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s/slide83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slides/slide72.xml" ContentType="application/vnd.openxmlformats-officedocument.presentationml.slide+xml"/>
  <Override PartName="/ppt/slides/slide90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Default Extension="xlsx" ContentType="application/vnd.openxmlformats-officedocument.spreadsheetml.sheet"/>
  <Override PartName="/ppt/diagrams/layout1.xml" ContentType="application/vnd.openxmlformats-officedocument.drawingml.diagramLayout+xml"/>
  <Default Extension="doc" ContentType="application/msword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slides/slide77.xml" ContentType="application/vnd.openxmlformats-officedocument.presentationml.slide+xml"/>
  <Override PartName="/ppt/slides/slide8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s/slide75.xml" ContentType="application/vnd.openxmlformats-officedocument.presentationml.slide+xml"/>
  <Override PartName="/ppt/slides/slide86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slides/slide73.xml" ContentType="application/vnd.openxmlformats-officedocument.presentationml.slide+xml"/>
  <Override PartName="/ppt/slides/slide84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Override PartName="/ppt/slides/slide80.xml" ContentType="application/vnd.openxmlformats-officedocument.presentationml.slide+xml"/>
  <Override PartName="/ppt/slides/slide82.xml" ContentType="application/vnd.openxmlformats-officedocument.presentationml.slide+xml"/>
  <Override PartName="/ppt/slides/slide9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89.xml" ContentType="application/vnd.openxmlformats-officedocument.presentationml.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slides/slide78.xml" ContentType="application/vnd.openxmlformats-officedocument.presentationml.slide+xml"/>
  <Override PartName="/ppt/slides/slide87.xml" ContentType="application/vnd.openxmlformats-officedocument.presentationml.slide+xml"/>
  <Override PartName="/ppt/handoutMasters/handoutMaster1.xml" ContentType="application/vnd.openxmlformats-officedocument.presentationml.handoutMaster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s/slide85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81.xml" ContentType="application/vnd.openxmlformats-officedocument.presentationml.slide+xml"/>
  <Default Extension="wmf" ContentType="image/x-wmf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s/slide70.xml" ContentType="application/vnd.openxmlformats-officedocument.presentationml.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79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3" r:id="rId1"/>
  </p:sldMasterIdLst>
  <p:notesMasterIdLst>
    <p:notesMasterId r:id="rId93"/>
  </p:notesMasterIdLst>
  <p:handoutMasterIdLst>
    <p:handoutMasterId r:id="rId94"/>
  </p:handoutMasterIdLst>
  <p:sldIdLst>
    <p:sldId id="357" r:id="rId2"/>
    <p:sldId id="358" r:id="rId3"/>
    <p:sldId id="348" r:id="rId4"/>
    <p:sldId id="258" r:id="rId5"/>
    <p:sldId id="259" r:id="rId6"/>
    <p:sldId id="260" r:id="rId7"/>
    <p:sldId id="261" r:id="rId8"/>
    <p:sldId id="262" r:id="rId9"/>
    <p:sldId id="363" r:id="rId10"/>
    <p:sldId id="265" r:id="rId11"/>
    <p:sldId id="359" r:id="rId12"/>
    <p:sldId id="263" r:id="rId13"/>
    <p:sldId id="264" r:id="rId14"/>
    <p:sldId id="360" r:id="rId15"/>
    <p:sldId id="350" r:id="rId16"/>
    <p:sldId id="266" r:id="rId17"/>
    <p:sldId id="267" r:id="rId18"/>
    <p:sldId id="268" r:id="rId19"/>
    <p:sldId id="269" r:id="rId20"/>
    <p:sldId id="270" r:id="rId21"/>
    <p:sldId id="271" r:id="rId22"/>
    <p:sldId id="329" r:id="rId23"/>
    <p:sldId id="313" r:id="rId24"/>
    <p:sldId id="335" r:id="rId25"/>
    <p:sldId id="314" r:id="rId26"/>
    <p:sldId id="272" r:id="rId27"/>
    <p:sldId id="273" r:id="rId28"/>
    <p:sldId id="336" r:id="rId29"/>
    <p:sldId id="315" r:id="rId30"/>
    <p:sldId id="274" r:id="rId31"/>
    <p:sldId id="275" r:id="rId32"/>
    <p:sldId id="316" r:id="rId33"/>
    <p:sldId id="349" r:id="rId34"/>
    <p:sldId id="276" r:id="rId35"/>
    <p:sldId id="277" r:id="rId36"/>
    <p:sldId id="278" r:id="rId37"/>
    <p:sldId id="279" r:id="rId38"/>
    <p:sldId id="280" r:id="rId39"/>
    <p:sldId id="317" r:id="rId40"/>
    <p:sldId id="281" r:id="rId41"/>
    <p:sldId id="282" r:id="rId42"/>
    <p:sldId id="318" r:id="rId43"/>
    <p:sldId id="351" r:id="rId44"/>
    <p:sldId id="283" r:id="rId45"/>
    <p:sldId id="284" r:id="rId46"/>
    <p:sldId id="285" r:id="rId47"/>
    <p:sldId id="337" r:id="rId48"/>
    <p:sldId id="286" r:id="rId49"/>
    <p:sldId id="287" r:id="rId50"/>
    <p:sldId id="352" r:id="rId51"/>
    <p:sldId id="288" r:id="rId52"/>
    <p:sldId id="319" r:id="rId53"/>
    <p:sldId id="328" r:id="rId54"/>
    <p:sldId id="290" r:id="rId55"/>
    <p:sldId id="353" r:id="rId56"/>
    <p:sldId id="291" r:id="rId57"/>
    <p:sldId id="320" r:id="rId58"/>
    <p:sldId id="292" r:id="rId59"/>
    <p:sldId id="293" r:id="rId60"/>
    <p:sldId id="355" r:id="rId61"/>
    <p:sldId id="294" r:id="rId62"/>
    <p:sldId id="321" r:id="rId63"/>
    <p:sldId id="295" r:id="rId64"/>
    <p:sldId id="296" r:id="rId65"/>
    <p:sldId id="356" r:id="rId66"/>
    <p:sldId id="297" r:id="rId67"/>
    <p:sldId id="322" r:id="rId68"/>
    <p:sldId id="298" r:id="rId69"/>
    <p:sldId id="299" r:id="rId70"/>
    <p:sldId id="300" r:id="rId71"/>
    <p:sldId id="301" r:id="rId72"/>
    <p:sldId id="302" r:id="rId73"/>
    <p:sldId id="303" r:id="rId74"/>
    <p:sldId id="304" r:id="rId75"/>
    <p:sldId id="305" r:id="rId76"/>
    <p:sldId id="306" r:id="rId77"/>
    <p:sldId id="323" r:id="rId78"/>
    <p:sldId id="343" r:id="rId79"/>
    <p:sldId id="324" r:id="rId80"/>
    <p:sldId id="342" r:id="rId81"/>
    <p:sldId id="307" r:id="rId82"/>
    <p:sldId id="308" r:id="rId83"/>
    <p:sldId id="330" r:id="rId84"/>
    <p:sldId id="309" r:id="rId85"/>
    <p:sldId id="310" r:id="rId86"/>
    <p:sldId id="311" r:id="rId87"/>
    <p:sldId id="331" r:id="rId88"/>
    <p:sldId id="332" r:id="rId89"/>
    <p:sldId id="347" r:id="rId90"/>
    <p:sldId id="334" r:id="rId91"/>
    <p:sldId id="312" r:id="rId92"/>
  </p:sldIdLst>
  <p:sldSz cx="9144000" cy="6858000" type="screen4x3"/>
  <p:notesSz cx="6858000" cy="91440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3600"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3600"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3600"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3600"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3600"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600"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600"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600"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600"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  <p:clrMru>
    <a:srgbClr val="42B200"/>
    <a:srgbClr val="014A01"/>
    <a:srgbClr val="380069"/>
    <a:srgbClr val="000000"/>
    <a:srgbClr val="A75151"/>
    <a:srgbClr val="73EFF7"/>
    <a:srgbClr val="D93192"/>
    <a:srgbClr val="C277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012" autoAdjust="0"/>
    <p:restoredTop sz="93907" autoAdjust="0"/>
  </p:normalViewPr>
  <p:slideViewPr>
    <p:cSldViewPr>
      <p:cViewPr>
        <p:scale>
          <a:sx n="66" d="100"/>
          <a:sy n="66" d="100"/>
        </p:scale>
        <p:origin x="-1068" y="-1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4154"/>
    </p:cViewPr>
  </p:sorterViewPr>
  <p:notesViewPr>
    <p:cSldViewPr>
      <p:cViewPr>
        <p:scale>
          <a:sx n="66" d="100"/>
          <a:sy n="66" d="100"/>
        </p:scale>
        <p:origin x="-2634" y="-7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97" Type="http://schemas.openxmlformats.org/officeDocument/2006/relationships/theme" Target="theme/theme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presProps" Target="pres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notesMaster" Target="notesMasters/notesMaster1.xml"/><Relationship Id="rId98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89.xml"/><Relationship Id="rId3" Type="http://schemas.openxmlformats.org/officeDocument/2006/relationships/slide" Target="slides/slide28.xml"/><Relationship Id="rId7" Type="http://schemas.openxmlformats.org/officeDocument/2006/relationships/slide" Target="slides/slide88.xml"/><Relationship Id="rId2" Type="http://schemas.openxmlformats.org/officeDocument/2006/relationships/slide" Target="slides/slide24.xml"/><Relationship Id="rId1" Type="http://schemas.openxmlformats.org/officeDocument/2006/relationships/slide" Target="slides/slide22.xml"/><Relationship Id="rId6" Type="http://schemas.openxmlformats.org/officeDocument/2006/relationships/slide" Target="slides/slide83.xml"/><Relationship Id="rId5" Type="http://schemas.openxmlformats.org/officeDocument/2006/relationships/slide" Target="slides/slide80.xml"/><Relationship Id="rId4" Type="http://schemas.openxmlformats.org/officeDocument/2006/relationships/slide" Target="slides/slide78.xml"/><Relationship Id="rId9" Type="http://schemas.openxmlformats.org/officeDocument/2006/relationships/slide" Target="slides/slide90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d-ID"/>
  <c:chart>
    <c:title>
      <c:tx>
        <c:rich>
          <a:bodyPr/>
          <a:lstStyle/>
          <a:p>
            <a:pPr>
              <a:defRPr sz="2557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Simpanan</a:t>
            </a:r>
            <a:r>
              <a:rPr lang="en-US" dirty="0" smtClean="0"/>
              <a:t> Tunggal </a:t>
            </a:r>
            <a:r>
              <a:rPr lang="id-ID" dirty="0" smtClean="0"/>
              <a:t>Rp</a:t>
            </a:r>
            <a:r>
              <a:rPr lang="en-US" dirty="0" smtClean="0"/>
              <a:t>1</a:t>
            </a:r>
            <a:r>
              <a:rPr lang="id-ID" dirty="0" smtClean="0"/>
              <a:t>.</a:t>
            </a:r>
            <a:r>
              <a:rPr lang="en-US" dirty="0" smtClean="0"/>
              <a:t>000</a:t>
            </a:r>
            <a:endParaRPr lang="en-US" dirty="0"/>
          </a:p>
        </c:rich>
      </c:tx>
      <c:layout>
        <c:manualLayout>
          <c:xMode val="edge"/>
          <c:yMode val="edge"/>
          <c:x val="0.14904458598726181"/>
          <c:y val="1.9002375296912209E-2"/>
        </c:manualLayout>
      </c:layout>
      <c:spPr>
        <a:noFill/>
        <a:ln w="29518">
          <a:noFill/>
        </a:ln>
      </c:spPr>
    </c:title>
    <c:view3D>
      <c:rotX val="13"/>
      <c:hPercent val="61"/>
      <c:rotY val="18"/>
      <c:depthPercent val="200"/>
      <c:rAngAx val="1"/>
    </c:view3D>
    <c:floor>
      <c:spPr>
        <a:solidFill>
          <a:srgbClr val="C0C0C0"/>
        </a:solidFill>
        <a:ln w="3175">
          <a:solidFill>
            <a:schemeClr val="tx1"/>
          </a:solidFill>
          <a:prstDash val="solid"/>
        </a:ln>
      </c:spPr>
    </c:floor>
    <c:sideWall>
      <c:spPr>
        <a:noFill/>
        <a:ln w="12700">
          <a:solidFill>
            <a:schemeClr val="tx1"/>
          </a:solidFill>
          <a:prstDash val="solid"/>
        </a:ln>
      </c:spPr>
    </c:sideWall>
    <c:backWall>
      <c:spPr>
        <a:noFill/>
        <a:ln w="12700">
          <a:solidFill>
            <a:schemeClr val="tx1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0.10955414012738859"/>
          <c:y val="0.24465558194774348"/>
          <c:w val="0.56687898089171951"/>
          <c:h val="0.54631828978622066"/>
        </c:manualLayout>
      </c:layout>
      <c:bar3DChart>
        <c:barDir val="col"/>
        <c:grouping val="clustered"/>
        <c:ser>
          <c:idx val="0"/>
          <c:order val="0"/>
          <c:tx>
            <c:strRef>
              <c:f>Sheet1!$A$2</c:f>
              <c:strCache>
                <c:ptCount val="1"/>
                <c:pt idx="0">
                  <c:v>10% Bunga Sederhana</c:v>
                </c:pt>
              </c:strCache>
            </c:strRef>
          </c:tx>
          <c:spPr>
            <a:solidFill>
              <a:schemeClr val="accent1"/>
            </a:solidFill>
            <a:ln w="14759">
              <a:solidFill>
                <a:srgbClr val="000000"/>
              </a:solidFill>
              <a:prstDash val="solid"/>
            </a:ln>
          </c:spPr>
          <c:cat>
            <c:strRef>
              <c:f>Sheet1!$B$1:$E$1</c:f>
              <c:strCache>
                <c:ptCount val="4"/>
                <c:pt idx="0">
                  <c:v>Tahun 1</c:v>
                </c:pt>
                <c:pt idx="1">
                  <c:v>Tahun 10</c:v>
                </c:pt>
                <c:pt idx="2">
                  <c:v>Tahun 20</c:v>
                </c:pt>
                <c:pt idx="3">
                  <c:v>Tahun 30</c:v>
                </c:pt>
              </c:strCache>
            </c:strRef>
          </c:cat>
          <c:val>
            <c:numRef>
              <c:f>Sheet1!$B$2:$E$2</c:f>
              <c:numCache>
                <c:formatCode>General</c:formatCode>
                <c:ptCount val="4"/>
                <c:pt idx="0">
                  <c:v>1100</c:v>
                </c:pt>
                <c:pt idx="1">
                  <c:v>2000</c:v>
                </c:pt>
                <c:pt idx="2">
                  <c:v>3000</c:v>
                </c:pt>
                <c:pt idx="3">
                  <c:v>4000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7% Bunga Majemuk</c:v>
                </c:pt>
              </c:strCache>
            </c:strRef>
          </c:tx>
          <c:spPr>
            <a:solidFill>
              <a:srgbClr val="2A6FF9"/>
            </a:solidFill>
            <a:ln w="14759">
              <a:solidFill>
                <a:srgbClr val="000000"/>
              </a:solidFill>
              <a:prstDash val="solid"/>
            </a:ln>
          </c:spPr>
          <c:cat>
            <c:strRef>
              <c:f>Sheet1!$B$1:$E$1</c:f>
              <c:strCache>
                <c:ptCount val="4"/>
                <c:pt idx="0">
                  <c:v>Tahun 1</c:v>
                </c:pt>
                <c:pt idx="1">
                  <c:v>Tahun 10</c:v>
                </c:pt>
                <c:pt idx="2">
                  <c:v>Tahun 20</c:v>
                </c:pt>
                <c:pt idx="3">
                  <c:v>Tahun 30</c:v>
                </c:pt>
              </c:strCache>
            </c:strRef>
          </c:cat>
          <c:val>
            <c:numRef>
              <c:f>Sheet1!$B$3:$E$3</c:f>
              <c:numCache>
                <c:formatCode>General</c:formatCode>
                <c:ptCount val="4"/>
                <c:pt idx="0">
                  <c:v>1070</c:v>
                </c:pt>
                <c:pt idx="1">
                  <c:v>1967.2</c:v>
                </c:pt>
                <c:pt idx="2">
                  <c:v>3869.7</c:v>
                </c:pt>
                <c:pt idx="3">
                  <c:v>7612.3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10% Bunga Majemuk</c:v>
                </c:pt>
              </c:strCache>
            </c:strRef>
          </c:tx>
          <c:spPr>
            <a:solidFill>
              <a:schemeClr val="hlink"/>
            </a:solidFill>
            <a:ln w="14759">
              <a:solidFill>
                <a:srgbClr val="000000"/>
              </a:solidFill>
              <a:prstDash val="solid"/>
            </a:ln>
          </c:spPr>
          <c:cat>
            <c:strRef>
              <c:f>Sheet1!$B$1:$E$1</c:f>
              <c:strCache>
                <c:ptCount val="4"/>
                <c:pt idx="0">
                  <c:v>Tahun 1</c:v>
                </c:pt>
                <c:pt idx="1">
                  <c:v>Tahun 10</c:v>
                </c:pt>
                <c:pt idx="2">
                  <c:v>Tahun 20</c:v>
                </c:pt>
                <c:pt idx="3">
                  <c:v>Tahun 30</c:v>
                </c:pt>
              </c:strCache>
            </c:strRef>
          </c:cat>
          <c:val>
            <c:numRef>
              <c:f>Sheet1!$B$4:$E$4</c:f>
              <c:numCache>
                <c:formatCode>General</c:formatCode>
                <c:ptCount val="4"/>
                <c:pt idx="0">
                  <c:v>1100</c:v>
                </c:pt>
                <c:pt idx="1">
                  <c:v>2593.6999999999998</c:v>
                </c:pt>
                <c:pt idx="2">
                  <c:v>6727.5</c:v>
                </c:pt>
                <c:pt idx="3">
                  <c:v>17449.400000000001</c:v>
                </c:pt>
              </c:numCache>
            </c:numRef>
          </c:val>
        </c:ser>
        <c:gapDepth val="0"/>
        <c:shape val="box"/>
        <c:axId val="91216896"/>
        <c:axId val="92050176"/>
        <c:axId val="0"/>
      </c:bar3DChart>
      <c:catAx>
        <c:axId val="91216896"/>
        <c:scaling>
          <c:orientation val="minMax"/>
        </c:scaling>
        <c:axPos val="b"/>
        <c:numFmt formatCode="General" sourceLinked="1"/>
        <c:tickLblPos val="low"/>
        <c:spPr>
          <a:ln w="369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092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id-ID"/>
          </a:p>
        </c:txPr>
        <c:crossAx val="92050176"/>
        <c:crosses val="autoZero"/>
        <c:lblAlgn val="ctr"/>
        <c:lblOffset val="100"/>
        <c:tickLblSkip val="1"/>
        <c:tickMarkSkip val="1"/>
      </c:catAx>
      <c:valAx>
        <c:axId val="92050176"/>
        <c:scaling>
          <c:orientation val="minMax"/>
        </c:scaling>
        <c:axPos val="l"/>
        <c:majorGridlines>
          <c:spPr>
            <a:ln w="3690">
              <a:solidFill>
                <a:schemeClr val="tx1"/>
              </a:solidFill>
              <a:prstDash val="solid"/>
            </a:ln>
          </c:spPr>
        </c:majorGridlines>
        <c:numFmt formatCode="General" sourceLinked="1"/>
        <c:tickLblPos val="nextTo"/>
        <c:spPr>
          <a:ln w="369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400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id-ID"/>
          </a:p>
        </c:txPr>
        <c:crossAx val="91216896"/>
        <c:crosses val="autoZero"/>
        <c:crossBetween val="between"/>
      </c:valAx>
      <c:spPr>
        <a:noFill/>
        <a:ln w="29518">
          <a:noFill/>
        </a:ln>
      </c:spPr>
    </c:plotArea>
    <c:legend>
      <c:legendPos val="r"/>
      <c:layout>
        <c:manualLayout>
          <c:xMode val="edge"/>
          <c:yMode val="edge"/>
          <c:x val="0.68322507864070503"/>
          <c:y val="0.30641334784920476"/>
          <c:w val="0.31133375199265861"/>
          <c:h val="0.45130641330166388"/>
        </c:manualLayout>
      </c:layout>
      <c:spPr>
        <a:noFill/>
        <a:ln w="3690">
          <a:solidFill>
            <a:schemeClr val="tx1"/>
          </a:solidFill>
          <a:prstDash val="solid"/>
        </a:ln>
      </c:spPr>
      <c:txPr>
        <a:bodyPr/>
        <a:lstStyle/>
        <a:p>
          <a:pPr>
            <a:defRPr sz="1800" b="1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id-ID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2092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id-ID"/>
    </a:p>
  </c:txPr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14AAD15-5A80-4761-970C-289E58E60C23}" type="doc">
      <dgm:prSet loTypeId="urn:microsoft.com/office/officeart/2005/8/layout/vList6" loCatId="process" qsTypeId="urn:microsoft.com/office/officeart/2005/8/quickstyle/3d7" qsCatId="3D" csTypeId="urn:microsoft.com/office/officeart/2005/8/colors/colorful4" csCatId="colorful" phldr="1"/>
      <dgm:spPr/>
      <dgm:t>
        <a:bodyPr/>
        <a:lstStyle/>
        <a:p>
          <a:endParaRPr lang="id-ID"/>
        </a:p>
      </dgm:t>
    </dgm:pt>
    <dgm:pt modelId="{C1EBE270-1447-4324-850F-5BC2255A7FF3}">
      <dgm:prSet phldrT="[Text]"/>
      <dgm:spPr/>
      <dgm:t>
        <a:bodyPr/>
        <a:lstStyle/>
        <a:p>
          <a:r>
            <a:rPr lang="id-ID" dirty="0" smtClean="0"/>
            <a:t>Nilai Kemudian (Future Value)</a:t>
          </a:r>
          <a:endParaRPr lang="id-ID" dirty="0"/>
        </a:p>
      </dgm:t>
    </dgm:pt>
    <dgm:pt modelId="{ECCB6F39-E778-46B6-944C-96B452CA719C}" type="parTrans" cxnId="{742E9E61-CEE7-47FA-BB85-385F4C0F7D04}">
      <dgm:prSet/>
      <dgm:spPr/>
      <dgm:t>
        <a:bodyPr/>
        <a:lstStyle/>
        <a:p>
          <a:endParaRPr lang="id-ID"/>
        </a:p>
      </dgm:t>
    </dgm:pt>
    <dgm:pt modelId="{B564BF4B-8B36-46C3-85DA-4D4693AF69E4}" type="sibTrans" cxnId="{742E9E61-CEE7-47FA-BB85-385F4C0F7D04}">
      <dgm:prSet/>
      <dgm:spPr/>
      <dgm:t>
        <a:bodyPr/>
        <a:lstStyle/>
        <a:p>
          <a:endParaRPr lang="id-ID"/>
        </a:p>
      </dgm:t>
    </dgm:pt>
    <dgm:pt modelId="{F29395A6-1E8B-4756-9B7F-3374E4BBDD59}">
      <dgm:prSet phldrT="[Text]"/>
      <dgm:spPr/>
      <dgm:t>
        <a:bodyPr/>
        <a:lstStyle/>
        <a:p>
          <a:r>
            <a:rPr lang="id-ID" dirty="0" smtClean="0"/>
            <a:t>Pemajemukan </a:t>
          </a:r>
          <a:endParaRPr lang="id-ID" dirty="0"/>
        </a:p>
      </dgm:t>
    </dgm:pt>
    <dgm:pt modelId="{39A12DB3-C2AA-4AEB-848D-9CBDEDD2162B}" type="parTrans" cxnId="{018EA63A-EE2A-44EB-A35A-EBFEDE31453A}">
      <dgm:prSet/>
      <dgm:spPr/>
      <dgm:t>
        <a:bodyPr/>
        <a:lstStyle/>
        <a:p>
          <a:endParaRPr lang="id-ID"/>
        </a:p>
      </dgm:t>
    </dgm:pt>
    <dgm:pt modelId="{3BF62FEB-0417-4202-B75A-FC23A9A8BB9A}" type="sibTrans" cxnId="{018EA63A-EE2A-44EB-A35A-EBFEDE31453A}">
      <dgm:prSet/>
      <dgm:spPr/>
      <dgm:t>
        <a:bodyPr/>
        <a:lstStyle/>
        <a:p>
          <a:endParaRPr lang="id-ID"/>
        </a:p>
      </dgm:t>
    </dgm:pt>
    <dgm:pt modelId="{76F9584C-CE2A-415D-B05D-BDDAF008B3A9}">
      <dgm:prSet phldrT="[Text]"/>
      <dgm:spPr/>
      <dgm:t>
        <a:bodyPr/>
        <a:lstStyle/>
        <a:p>
          <a:r>
            <a:rPr lang="id-ID" dirty="0" smtClean="0"/>
            <a:t>Compounding</a:t>
          </a:r>
          <a:endParaRPr lang="id-ID" dirty="0"/>
        </a:p>
      </dgm:t>
    </dgm:pt>
    <dgm:pt modelId="{44BB0FFA-66D4-4BAF-9298-86B9D0531233}" type="parTrans" cxnId="{B9270CF6-5EE9-464E-909D-37D879672A28}">
      <dgm:prSet/>
      <dgm:spPr/>
      <dgm:t>
        <a:bodyPr/>
        <a:lstStyle/>
        <a:p>
          <a:endParaRPr lang="id-ID"/>
        </a:p>
      </dgm:t>
    </dgm:pt>
    <dgm:pt modelId="{CF5B621D-3BC6-4F89-8F90-40A56711F8F6}" type="sibTrans" cxnId="{B9270CF6-5EE9-464E-909D-37D879672A28}">
      <dgm:prSet/>
      <dgm:spPr/>
      <dgm:t>
        <a:bodyPr/>
        <a:lstStyle/>
        <a:p>
          <a:endParaRPr lang="id-ID"/>
        </a:p>
      </dgm:t>
    </dgm:pt>
    <dgm:pt modelId="{873E13E1-DECE-41A6-A627-8E8AC4B86C11}">
      <dgm:prSet phldrT="[Text]"/>
      <dgm:spPr/>
      <dgm:t>
        <a:bodyPr/>
        <a:lstStyle/>
        <a:p>
          <a:r>
            <a:rPr lang="id-ID" dirty="0" smtClean="0"/>
            <a:t>Nilai Sekarang (Present Value)</a:t>
          </a:r>
          <a:endParaRPr lang="id-ID" dirty="0"/>
        </a:p>
      </dgm:t>
    </dgm:pt>
    <dgm:pt modelId="{A1C64C44-6F8B-460E-AE0D-057C4150A527}" type="parTrans" cxnId="{8B0C3BF9-DE14-4979-A554-5AD762027A35}">
      <dgm:prSet/>
      <dgm:spPr/>
      <dgm:t>
        <a:bodyPr/>
        <a:lstStyle/>
        <a:p>
          <a:endParaRPr lang="id-ID"/>
        </a:p>
      </dgm:t>
    </dgm:pt>
    <dgm:pt modelId="{492175FB-C8D1-4E61-A6A1-61F64889EFB9}" type="sibTrans" cxnId="{8B0C3BF9-DE14-4979-A554-5AD762027A35}">
      <dgm:prSet/>
      <dgm:spPr/>
      <dgm:t>
        <a:bodyPr/>
        <a:lstStyle/>
        <a:p>
          <a:endParaRPr lang="id-ID"/>
        </a:p>
      </dgm:t>
    </dgm:pt>
    <dgm:pt modelId="{D1091EAF-F21D-4ED7-95FB-7E3F06B83065}">
      <dgm:prSet phldrT="[Text]"/>
      <dgm:spPr/>
      <dgm:t>
        <a:bodyPr/>
        <a:lstStyle/>
        <a:p>
          <a:r>
            <a:rPr lang="id-ID" dirty="0" smtClean="0"/>
            <a:t>Pendiskontoan</a:t>
          </a:r>
          <a:endParaRPr lang="id-ID" dirty="0"/>
        </a:p>
      </dgm:t>
    </dgm:pt>
    <dgm:pt modelId="{DCD844DD-E128-4D40-8D73-BE4C3653A3D7}" type="parTrans" cxnId="{99399201-B361-451F-946B-9F78142ACD88}">
      <dgm:prSet/>
      <dgm:spPr/>
      <dgm:t>
        <a:bodyPr/>
        <a:lstStyle/>
        <a:p>
          <a:endParaRPr lang="id-ID"/>
        </a:p>
      </dgm:t>
    </dgm:pt>
    <dgm:pt modelId="{43A3627F-84C0-4C57-A70D-D981ED8E12F0}" type="sibTrans" cxnId="{99399201-B361-451F-946B-9F78142ACD88}">
      <dgm:prSet/>
      <dgm:spPr/>
      <dgm:t>
        <a:bodyPr/>
        <a:lstStyle/>
        <a:p>
          <a:endParaRPr lang="id-ID"/>
        </a:p>
      </dgm:t>
    </dgm:pt>
    <dgm:pt modelId="{12C17FBB-22CA-44F8-96D8-062353E215A6}">
      <dgm:prSet phldrT="[Text]"/>
      <dgm:spPr/>
      <dgm:t>
        <a:bodyPr/>
        <a:lstStyle/>
        <a:p>
          <a:r>
            <a:rPr lang="id-ID" dirty="0" smtClean="0"/>
            <a:t>Discounting</a:t>
          </a:r>
          <a:endParaRPr lang="id-ID" dirty="0"/>
        </a:p>
      </dgm:t>
    </dgm:pt>
    <dgm:pt modelId="{E4006BB6-7B66-4FF9-B8B6-E182EFB43C87}" type="parTrans" cxnId="{5800B898-95E4-428B-9D65-935C3B2995F2}">
      <dgm:prSet/>
      <dgm:spPr/>
      <dgm:t>
        <a:bodyPr/>
        <a:lstStyle/>
        <a:p>
          <a:endParaRPr lang="id-ID"/>
        </a:p>
      </dgm:t>
    </dgm:pt>
    <dgm:pt modelId="{8FB2325F-3C47-4649-9BC4-4B9F38A1D153}" type="sibTrans" cxnId="{5800B898-95E4-428B-9D65-935C3B2995F2}">
      <dgm:prSet/>
      <dgm:spPr/>
      <dgm:t>
        <a:bodyPr/>
        <a:lstStyle/>
        <a:p>
          <a:endParaRPr lang="id-ID"/>
        </a:p>
      </dgm:t>
    </dgm:pt>
    <dgm:pt modelId="{0740C50E-E6CF-4232-BA84-A5F0D3D7E927}">
      <dgm:prSet phldrT="[Text]"/>
      <dgm:spPr/>
      <dgm:t>
        <a:bodyPr/>
        <a:lstStyle/>
        <a:p>
          <a:endParaRPr lang="id-ID" dirty="0"/>
        </a:p>
      </dgm:t>
    </dgm:pt>
    <dgm:pt modelId="{89527240-3F30-406F-8528-C8D719B7359A}" type="parTrans" cxnId="{7E7805F1-6048-4A28-AA21-7B6DA8F08EE9}">
      <dgm:prSet/>
      <dgm:spPr/>
      <dgm:t>
        <a:bodyPr/>
        <a:lstStyle/>
        <a:p>
          <a:endParaRPr lang="id-ID"/>
        </a:p>
      </dgm:t>
    </dgm:pt>
    <dgm:pt modelId="{4F144FB8-130E-4987-9E43-494CA10020A7}" type="sibTrans" cxnId="{7E7805F1-6048-4A28-AA21-7B6DA8F08EE9}">
      <dgm:prSet/>
      <dgm:spPr/>
      <dgm:t>
        <a:bodyPr/>
        <a:lstStyle/>
        <a:p>
          <a:endParaRPr lang="id-ID"/>
        </a:p>
      </dgm:t>
    </dgm:pt>
    <dgm:pt modelId="{96FB5173-73B7-47AE-A5D3-51402134FEB7}">
      <dgm:prSet phldrT="[Text]"/>
      <dgm:spPr/>
      <dgm:t>
        <a:bodyPr/>
        <a:lstStyle/>
        <a:p>
          <a:endParaRPr lang="id-ID" dirty="0"/>
        </a:p>
      </dgm:t>
    </dgm:pt>
    <dgm:pt modelId="{37D0099F-1019-4823-97E5-C4A54B06A50C}" type="parTrans" cxnId="{A4ABB6CB-DD34-42C0-B869-DEEF0C0E33B0}">
      <dgm:prSet/>
      <dgm:spPr/>
      <dgm:t>
        <a:bodyPr/>
        <a:lstStyle/>
        <a:p>
          <a:endParaRPr lang="id-ID"/>
        </a:p>
      </dgm:t>
    </dgm:pt>
    <dgm:pt modelId="{18F22947-AAA5-46B5-80B8-46BAD3E7B776}" type="sibTrans" cxnId="{A4ABB6CB-DD34-42C0-B869-DEEF0C0E33B0}">
      <dgm:prSet/>
      <dgm:spPr/>
      <dgm:t>
        <a:bodyPr/>
        <a:lstStyle/>
        <a:p>
          <a:endParaRPr lang="id-ID"/>
        </a:p>
      </dgm:t>
    </dgm:pt>
    <dgm:pt modelId="{9850FB05-3101-464B-AA67-B3FAB0119F87}" type="pres">
      <dgm:prSet presAssocID="{D14AAD15-5A80-4761-970C-289E58E60C23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id-ID"/>
        </a:p>
      </dgm:t>
    </dgm:pt>
    <dgm:pt modelId="{3D9B303D-0635-430F-ACD9-FBD5752E88C0}" type="pres">
      <dgm:prSet presAssocID="{C1EBE270-1447-4324-850F-5BC2255A7FF3}" presName="linNode" presStyleCnt="0"/>
      <dgm:spPr/>
    </dgm:pt>
    <dgm:pt modelId="{5E805B50-E228-4281-B148-B74BB5AB54C8}" type="pres">
      <dgm:prSet presAssocID="{C1EBE270-1447-4324-850F-5BC2255A7FF3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36A65AC8-0F75-4955-BD0C-8B8A7FFF72A8}" type="pres">
      <dgm:prSet presAssocID="{C1EBE270-1447-4324-850F-5BC2255A7FF3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8C6A6927-5056-4C9E-BE3F-7B04440DFA25}" type="pres">
      <dgm:prSet presAssocID="{B564BF4B-8B36-46C3-85DA-4D4693AF69E4}" presName="spacing" presStyleCnt="0"/>
      <dgm:spPr/>
    </dgm:pt>
    <dgm:pt modelId="{F62D1668-138C-4759-A7B2-0529AF3CEA6D}" type="pres">
      <dgm:prSet presAssocID="{873E13E1-DECE-41A6-A627-8E8AC4B86C11}" presName="linNode" presStyleCnt="0"/>
      <dgm:spPr/>
    </dgm:pt>
    <dgm:pt modelId="{173FC22E-58E9-4479-94CE-5B5D7AB78130}" type="pres">
      <dgm:prSet presAssocID="{873E13E1-DECE-41A6-A627-8E8AC4B86C11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11AC3035-002E-4440-9F73-B478AB0C8EFB}" type="pres">
      <dgm:prSet presAssocID="{873E13E1-DECE-41A6-A627-8E8AC4B86C11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</dgm:ptLst>
  <dgm:cxnLst>
    <dgm:cxn modelId="{A4ABB6CB-DD34-42C0-B869-DEEF0C0E33B0}" srcId="{873E13E1-DECE-41A6-A627-8E8AC4B86C11}" destId="{96FB5173-73B7-47AE-A5D3-51402134FEB7}" srcOrd="0" destOrd="0" parTransId="{37D0099F-1019-4823-97E5-C4A54B06A50C}" sibTransId="{18F22947-AAA5-46B5-80B8-46BAD3E7B776}"/>
    <dgm:cxn modelId="{742E9E61-CEE7-47FA-BB85-385F4C0F7D04}" srcId="{D14AAD15-5A80-4761-970C-289E58E60C23}" destId="{C1EBE270-1447-4324-850F-5BC2255A7FF3}" srcOrd="0" destOrd="0" parTransId="{ECCB6F39-E778-46B6-944C-96B452CA719C}" sibTransId="{B564BF4B-8B36-46C3-85DA-4D4693AF69E4}"/>
    <dgm:cxn modelId="{99399201-B361-451F-946B-9F78142ACD88}" srcId="{873E13E1-DECE-41A6-A627-8E8AC4B86C11}" destId="{D1091EAF-F21D-4ED7-95FB-7E3F06B83065}" srcOrd="1" destOrd="0" parTransId="{DCD844DD-E128-4D40-8D73-BE4C3653A3D7}" sibTransId="{43A3627F-84C0-4C57-A70D-D981ED8E12F0}"/>
    <dgm:cxn modelId="{7E7805F1-6048-4A28-AA21-7B6DA8F08EE9}" srcId="{C1EBE270-1447-4324-850F-5BC2255A7FF3}" destId="{0740C50E-E6CF-4232-BA84-A5F0D3D7E927}" srcOrd="0" destOrd="0" parTransId="{89527240-3F30-406F-8528-C8D719B7359A}" sibTransId="{4F144FB8-130E-4987-9E43-494CA10020A7}"/>
    <dgm:cxn modelId="{8DE18857-C2B0-4855-9512-532EA9A36649}" type="presOf" srcId="{C1EBE270-1447-4324-850F-5BC2255A7FF3}" destId="{5E805B50-E228-4281-B148-B74BB5AB54C8}" srcOrd="0" destOrd="0" presId="urn:microsoft.com/office/officeart/2005/8/layout/vList6"/>
    <dgm:cxn modelId="{4C8C4D31-9411-4B1A-9EC4-588FEE7CFC16}" type="presOf" srcId="{76F9584C-CE2A-415D-B05D-BDDAF008B3A9}" destId="{36A65AC8-0F75-4955-BD0C-8B8A7FFF72A8}" srcOrd="0" destOrd="2" presId="urn:microsoft.com/office/officeart/2005/8/layout/vList6"/>
    <dgm:cxn modelId="{9240B89C-50EE-4F44-94C1-FEE6E66A29AB}" type="presOf" srcId="{D14AAD15-5A80-4761-970C-289E58E60C23}" destId="{9850FB05-3101-464B-AA67-B3FAB0119F87}" srcOrd="0" destOrd="0" presId="urn:microsoft.com/office/officeart/2005/8/layout/vList6"/>
    <dgm:cxn modelId="{1604AE79-3C77-452E-A7E5-78A1B8249A22}" type="presOf" srcId="{0740C50E-E6CF-4232-BA84-A5F0D3D7E927}" destId="{36A65AC8-0F75-4955-BD0C-8B8A7FFF72A8}" srcOrd="0" destOrd="0" presId="urn:microsoft.com/office/officeart/2005/8/layout/vList6"/>
    <dgm:cxn modelId="{8B0C3BF9-DE14-4979-A554-5AD762027A35}" srcId="{D14AAD15-5A80-4761-970C-289E58E60C23}" destId="{873E13E1-DECE-41A6-A627-8E8AC4B86C11}" srcOrd="1" destOrd="0" parTransId="{A1C64C44-6F8B-460E-AE0D-057C4150A527}" sibTransId="{492175FB-C8D1-4E61-A6A1-61F64889EFB9}"/>
    <dgm:cxn modelId="{571D7948-D62A-4317-8710-E601B3F2C11E}" type="presOf" srcId="{873E13E1-DECE-41A6-A627-8E8AC4B86C11}" destId="{173FC22E-58E9-4479-94CE-5B5D7AB78130}" srcOrd="0" destOrd="0" presId="urn:microsoft.com/office/officeart/2005/8/layout/vList6"/>
    <dgm:cxn modelId="{7AB41A50-AC88-4754-90AE-1351089AD1FD}" type="presOf" srcId="{12C17FBB-22CA-44F8-96D8-062353E215A6}" destId="{11AC3035-002E-4440-9F73-B478AB0C8EFB}" srcOrd="0" destOrd="2" presId="urn:microsoft.com/office/officeart/2005/8/layout/vList6"/>
    <dgm:cxn modelId="{299F5828-87DC-4C4F-9096-E5FB199AEB11}" type="presOf" srcId="{96FB5173-73B7-47AE-A5D3-51402134FEB7}" destId="{11AC3035-002E-4440-9F73-B478AB0C8EFB}" srcOrd="0" destOrd="0" presId="urn:microsoft.com/office/officeart/2005/8/layout/vList6"/>
    <dgm:cxn modelId="{AA9DF11B-BD59-4F08-BF6B-57C6E3B97775}" type="presOf" srcId="{D1091EAF-F21D-4ED7-95FB-7E3F06B83065}" destId="{11AC3035-002E-4440-9F73-B478AB0C8EFB}" srcOrd="0" destOrd="1" presId="urn:microsoft.com/office/officeart/2005/8/layout/vList6"/>
    <dgm:cxn modelId="{B9270CF6-5EE9-464E-909D-37D879672A28}" srcId="{C1EBE270-1447-4324-850F-5BC2255A7FF3}" destId="{76F9584C-CE2A-415D-B05D-BDDAF008B3A9}" srcOrd="2" destOrd="0" parTransId="{44BB0FFA-66D4-4BAF-9298-86B9D0531233}" sibTransId="{CF5B621D-3BC6-4F89-8F90-40A56711F8F6}"/>
    <dgm:cxn modelId="{6F051D3E-3A51-4557-9DA5-9AD68F57F832}" type="presOf" srcId="{F29395A6-1E8B-4756-9B7F-3374E4BBDD59}" destId="{36A65AC8-0F75-4955-BD0C-8B8A7FFF72A8}" srcOrd="0" destOrd="1" presId="urn:microsoft.com/office/officeart/2005/8/layout/vList6"/>
    <dgm:cxn modelId="{5800B898-95E4-428B-9D65-935C3B2995F2}" srcId="{873E13E1-DECE-41A6-A627-8E8AC4B86C11}" destId="{12C17FBB-22CA-44F8-96D8-062353E215A6}" srcOrd="2" destOrd="0" parTransId="{E4006BB6-7B66-4FF9-B8B6-E182EFB43C87}" sibTransId="{8FB2325F-3C47-4649-9BC4-4B9F38A1D153}"/>
    <dgm:cxn modelId="{018EA63A-EE2A-44EB-A35A-EBFEDE31453A}" srcId="{C1EBE270-1447-4324-850F-5BC2255A7FF3}" destId="{F29395A6-1E8B-4756-9B7F-3374E4BBDD59}" srcOrd="1" destOrd="0" parTransId="{39A12DB3-C2AA-4AEB-848D-9CBDEDD2162B}" sibTransId="{3BF62FEB-0417-4202-B75A-FC23A9A8BB9A}"/>
    <dgm:cxn modelId="{90E3FACF-8879-49D3-A74C-1FBEF486FF3E}" type="presParOf" srcId="{9850FB05-3101-464B-AA67-B3FAB0119F87}" destId="{3D9B303D-0635-430F-ACD9-FBD5752E88C0}" srcOrd="0" destOrd="0" presId="urn:microsoft.com/office/officeart/2005/8/layout/vList6"/>
    <dgm:cxn modelId="{EA64974C-7FE6-45BA-BB98-8764C3FC33C5}" type="presParOf" srcId="{3D9B303D-0635-430F-ACD9-FBD5752E88C0}" destId="{5E805B50-E228-4281-B148-B74BB5AB54C8}" srcOrd="0" destOrd="0" presId="urn:microsoft.com/office/officeart/2005/8/layout/vList6"/>
    <dgm:cxn modelId="{F4CAF8C7-36BA-4844-8B40-CBA08703A51B}" type="presParOf" srcId="{3D9B303D-0635-430F-ACD9-FBD5752E88C0}" destId="{36A65AC8-0F75-4955-BD0C-8B8A7FFF72A8}" srcOrd="1" destOrd="0" presId="urn:microsoft.com/office/officeart/2005/8/layout/vList6"/>
    <dgm:cxn modelId="{866702DD-001D-43C9-93AE-DBCDE447ED6F}" type="presParOf" srcId="{9850FB05-3101-464B-AA67-B3FAB0119F87}" destId="{8C6A6927-5056-4C9E-BE3F-7B04440DFA25}" srcOrd="1" destOrd="0" presId="urn:microsoft.com/office/officeart/2005/8/layout/vList6"/>
    <dgm:cxn modelId="{7A11E6EC-E043-4A68-9AD0-2135F77010BA}" type="presParOf" srcId="{9850FB05-3101-464B-AA67-B3FAB0119F87}" destId="{F62D1668-138C-4759-A7B2-0529AF3CEA6D}" srcOrd="2" destOrd="0" presId="urn:microsoft.com/office/officeart/2005/8/layout/vList6"/>
    <dgm:cxn modelId="{2F4B7F69-179F-46DD-9C48-1AD689899834}" type="presParOf" srcId="{F62D1668-138C-4759-A7B2-0529AF3CEA6D}" destId="{173FC22E-58E9-4479-94CE-5B5D7AB78130}" srcOrd="0" destOrd="0" presId="urn:microsoft.com/office/officeart/2005/8/layout/vList6"/>
    <dgm:cxn modelId="{6962AB1E-615C-403E-9815-7E16419F7C04}" type="presParOf" srcId="{F62D1668-138C-4759-A7B2-0529AF3CEA6D}" destId="{11AC3035-002E-4440-9F73-B478AB0C8EFB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6A65AC8-0F75-4955-BD0C-8B8A7FFF72A8}">
      <dsp:nvSpPr>
        <dsp:cNvPr id="0" name=""/>
        <dsp:cNvSpPr/>
      </dsp:nvSpPr>
      <dsp:spPr>
        <a:xfrm>
          <a:off x="2255519" y="483"/>
          <a:ext cx="3383280" cy="1886396"/>
        </a:xfrm>
        <a:prstGeom prst="rightArrow">
          <a:avLst>
            <a:gd name="adj1" fmla="val 75000"/>
            <a:gd name="adj2" fmla="val 50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61800" extrusionH="10600" contourW="3000">
          <a:bevelT w="48600" h="8600" prst="relaxedInset"/>
          <a:bevelB w="48600" h="8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id-ID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2400" kern="1200" dirty="0" smtClean="0"/>
            <a:t>Pemajemukan </a:t>
          </a:r>
          <a:endParaRPr lang="id-ID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2400" kern="1200" dirty="0" smtClean="0"/>
            <a:t>Compounding</a:t>
          </a:r>
          <a:endParaRPr lang="id-ID" sz="2400" kern="1200" dirty="0"/>
        </a:p>
      </dsp:txBody>
      <dsp:txXfrm>
        <a:off x="2255519" y="483"/>
        <a:ext cx="3383280" cy="1886396"/>
      </dsp:txXfrm>
    </dsp:sp>
    <dsp:sp modelId="{5E805B50-E228-4281-B148-B74BB5AB54C8}">
      <dsp:nvSpPr>
        <dsp:cNvPr id="0" name=""/>
        <dsp:cNvSpPr/>
      </dsp:nvSpPr>
      <dsp:spPr>
        <a:xfrm>
          <a:off x="0" y="483"/>
          <a:ext cx="2255520" cy="1886396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40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900" kern="1200" dirty="0" smtClean="0"/>
            <a:t>Nilai Kemudian (Future Value)</a:t>
          </a:r>
          <a:endParaRPr lang="id-ID" sz="2900" kern="1200" dirty="0"/>
        </a:p>
      </dsp:txBody>
      <dsp:txXfrm>
        <a:off x="0" y="483"/>
        <a:ext cx="2255520" cy="1886396"/>
      </dsp:txXfrm>
    </dsp:sp>
    <dsp:sp modelId="{11AC3035-002E-4440-9F73-B478AB0C8EFB}">
      <dsp:nvSpPr>
        <dsp:cNvPr id="0" name=""/>
        <dsp:cNvSpPr/>
      </dsp:nvSpPr>
      <dsp:spPr>
        <a:xfrm>
          <a:off x="2255519" y="2075519"/>
          <a:ext cx="3383280" cy="1886396"/>
        </a:xfrm>
        <a:prstGeom prst="rightArrow">
          <a:avLst>
            <a:gd name="adj1" fmla="val 75000"/>
            <a:gd name="adj2" fmla="val 50000"/>
          </a:avLst>
        </a:prstGeom>
        <a:solidFill>
          <a:schemeClr val="accent4">
            <a:tint val="40000"/>
            <a:alpha val="90000"/>
            <a:hueOff val="-1725845"/>
            <a:satOff val="-65429"/>
            <a:lumOff val="-4794"/>
            <a:alphaOff val="0"/>
          </a:schemeClr>
        </a:solidFill>
        <a:ln>
          <a:noFill/>
        </a:ln>
        <a:effectLst/>
        <a:sp3d z="-161800" extrusionH="10600" contourW="3000">
          <a:bevelT w="48600" h="8600" prst="relaxedInset"/>
          <a:bevelB w="48600" h="8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id-ID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2400" kern="1200" dirty="0" smtClean="0"/>
            <a:t>Pendiskontoan</a:t>
          </a:r>
          <a:endParaRPr lang="id-ID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2400" kern="1200" dirty="0" smtClean="0"/>
            <a:t>Discounting</a:t>
          </a:r>
          <a:endParaRPr lang="id-ID" sz="2400" kern="1200" dirty="0"/>
        </a:p>
      </dsp:txBody>
      <dsp:txXfrm>
        <a:off x="2255519" y="2075519"/>
        <a:ext cx="3383280" cy="1886396"/>
      </dsp:txXfrm>
    </dsp:sp>
    <dsp:sp modelId="{173FC22E-58E9-4479-94CE-5B5D7AB78130}">
      <dsp:nvSpPr>
        <dsp:cNvPr id="0" name=""/>
        <dsp:cNvSpPr/>
      </dsp:nvSpPr>
      <dsp:spPr>
        <a:xfrm>
          <a:off x="0" y="2075519"/>
          <a:ext cx="2255520" cy="1886396"/>
        </a:xfrm>
        <a:prstGeom prst="roundRect">
          <a:avLst/>
        </a:prstGeom>
        <a:solidFill>
          <a:schemeClr val="accent4">
            <a:hueOff val="-1774290"/>
            <a:satOff val="-59734"/>
            <a:lumOff val="-1451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40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900" kern="1200" dirty="0" smtClean="0"/>
            <a:t>Nilai Sekarang (Present Value)</a:t>
          </a:r>
          <a:endParaRPr lang="id-ID" sz="2900" kern="1200" dirty="0"/>
        </a:p>
      </dsp:txBody>
      <dsp:txXfrm>
        <a:off x="0" y="2075519"/>
        <a:ext cx="2255520" cy="18863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204788" y="8528050"/>
            <a:ext cx="2132012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1000" b="0">
                <a:solidFill>
                  <a:srgbClr val="000000"/>
                </a:solidFill>
              </a:rPr>
              <a:t>Van Horne &amp; Wachowicz, </a:t>
            </a:r>
          </a:p>
          <a:p>
            <a:r>
              <a:rPr lang="en-US" sz="1000" b="0">
                <a:solidFill>
                  <a:srgbClr val="000000"/>
                </a:solidFill>
              </a:rPr>
              <a:t>© Pearson Education Limited 2004</a:t>
            </a: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4492625" y="8528050"/>
            <a:ext cx="2090738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1000" b="0">
                <a:solidFill>
                  <a:srgbClr val="000000"/>
                </a:solidFill>
              </a:rPr>
              <a:t>by Gregory A. Kuhlemeyer, Ph.D.,</a:t>
            </a:r>
          </a:p>
          <a:p>
            <a:r>
              <a:rPr lang="en-US" sz="1000" b="0">
                <a:solidFill>
                  <a:srgbClr val="000000"/>
                </a:solidFill>
              </a:rPr>
              <a:t>Carroll College, Waukesha, WI </a:t>
            </a: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3154363" y="8589963"/>
            <a:ext cx="631825" cy="2714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1200" b="0"/>
              <a:t>III - </a:t>
            </a:r>
            <a:fld id="{1C73AF9B-1D6F-4C99-A0FD-1292D2F458A9}" type="slidenum">
              <a:rPr lang="en-US" sz="1200" b="0"/>
              <a:pPr algn="l"/>
              <a:t>‹#›</a:t>
            </a:fld>
            <a:endParaRPr lang="en-US" sz="1200" b="0"/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1449388" y="100013"/>
            <a:ext cx="3987800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1400">
                <a:solidFill>
                  <a:srgbClr val="000000"/>
                </a:solidFill>
              </a:rPr>
              <a:t>Fundamentals of Financial Management, 12/e</a:t>
            </a:r>
          </a:p>
          <a:p>
            <a:r>
              <a:rPr lang="en-US" sz="1400">
                <a:solidFill>
                  <a:srgbClr val="000000"/>
                </a:solidFill>
              </a:rPr>
              <a:t>Chapter 3: Time Value of Money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notes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51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9350" y="692150"/>
            <a:ext cx="4559300" cy="3416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1449388" y="100013"/>
            <a:ext cx="3987800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1400">
                <a:solidFill>
                  <a:srgbClr val="000000"/>
                </a:solidFill>
              </a:rPr>
              <a:t>Fundamentals of Financial Management, 12/e</a:t>
            </a:r>
          </a:p>
          <a:p>
            <a:r>
              <a:rPr lang="en-US" sz="1400">
                <a:solidFill>
                  <a:srgbClr val="000000"/>
                </a:solidFill>
              </a:rPr>
              <a:t>Chapter 3: Time Value of Money</a:t>
            </a: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204788" y="8528050"/>
            <a:ext cx="2132012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1000" b="0">
                <a:solidFill>
                  <a:srgbClr val="000000"/>
                </a:solidFill>
              </a:rPr>
              <a:t>Van Horne &amp; Wachowicz, </a:t>
            </a:r>
          </a:p>
          <a:p>
            <a:r>
              <a:rPr lang="en-US" sz="1000" b="0">
                <a:solidFill>
                  <a:srgbClr val="000000"/>
                </a:solidFill>
              </a:rPr>
              <a:t>© Pearson Education Limited 2004</a:t>
            </a: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4492625" y="8528050"/>
            <a:ext cx="2090738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1000" b="0">
                <a:solidFill>
                  <a:srgbClr val="000000"/>
                </a:solidFill>
              </a:rPr>
              <a:t>by Gregory A. Kuhlemeyer, Ph.D.,</a:t>
            </a:r>
          </a:p>
          <a:p>
            <a:r>
              <a:rPr lang="en-US" sz="1000" b="0">
                <a:solidFill>
                  <a:srgbClr val="000000"/>
                </a:solidFill>
              </a:rPr>
              <a:t>Carroll College, Waukesha, WI </a:t>
            </a: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3154363" y="8589963"/>
            <a:ext cx="631825" cy="2714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1200" b="0"/>
              <a:t>III - </a:t>
            </a:r>
            <a:fld id="{25E5476A-C044-4924-8B8C-F64743A96732}" type="slidenum">
              <a:rPr lang="en-US" sz="1200" b="0"/>
              <a:pPr algn="l"/>
              <a:t>‹#›</a:t>
            </a:fld>
            <a:endParaRPr lang="en-US" sz="1200" b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50938" y="692150"/>
            <a:ext cx="4556125" cy="34163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Proses perhitungan</a:t>
            </a:r>
            <a:r>
              <a:rPr lang="id-ID" baseline="0" dirty="0" smtClean="0"/>
              <a:t> FV = compounding, PV = discounting</a:t>
            </a:r>
            <a:endParaRPr lang="id-ID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50938" y="692150"/>
            <a:ext cx="4556125" cy="34163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FV</a:t>
            </a:r>
            <a:r>
              <a:rPr lang="en-US" baseline="-25000" dirty="0" smtClean="0"/>
              <a:t>1</a:t>
            </a:r>
            <a:r>
              <a:rPr lang="en-US" dirty="0" smtClean="0"/>
              <a:t> = P</a:t>
            </a:r>
            <a:r>
              <a:rPr lang="en-US" baseline="-25000" dirty="0" smtClean="0"/>
              <a:t>o</a:t>
            </a:r>
            <a:r>
              <a:rPr lang="en-US" dirty="0" smtClean="0"/>
              <a:t> (1+i)</a:t>
            </a:r>
          </a:p>
          <a:p>
            <a:pPr>
              <a:buNone/>
            </a:pPr>
            <a:r>
              <a:rPr lang="en-US" dirty="0" smtClean="0"/>
              <a:t>FV</a:t>
            </a:r>
            <a:r>
              <a:rPr lang="en-US" baseline="-25000" dirty="0" smtClean="0"/>
              <a:t>2</a:t>
            </a:r>
            <a:r>
              <a:rPr lang="en-US" dirty="0" smtClean="0"/>
              <a:t> = P</a:t>
            </a:r>
            <a:r>
              <a:rPr lang="en-US" baseline="-25000" dirty="0" smtClean="0"/>
              <a:t>o</a:t>
            </a:r>
            <a:r>
              <a:rPr lang="en-US" dirty="0" smtClean="0"/>
              <a:t> (1+i)(1+i) = P</a:t>
            </a:r>
            <a:r>
              <a:rPr lang="en-US" baseline="-25000" dirty="0" smtClean="0"/>
              <a:t>o</a:t>
            </a:r>
            <a:r>
              <a:rPr lang="en-US" dirty="0" smtClean="0"/>
              <a:t> (1+i)</a:t>
            </a:r>
            <a:r>
              <a:rPr lang="en-US" baseline="30000" dirty="0" smtClean="0"/>
              <a:t>2</a:t>
            </a:r>
          </a:p>
          <a:p>
            <a:pPr>
              <a:buNone/>
            </a:pPr>
            <a:r>
              <a:rPr lang="en-US" dirty="0" smtClean="0"/>
              <a:t>FV</a:t>
            </a:r>
            <a:r>
              <a:rPr lang="en-US" baseline="-25000" dirty="0" smtClean="0"/>
              <a:t>3</a:t>
            </a:r>
            <a:r>
              <a:rPr lang="en-US" dirty="0" smtClean="0"/>
              <a:t> = FV</a:t>
            </a:r>
            <a:r>
              <a:rPr lang="en-US" baseline="-25000" dirty="0" smtClean="0"/>
              <a:t>2 </a:t>
            </a:r>
            <a:r>
              <a:rPr lang="en-US" dirty="0" smtClean="0"/>
              <a:t>(1+i) =</a:t>
            </a:r>
            <a:r>
              <a:rPr lang="en-US" baseline="-25000" dirty="0" smtClean="0"/>
              <a:t> </a:t>
            </a:r>
            <a:r>
              <a:rPr lang="en-US" dirty="0" smtClean="0"/>
              <a:t>FV</a:t>
            </a:r>
            <a:r>
              <a:rPr lang="en-US" baseline="-25000" dirty="0" smtClean="0"/>
              <a:t>1</a:t>
            </a:r>
            <a:r>
              <a:rPr lang="en-US" dirty="0" smtClean="0"/>
              <a:t>(1+i)(1+i) = P</a:t>
            </a:r>
            <a:r>
              <a:rPr lang="en-US" baseline="-25000" dirty="0" smtClean="0"/>
              <a:t>o</a:t>
            </a:r>
            <a:r>
              <a:rPr lang="en-US" dirty="0" smtClean="0"/>
              <a:t> (1+i)</a:t>
            </a:r>
            <a:r>
              <a:rPr lang="en-US" baseline="30000" dirty="0" smtClean="0"/>
              <a:t>3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50938" y="692150"/>
            <a:ext cx="4556125" cy="34163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50938" y="692150"/>
            <a:ext cx="4556125" cy="34163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D7C3A134-F1C3-464B-BF47-54DC2DE08F52}" type="datetimeFigureOut">
              <a:rPr lang="en-US" smtClean="0"/>
              <a:pPr/>
              <a:t>4/2/2011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4/2/2011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4/2/2011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476250"/>
            <a:ext cx="6781800" cy="12763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476250"/>
            <a:ext cx="6781800" cy="12763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476250"/>
            <a:ext cx="6781800" cy="12763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4/2/2011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D7C3A134-F1C3-464B-BF47-54DC2DE08F52}" type="datetimeFigureOut">
              <a:rPr lang="en-US" smtClean="0"/>
              <a:pPr/>
              <a:t>4/2/2011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4/2/2011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4/2/2011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4/2/2011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4/2/2011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4/2/2011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4/2/2011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C75A5D5D-443A-4794-95F7-FADD3D99A4CC}" type="datetimeFigureOut">
              <a:rPr lang="id-ID" smtClean="0"/>
              <a:pPr/>
              <a:t>02/04/2011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D00D0B2-5A77-44F8-9291-5CE4CE3DFD5A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4" r:id="rId1"/>
    <p:sldLayoutId id="2147483815" r:id="rId2"/>
    <p:sldLayoutId id="2147483816" r:id="rId3"/>
    <p:sldLayoutId id="2147483817" r:id="rId4"/>
    <p:sldLayoutId id="2147483818" r:id="rId5"/>
    <p:sldLayoutId id="2147483819" r:id="rId6"/>
    <p:sldLayoutId id="2147483820" r:id="rId7"/>
    <p:sldLayoutId id="2147483821" r:id="rId8"/>
    <p:sldLayoutId id="2147483822" r:id="rId9"/>
    <p:sldLayoutId id="2147483823" r:id="rId10"/>
    <p:sldLayoutId id="2147483824" r:id="rId11"/>
    <p:sldLayoutId id="2147483825" r:id="rId12"/>
    <p:sldLayoutId id="2147483826" r:id="rId13"/>
    <p:sldLayoutId id="2147483827" r:id="rId14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Word_97_-_2003_Document1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Word_97_-_2003_Document2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Word_97_-_2003_Document3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Word_97_-_2003_Document4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Word_97_-_2003_Document5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6.v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7.v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8.v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4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4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4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Word_97_-_2003_Document6.doc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9.v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4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Nilai</a:t>
            </a:r>
            <a:r>
              <a:rPr lang="en-US" sz="4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4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Waktu</a:t>
            </a:r>
            <a:r>
              <a:rPr lang="en-US" sz="4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4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dari</a:t>
            </a:r>
            <a:r>
              <a:rPr lang="en-US" sz="4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4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Uang</a:t>
            </a:r>
            <a:endParaRPr lang="id-ID" sz="44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4"/>
          <p:cNvSpPr>
            <a:spLocks noGrp="1" noChangeArrowheads="1"/>
          </p:cNvSpPr>
          <p:nvPr>
            <p:ph type="title"/>
          </p:nvPr>
        </p:nvSpPr>
        <p:spPr>
          <a:xfrm>
            <a:off x="304800" y="95250"/>
            <a:ext cx="7467600" cy="1047750"/>
          </a:xfrm>
          <a:noFill/>
          <a:ln/>
          <a:effectLst>
            <a:outerShdw dist="71842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 b="1" dirty="0" err="1" smtClean="0"/>
              <a:t>Mengapa</a:t>
            </a:r>
            <a:r>
              <a:rPr lang="en-US" b="1" dirty="0" smtClean="0"/>
              <a:t> </a:t>
            </a:r>
            <a:r>
              <a:rPr lang="en-US" b="1" dirty="0" err="1" smtClean="0"/>
              <a:t>Bunga</a:t>
            </a:r>
            <a:r>
              <a:rPr lang="en-US" b="1" dirty="0" smtClean="0"/>
              <a:t> </a:t>
            </a:r>
            <a:r>
              <a:rPr lang="en-US" b="1" dirty="0" err="1" smtClean="0"/>
              <a:t>Majemuk</a:t>
            </a:r>
            <a:r>
              <a:rPr lang="en-US" b="1" dirty="0" smtClean="0"/>
              <a:t>?</a:t>
            </a:r>
            <a:endParaRPr lang="en-US" b="1" dirty="0"/>
          </a:p>
        </p:txBody>
      </p:sp>
      <p:graphicFrame>
        <p:nvGraphicFramePr>
          <p:cNvPr id="7" name="Object 2"/>
          <p:cNvGraphicFramePr>
            <a:graphicFrameLocks noGrp="1"/>
          </p:cNvGraphicFramePr>
          <p:nvPr>
            <p:ph type="chart" idx="1"/>
          </p:nvPr>
        </p:nvGraphicFramePr>
        <p:xfrm>
          <a:off x="228600" y="1685925"/>
          <a:ext cx="8797925" cy="4937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4342" name="Rectangle 6"/>
          <p:cNvSpPr>
            <a:spLocks noChangeArrowheads="1"/>
          </p:cNvSpPr>
          <p:nvPr/>
        </p:nvSpPr>
        <p:spPr bwMode="auto">
          <a:xfrm rot="16200000">
            <a:off x="-858002" y="4149391"/>
            <a:ext cx="2617705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000" dirty="0" err="1" smtClean="0"/>
              <a:t>Nilai</a:t>
            </a:r>
            <a:r>
              <a:rPr lang="en-US" sz="2000" dirty="0" smtClean="0"/>
              <a:t> </a:t>
            </a:r>
            <a:r>
              <a:rPr lang="en-US" sz="2000" dirty="0" err="1" smtClean="0"/>
              <a:t>Kemudian</a:t>
            </a:r>
            <a:r>
              <a:rPr lang="en-US" sz="2000" dirty="0" smtClean="0"/>
              <a:t> (</a:t>
            </a:r>
            <a:r>
              <a:rPr lang="id-ID" sz="2000" dirty="0" smtClean="0"/>
              <a:t>Rp)</a:t>
            </a:r>
            <a:endParaRPr lang="en-US" sz="2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7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0" categoryIdx="0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7">
                                            <p:graphicEl>
                                              <a:chart seriesIdx="0" categoryIdx="0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0" categoryIdx="1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7">
                                            <p:graphicEl>
                                              <a:chart seriesIdx="0" categoryIdx="1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0" categoryIdx="2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7">
                                            <p:graphicEl>
                                              <a:chart seriesIdx="0" categoryIdx="2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0" categoryIdx="3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7">
                                            <p:graphicEl>
                                              <a:chart seriesIdx="0" categoryIdx="3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1" categoryIdx="0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7">
                                            <p:graphicEl>
                                              <a:chart seriesIdx="1" categoryIdx="0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1" categoryIdx="1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7">
                                            <p:graphicEl>
                                              <a:chart seriesIdx="1" categoryIdx="1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1" categoryIdx="2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2" dur="500"/>
                                        <p:tgtEl>
                                          <p:spTgt spid="7">
                                            <p:graphicEl>
                                              <a:chart seriesIdx="1" categoryIdx="2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1" categoryIdx="3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500"/>
                                        <p:tgtEl>
                                          <p:spTgt spid="7">
                                            <p:graphicEl>
                                              <a:chart seriesIdx="1" categoryIdx="3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2" categoryIdx="0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2" dur="500"/>
                                        <p:tgtEl>
                                          <p:spTgt spid="7">
                                            <p:graphicEl>
                                              <a:chart seriesIdx="2" categoryIdx="0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2" categoryIdx="1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7" dur="500"/>
                                        <p:tgtEl>
                                          <p:spTgt spid="7">
                                            <p:graphicEl>
                                              <a:chart seriesIdx="2" categoryIdx="1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2" categoryIdx="2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2" dur="500"/>
                                        <p:tgtEl>
                                          <p:spTgt spid="7">
                                            <p:graphicEl>
                                              <a:chart seriesIdx="2" categoryIdx="2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2" categoryIdx="3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7" dur="500"/>
                                        <p:tgtEl>
                                          <p:spTgt spid="7">
                                            <p:graphicEl>
                                              <a:chart seriesIdx="2" categoryIdx="3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Sub>
          <a:bldChart bld="seriesEl"/>
        </p:bldSub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Konsep Dasar...</a:t>
            </a:r>
            <a:endParaRPr lang="id-ID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"/>
          </p:nvPr>
        </p:nvGraphicFramePr>
        <p:xfrm>
          <a:off x="457200" y="1752601"/>
          <a:ext cx="5638800" cy="3962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Oval 7"/>
          <p:cNvSpPr/>
          <p:nvPr/>
        </p:nvSpPr>
        <p:spPr>
          <a:xfrm>
            <a:off x="6096000" y="2743200"/>
            <a:ext cx="2133600" cy="1905000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id-ID" sz="2400" dirty="0" smtClean="0"/>
              <a:t>Nilai: Tunggal &amp; Annuitas</a:t>
            </a:r>
            <a:endParaRPr lang="id-ID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  <a:effectLst>
            <a:outerShdw dist="71842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 b="1" dirty="0" err="1" smtClean="0"/>
              <a:t>Bunga</a:t>
            </a:r>
            <a:r>
              <a:rPr lang="en-US" b="1" dirty="0" smtClean="0"/>
              <a:t> </a:t>
            </a:r>
            <a:r>
              <a:rPr lang="en-US" b="1" dirty="0" err="1" smtClean="0"/>
              <a:t>Sederhana</a:t>
            </a:r>
            <a:r>
              <a:rPr lang="en-US" b="1" dirty="0" smtClean="0"/>
              <a:t> </a:t>
            </a:r>
            <a:r>
              <a:rPr lang="en-US" b="1" dirty="0"/>
              <a:t>(FV)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09600" y="3048000"/>
            <a:ext cx="8534400" cy="3581400"/>
          </a:xfrm>
          <a:noFill/>
          <a:ln/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sz="3000" i="1" dirty="0"/>
              <a:t>			</a:t>
            </a:r>
            <a:r>
              <a:rPr lang="en-US" sz="3000" i="1" dirty="0">
                <a:solidFill>
                  <a:srgbClr val="D9319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FV</a:t>
            </a:r>
            <a:r>
              <a:rPr lang="en-US" sz="3000" i="1" dirty="0"/>
              <a:t> 	= </a:t>
            </a:r>
            <a:r>
              <a:rPr lang="en-US" sz="3000" i="1" dirty="0">
                <a:solidFill>
                  <a:srgbClr val="42B200"/>
                </a:solidFill>
              </a:rPr>
              <a:t>P</a:t>
            </a:r>
            <a:r>
              <a:rPr lang="en-US" sz="3000" i="1" baseline="-25000" dirty="0">
                <a:solidFill>
                  <a:srgbClr val="42B200"/>
                </a:solidFill>
              </a:rPr>
              <a:t>0</a:t>
            </a:r>
            <a:r>
              <a:rPr lang="en-US" sz="3000" i="1" dirty="0"/>
              <a:t> + </a:t>
            </a:r>
            <a:r>
              <a:rPr lang="en-US" sz="3000" i="1" dirty="0">
                <a:solidFill>
                  <a:schemeClr val="hlink"/>
                </a:solidFill>
              </a:rPr>
              <a:t>SI 							</a:t>
            </a:r>
            <a:r>
              <a:rPr lang="en-US" sz="3000" i="1" dirty="0" smtClean="0">
                <a:solidFill>
                  <a:schemeClr val="hlink"/>
                </a:solidFill>
              </a:rPr>
              <a:t>	</a:t>
            </a:r>
            <a:r>
              <a:rPr lang="en-US" sz="3000" i="1" dirty="0" smtClean="0"/>
              <a:t>= </a:t>
            </a:r>
            <a:r>
              <a:rPr lang="id-ID" sz="3000" i="1" dirty="0" smtClean="0">
                <a:solidFill>
                  <a:srgbClr val="42B200"/>
                </a:solidFill>
              </a:rPr>
              <a:t>Rp</a:t>
            </a:r>
            <a:r>
              <a:rPr lang="en-US" sz="3000" i="1" dirty="0" smtClean="0">
                <a:solidFill>
                  <a:srgbClr val="42B200"/>
                </a:solidFill>
              </a:rPr>
              <a:t>1</a:t>
            </a:r>
            <a:r>
              <a:rPr lang="id-ID" sz="3000" i="1" dirty="0" smtClean="0">
                <a:solidFill>
                  <a:srgbClr val="42B200"/>
                </a:solidFill>
              </a:rPr>
              <a:t>.</a:t>
            </a:r>
            <a:r>
              <a:rPr lang="en-US" sz="3000" i="1" dirty="0" smtClean="0">
                <a:solidFill>
                  <a:srgbClr val="42B200"/>
                </a:solidFill>
              </a:rPr>
              <a:t>000</a:t>
            </a:r>
            <a:r>
              <a:rPr lang="en-US" sz="3000" i="1" dirty="0" smtClean="0">
                <a:solidFill>
                  <a:srgbClr val="014A01"/>
                </a:solidFill>
              </a:rPr>
              <a:t> </a:t>
            </a:r>
            <a:r>
              <a:rPr lang="en-US" sz="3000" i="1" dirty="0"/>
              <a:t>+ </a:t>
            </a:r>
            <a:r>
              <a:rPr lang="id-ID" sz="3000" i="1" dirty="0" smtClean="0">
                <a:solidFill>
                  <a:schemeClr val="hlink"/>
                </a:solidFill>
              </a:rPr>
              <a:t>Rp</a:t>
            </a:r>
            <a:r>
              <a:rPr lang="en-US" sz="3000" i="1" dirty="0" smtClean="0">
                <a:solidFill>
                  <a:schemeClr val="hlink"/>
                </a:solidFill>
              </a:rPr>
              <a:t>140</a:t>
            </a:r>
            <a:r>
              <a:rPr lang="en-US" sz="3000" i="1" dirty="0">
                <a:solidFill>
                  <a:schemeClr val="hlink"/>
                </a:solidFill>
              </a:rPr>
              <a:t>					</a:t>
            </a:r>
            <a:r>
              <a:rPr lang="en-US" sz="3000" i="1" dirty="0" smtClean="0">
                <a:solidFill>
                  <a:schemeClr val="hlink"/>
                </a:solidFill>
              </a:rPr>
              <a:t>	</a:t>
            </a:r>
            <a:r>
              <a:rPr lang="en-US" sz="3000" i="1" dirty="0" smtClean="0"/>
              <a:t>=</a:t>
            </a:r>
            <a:r>
              <a:rPr lang="en-US" sz="3000" i="1" dirty="0" smtClean="0">
                <a:solidFill>
                  <a:schemeClr val="hlink"/>
                </a:solidFill>
              </a:rPr>
              <a:t> </a:t>
            </a:r>
            <a:r>
              <a:rPr lang="id-ID" sz="3000" i="1" dirty="0" smtClean="0">
                <a:solidFill>
                  <a:srgbClr val="D9319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Rp</a:t>
            </a:r>
            <a:r>
              <a:rPr lang="en-US" sz="3000" i="1" dirty="0" smtClean="0">
                <a:solidFill>
                  <a:srgbClr val="D9319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r>
              <a:rPr lang="id-ID" sz="3000" i="1" dirty="0" smtClean="0">
                <a:solidFill>
                  <a:srgbClr val="D9319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.</a:t>
            </a:r>
            <a:r>
              <a:rPr lang="en-US" sz="3000" i="1" dirty="0" smtClean="0">
                <a:solidFill>
                  <a:srgbClr val="D9319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140</a:t>
            </a:r>
            <a:endParaRPr lang="en-US" sz="3000" i="1" dirty="0">
              <a:solidFill>
                <a:srgbClr val="A7515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sz="3000" u="sng" dirty="0" err="1" smtClean="0">
                <a:solidFill>
                  <a:srgbClr val="D9319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Nilai</a:t>
            </a:r>
            <a:r>
              <a:rPr lang="en-US" sz="3000" u="sng" dirty="0" smtClean="0">
                <a:solidFill>
                  <a:srgbClr val="D9319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000" u="sng" dirty="0" err="1" smtClean="0">
                <a:solidFill>
                  <a:srgbClr val="D9319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Kemudian</a:t>
            </a:r>
            <a:r>
              <a:rPr lang="en-US" sz="3000" dirty="0" smtClean="0">
                <a:solidFill>
                  <a:srgbClr val="D9319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yang </a:t>
            </a:r>
            <a:r>
              <a:rPr lang="en-US" dirty="0" err="1" smtClean="0"/>
              <a:t>datang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sejumlah</a:t>
            </a:r>
            <a:r>
              <a:rPr lang="en-US" dirty="0" smtClean="0"/>
              <a:t> </a:t>
            </a:r>
            <a:r>
              <a:rPr lang="en-US" dirty="0" err="1" smtClean="0"/>
              <a:t>uang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,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serangkaian</a:t>
            </a:r>
            <a:r>
              <a:rPr lang="en-US" dirty="0" smtClean="0"/>
              <a:t> </a:t>
            </a:r>
            <a:r>
              <a:rPr lang="en-US" dirty="0" err="1" smtClean="0"/>
              <a:t>pembayaran</a:t>
            </a:r>
            <a:r>
              <a:rPr lang="en-US" dirty="0" smtClean="0"/>
              <a:t> yang </a:t>
            </a:r>
            <a:r>
              <a:rPr lang="en-US" dirty="0" err="1" smtClean="0"/>
              <a:t>dievaluasi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bunga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.</a:t>
            </a:r>
          </a:p>
          <a:p>
            <a:endParaRPr lang="en-US" sz="3000" dirty="0"/>
          </a:p>
        </p:txBody>
      </p:sp>
      <p:sp>
        <p:nvSpPr>
          <p:cNvPr id="12294" name="Rectangle 6"/>
          <p:cNvSpPr>
            <a:spLocks noGrp="1" noChangeArrowheads="1"/>
          </p:cNvSpPr>
          <p:nvPr>
            <p:ph sz="quarter" idx="2"/>
          </p:nvPr>
        </p:nvSpPr>
        <p:spPr>
          <a:xfrm>
            <a:off x="685800" y="1905000"/>
            <a:ext cx="8229600" cy="1219200"/>
          </a:xfrm>
          <a:noFill/>
          <a:ln/>
        </p:spPr>
        <p:txBody>
          <a:bodyPr/>
          <a:lstStyle/>
          <a:p>
            <a:r>
              <a:rPr lang="en-US" sz="3200" dirty="0" err="1" smtClean="0"/>
              <a:t>Berapa</a:t>
            </a:r>
            <a:r>
              <a:rPr lang="en-US" sz="3200" dirty="0" smtClean="0"/>
              <a:t> </a:t>
            </a:r>
            <a:r>
              <a:rPr lang="en-US" sz="3200" dirty="0" err="1" smtClean="0">
                <a:solidFill>
                  <a:srgbClr val="D9319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Nilai</a:t>
            </a:r>
            <a:r>
              <a:rPr lang="en-US" sz="3200" dirty="0" smtClean="0">
                <a:solidFill>
                  <a:srgbClr val="D9319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200" dirty="0" err="1" smtClean="0">
                <a:solidFill>
                  <a:srgbClr val="D9319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Kemudian</a:t>
            </a:r>
            <a:r>
              <a:rPr lang="en-US" sz="3200" dirty="0" smtClean="0">
                <a:solidFill>
                  <a:srgbClr val="D9319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200" dirty="0" smtClean="0"/>
              <a:t>(</a:t>
            </a:r>
            <a:r>
              <a:rPr lang="en-US" sz="3200" dirty="0" smtClean="0">
                <a:solidFill>
                  <a:srgbClr val="D9319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Future Value/ FV</a:t>
            </a:r>
            <a:r>
              <a:rPr lang="en-US" sz="3200" dirty="0"/>
              <a:t>) </a:t>
            </a:r>
            <a:r>
              <a:rPr lang="en-US" sz="3200" dirty="0" err="1" smtClean="0"/>
              <a:t>simpanan</a:t>
            </a:r>
            <a:r>
              <a:rPr lang="en-US" sz="3200" dirty="0" smtClean="0"/>
              <a:t> </a:t>
            </a:r>
            <a:r>
              <a:rPr lang="en-US" sz="3200" dirty="0" err="1" smtClean="0"/>
              <a:t>tsb</a:t>
            </a:r>
            <a:r>
              <a:rPr lang="en-US" sz="3200" dirty="0" smtClean="0"/>
              <a:t>?</a:t>
            </a:r>
            <a:endParaRPr lang="en-US" sz="32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  <a:effectLst>
            <a:outerShdw dist="71842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 b="1" dirty="0" err="1" smtClean="0"/>
              <a:t>Bunga</a:t>
            </a:r>
            <a:r>
              <a:rPr lang="en-US" b="1" dirty="0" smtClean="0"/>
              <a:t> </a:t>
            </a:r>
            <a:r>
              <a:rPr lang="en-US" b="1" dirty="0" err="1" smtClean="0"/>
              <a:t>Sederhana</a:t>
            </a:r>
            <a:r>
              <a:rPr lang="en-US" b="1" dirty="0" smtClean="0"/>
              <a:t> </a:t>
            </a:r>
            <a:r>
              <a:rPr lang="en-US" b="1" dirty="0"/>
              <a:t>(PV)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09600" y="3124200"/>
            <a:ext cx="7924800" cy="3505200"/>
          </a:xfrm>
          <a:noFill/>
          <a:ln/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sz="3000" dirty="0"/>
              <a:t>	</a:t>
            </a:r>
            <a:r>
              <a:rPr lang="en-US" sz="3000" i="1" dirty="0" err="1" smtClean="0">
                <a:solidFill>
                  <a:srgbClr val="42B200"/>
                </a:solidFill>
              </a:rPr>
              <a:t>Nilai</a:t>
            </a:r>
            <a:r>
              <a:rPr lang="en-US" sz="3000" i="1" dirty="0" smtClean="0">
                <a:solidFill>
                  <a:srgbClr val="42B200"/>
                </a:solidFill>
              </a:rPr>
              <a:t> </a:t>
            </a:r>
            <a:r>
              <a:rPr lang="en-US" sz="3000" i="1" dirty="0" err="1" smtClean="0">
                <a:solidFill>
                  <a:srgbClr val="42B200"/>
                </a:solidFill>
              </a:rPr>
              <a:t>Sekarang</a:t>
            </a:r>
            <a:r>
              <a:rPr lang="en-US" sz="3000" i="1" dirty="0" smtClean="0">
                <a:solidFill>
                  <a:srgbClr val="42B200"/>
                </a:solidFill>
              </a:rPr>
              <a:t> </a:t>
            </a:r>
            <a:r>
              <a:rPr lang="en-US" sz="3000" i="1" dirty="0" err="1" smtClean="0"/>
              <a:t>adalah</a:t>
            </a:r>
            <a:r>
              <a:rPr lang="en-US" sz="3000" i="1" dirty="0" smtClean="0"/>
              <a:t>  </a:t>
            </a:r>
            <a:r>
              <a:rPr lang="en-US" sz="3000" i="1" dirty="0" err="1" smtClean="0"/>
              <a:t>jumlah</a:t>
            </a:r>
            <a:r>
              <a:rPr lang="id-ID" sz="3000" i="1" dirty="0" smtClean="0"/>
              <a:t> </a:t>
            </a:r>
            <a:r>
              <a:rPr lang="id-ID" sz="3000" i="1" dirty="0" smtClean="0">
                <a:solidFill>
                  <a:srgbClr val="42B200"/>
                </a:solidFill>
              </a:rPr>
              <a:t>Rp</a:t>
            </a:r>
            <a:r>
              <a:rPr lang="en-US" sz="3000" i="1" dirty="0" smtClean="0">
                <a:solidFill>
                  <a:srgbClr val="42B200"/>
                </a:solidFill>
              </a:rPr>
              <a:t>1</a:t>
            </a:r>
            <a:r>
              <a:rPr lang="id-ID" sz="3000" i="1" dirty="0" smtClean="0">
                <a:solidFill>
                  <a:srgbClr val="42B200"/>
                </a:solidFill>
              </a:rPr>
              <a:t>.</a:t>
            </a:r>
            <a:r>
              <a:rPr lang="en-US" sz="3000" i="1" dirty="0" smtClean="0">
                <a:solidFill>
                  <a:srgbClr val="42B200"/>
                </a:solidFill>
              </a:rPr>
              <a:t>000</a:t>
            </a:r>
            <a:r>
              <a:rPr lang="en-US" sz="3000" i="1" dirty="0" smtClean="0"/>
              <a:t> yang </a:t>
            </a:r>
            <a:r>
              <a:rPr lang="en-US" sz="3000" i="1" dirty="0" err="1" smtClean="0"/>
              <a:t>disimpan</a:t>
            </a:r>
            <a:r>
              <a:rPr lang="en-US" sz="3000" i="1" dirty="0" smtClean="0"/>
              <a:t> </a:t>
            </a:r>
            <a:r>
              <a:rPr lang="en-US" sz="3000" i="1" dirty="0" err="1" smtClean="0"/>
              <a:t>semula</a:t>
            </a:r>
            <a:r>
              <a:rPr lang="en-US" sz="3000" i="1" dirty="0" smtClean="0"/>
              <a:t>. </a:t>
            </a:r>
            <a:r>
              <a:rPr lang="en-US" sz="3000" i="1" dirty="0" err="1" smtClean="0"/>
              <a:t>Itulah</a:t>
            </a:r>
            <a:r>
              <a:rPr lang="en-US" sz="3000" i="1" dirty="0" smtClean="0"/>
              <a:t> </a:t>
            </a:r>
            <a:r>
              <a:rPr lang="en-US" sz="3000" i="1" dirty="0" err="1" smtClean="0"/>
              <a:t>nilainya</a:t>
            </a:r>
            <a:r>
              <a:rPr lang="en-US" sz="3000" i="1" dirty="0" smtClean="0"/>
              <a:t> </a:t>
            </a:r>
            <a:r>
              <a:rPr lang="en-US" sz="3000" i="1" dirty="0" err="1" smtClean="0"/>
              <a:t>saat</a:t>
            </a:r>
            <a:r>
              <a:rPr lang="en-US" sz="3000" i="1" dirty="0" smtClean="0"/>
              <a:t> </a:t>
            </a:r>
            <a:r>
              <a:rPr lang="en-US" sz="3000" i="1" dirty="0" err="1" smtClean="0"/>
              <a:t>ini</a:t>
            </a:r>
            <a:r>
              <a:rPr lang="en-US" sz="3000" i="1" dirty="0" smtClean="0"/>
              <a:t>!</a:t>
            </a:r>
            <a:endParaRPr lang="id-ID" sz="3000" i="1" dirty="0" smtClean="0"/>
          </a:p>
          <a:p>
            <a:pPr>
              <a:buFont typeface="Monotype Sorts" pitchFamily="2" charset="2"/>
              <a:buNone/>
            </a:pPr>
            <a:endParaRPr lang="en-US" sz="3000" dirty="0"/>
          </a:p>
          <a:p>
            <a:r>
              <a:rPr lang="en-US" sz="3000" u="sng" dirty="0" err="1" smtClean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Nilai</a:t>
            </a:r>
            <a:r>
              <a:rPr lang="en-US" sz="3000" u="sng" dirty="0" smtClean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000" u="sng" dirty="0" err="1" smtClean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Sekarang</a:t>
            </a:r>
            <a:r>
              <a:rPr lang="en-US" sz="3000" dirty="0" smtClean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sejumlah</a:t>
            </a:r>
            <a:r>
              <a:rPr lang="en-US" dirty="0" smtClean="0"/>
              <a:t> </a:t>
            </a:r>
            <a:r>
              <a:rPr lang="en-US" dirty="0" err="1" smtClean="0"/>
              <a:t>uang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datang</a:t>
            </a:r>
            <a:r>
              <a:rPr lang="en-US" dirty="0" smtClean="0"/>
              <a:t>,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serangkaian</a:t>
            </a:r>
            <a:r>
              <a:rPr lang="en-US" dirty="0" smtClean="0"/>
              <a:t> </a:t>
            </a:r>
            <a:r>
              <a:rPr lang="en-US" dirty="0" err="1" smtClean="0"/>
              <a:t>pembayaran</a:t>
            </a:r>
            <a:r>
              <a:rPr lang="en-US" dirty="0" smtClean="0"/>
              <a:t>, yang </a:t>
            </a:r>
            <a:r>
              <a:rPr lang="en-US" dirty="0" err="1" smtClean="0"/>
              <a:t>dievaluasi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bunga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sz="3000" dirty="0" smtClean="0"/>
              <a:t>.</a:t>
            </a:r>
            <a:endParaRPr lang="en-US" sz="3000" dirty="0"/>
          </a:p>
        </p:txBody>
      </p:sp>
      <p:sp>
        <p:nvSpPr>
          <p:cNvPr id="13318" name="Rectangle 6"/>
          <p:cNvSpPr>
            <a:spLocks noGrp="1" noChangeArrowheads="1"/>
          </p:cNvSpPr>
          <p:nvPr>
            <p:ph sz="quarter" idx="2"/>
          </p:nvPr>
        </p:nvSpPr>
        <p:spPr>
          <a:xfrm>
            <a:off x="685800" y="1905000"/>
            <a:ext cx="8229600" cy="1219200"/>
          </a:xfrm>
          <a:noFill/>
          <a:ln/>
        </p:spPr>
        <p:txBody>
          <a:bodyPr/>
          <a:lstStyle/>
          <a:p>
            <a:r>
              <a:rPr lang="en-US" sz="3200" dirty="0" err="1" smtClean="0"/>
              <a:t>Berapa</a:t>
            </a:r>
            <a:r>
              <a:rPr lang="en-US" sz="3200" dirty="0" smtClean="0"/>
              <a:t> </a:t>
            </a:r>
            <a:r>
              <a:rPr lang="en-US" sz="3200" dirty="0" err="1" smtClean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Nilai</a:t>
            </a:r>
            <a:r>
              <a:rPr lang="en-US" sz="3200" dirty="0" smtClean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200" dirty="0" err="1" smtClean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Sekarang</a:t>
            </a:r>
            <a:r>
              <a:rPr lang="en-US" sz="3200" dirty="0" smtClean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200" dirty="0" smtClean="0"/>
              <a:t>(</a:t>
            </a:r>
            <a:r>
              <a:rPr lang="en-US" sz="3200" dirty="0" smtClean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Present Value/ PV</a:t>
            </a:r>
            <a:r>
              <a:rPr lang="en-US" sz="3200" dirty="0"/>
              <a:t>) </a:t>
            </a:r>
            <a:r>
              <a:rPr lang="en-US" sz="3200" dirty="0" err="1" smtClean="0"/>
              <a:t>soal</a:t>
            </a:r>
            <a:r>
              <a:rPr lang="en-US" sz="3200" dirty="0" smtClean="0"/>
              <a:t> </a:t>
            </a:r>
            <a:r>
              <a:rPr lang="en-US" sz="3200" dirty="0" err="1" smtClean="0"/>
              <a:t>sebelumnya</a:t>
            </a:r>
            <a:r>
              <a:rPr lang="en-US" sz="3200" dirty="0" smtClean="0"/>
              <a:t>?</a:t>
            </a:r>
            <a:endParaRPr lang="en-US" sz="32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Garis waktu</a:t>
            </a:r>
            <a:endParaRPr lang="id-ID" dirty="0"/>
          </a:p>
        </p:txBody>
      </p:sp>
      <p:sp>
        <p:nvSpPr>
          <p:cNvPr id="6" name="Line 6"/>
          <p:cNvSpPr>
            <a:spLocks noChangeShapeType="1"/>
          </p:cNvSpPr>
          <p:nvPr/>
        </p:nvSpPr>
        <p:spPr bwMode="auto">
          <a:xfrm>
            <a:off x="1357791" y="2743200"/>
            <a:ext cx="5334000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" name="Line 7"/>
          <p:cNvSpPr>
            <a:spLocks noChangeShapeType="1"/>
          </p:cNvSpPr>
          <p:nvPr/>
        </p:nvSpPr>
        <p:spPr bwMode="auto">
          <a:xfrm>
            <a:off x="1357791" y="2362200"/>
            <a:ext cx="0" cy="3810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" name="Line 8"/>
          <p:cNvSpPr>
            <a:spLocks noChangeShapeType="1"/>
          </p:cNvSpPr>
          <p:nvPr/>
        </p:nvSpPr>
        <p:spPr bwMode="auto">
          <a:xfrm>
            <a:off x="6691791" y="2362200"/>
            <a:ext cx="0" cy="3810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914400" y="1752600"/>
            <a:ext cx="5979202" cy="64376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3200" b="0" dirty="0">
                <a:solidFill>
                  <a:srgbClr val="000000"/>
                </a:solidFill>
              </a:rPr>
              <a:t>  </a:t>
            </a:r>
            <a:r>
              <a:rPr lang="en-US" b="0" dirty="0" smtClean="0">
                <a:solidFill>
                  <a:srgbClr val="000000"/>
                </a:solidFill>
              </a:rPr>
              <a:t>0</a:t>
            </a:r>
            <a:r>
              <a:rPr lang="id-ID" b="0" dirty="0" smtClean="0">
                <a:solidFill>
                  <a:srgbClr val="000000"/>
                </a:solidFill>
              </a:rPr>
              <a:t>		</a:t>
            </a:r>
            <a:r>
              <a:rPr lang="en-US" dirty="0" smtClean="0">
                <a:solidFill>
                  <a:srgbClr val="000000"/>
                </a:solidFill>
              </a:rPr>
              <a:t>1</a:t>
            </a:r>
            <a:r>
              <a:rPr lang="id-ID" dirty="0" smtClean="0">
                <a:solidFill>
                  <a:srgbClr val="000000"/>
                </a:solidFill>
              </a:rPr>
              <a:t>		</a:t>
            </a:r>
            <a:r>
              <a:rPr lang="en-US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  <a:r>
              <a:rPr lang="id-ID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		3</a:t>
            </a:r>
            <a:endParaRPr lang="en-US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1" name="Line 15"/>
          <p:cNvSpPr>
            <a:spLocks noChangeShapeType="1"/>
          </p:cNvSpPr>
          <p:nvPr/>
        </p:nvSpPr>
        <p:spPr bwMode="auto">
          <a:xfrm>
            <a:off x="4862991" y="2362200"/>
            <a:ext cx="0" cy="3810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" name="Line 15"/>
          <p:cNvSpPr>
            <a:spLocks noChangeShapeType="1"/>
          </p:cNvSpPr>
          <p:nvPr/>
        </p:nvSpPr>
        <p:spPr bwMode="auto">
          <a:xfrm>
            <a:off x="3034191" y="2362200"/>
            <a:ext cx="0" cy="3810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" name="Content Placeholder 2"/>
          <p:cNvSpPr>
            <a:spLocks noGrp="1"/>
          </p:cNvSpPr>
          <p:nvPr>
            <p:ph sz="quarter" idx="1"/>
          </p:nvPr>
        </p:nvSpPr>
        <p:spPr>
          <a:xfrm>
            <a:off x="990600" y="3581400"/>
            <a:ext cx="7543800" cy="2286000"/>
          </a:xfrm>
        </p:spPr>
        <p:txBody>
          <a:bodyPr/>
          <a:lstStyle/>
          <a:p>
            <a:pPr>
              <a:buNone/>
            </a:pPr>
            <a:r>
              <a:rPr lang="id-ID" sz="2800" dirty="0" smtClean="0"/>
              <a:t>0 = Awal tahun Pertama</a:t>
            </a:r>
          </a:p>
          <a:p>
            <a:pPr>
              <a:buNone/>
            </a:pPr>
            <a:r>
              <a:rPr lang="id-ID" sz="2800" dirty="0" smtClean="0"/>
              <a:t>1 = Awal tahun ke-2 atau akhir tahun Pertama</a:t>
            </a:r>
          </a:p>
          <a:p>
            <a:pPr>
              <a:buNone/>
            </a:pPr>
            <a:r>
              <a:rPr lang="id-ID" sz="2800" dirty="0" smtClean="0"/>
              <a:t>2 = Awal tahun ke-3 atau akhir tahun ke-2</a:t>
            </a:r>
          </a:p>
          <a:p>
            <a:pPr>
              <a:buNone/>
            </a:pPr>
            <a:r>
              <a:rPr lang="id-ID" sz="2800" dirty="0" smtClean="0"/>
              <a:t>3 = Awal tahun ke-4 atau akhir tahun ke-3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7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2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7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/>
      <p:bldP spid="11" grpId="0" animBg="1"/>
      <p:bldP spid="12" grpId="0" animBg="1"/>
      <p:bldP spid="15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kemudian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‘future value’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  <a:effectLst>
            <a:outerShdw dist="71842" dir="2700000" algn="ctr" rotWithShape="0">
              <a:schemeClr val="bg2"/>
            </a:outerShdw>
          </a:effectLst>
        </p:spPr>
        <p:txBody>
          <a:bodyPr>
            <a:normAutofit fontScale="90000"/>
          </a:bodyPr>
          <a:lstStyle/>
          <a:p>
            <a:r>
              <a:rPr lang="en-US" b="1" dirty="0" err="1" smtClean="0"/>
              <a:t>Nilai</a:t>
            </a:r>
            <a:r>
              <a:rPr lang="en-US" b="1" dirty="0" smtClean="0"/>
              <a:t> </a:t>
            </a:r>
            <a:r>
              <a:rPr lang="en-US" b="1" dirty="0" err="1" smtClean="0"/>
              <a:t>Kemudian</a:t>
            </a:r>
            <a:r>
              <a:rPr lang="en-US" b="1" dirty="0" smtClean="0"/>
              <a:t> </a:t>
            </a:r>
            <a:r>
              <a:rPr lang="en-US" b="1" dirty="0" err="1" smtClean="0"/>
              <a:t>Simpanan</a:t>
            </a:r>
            <a:r>
              <a:rPr lang="en-US" b="1" dirty="0" smtClean="0"/>
              <a:t> Tunggal (</a:t>
            </a:r>
            <a:r>
              <a:rPr lang="en-US" b="1" dirty="0" err="1" smtClean="0"/>
              <a:t>Grafik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15362" name="Rectangle 2"/>
          <p:cNvSpPr>
            <a:spLocks noGrp="1" noChangeArrowheads="1"/>
          </p:cNvSpPr>
          <p:nvPr>
            <p:ph sz="quarter" idx="1"/>
          </p:nvPr>
        </p:nvSpPr>
        <p:spPr>
          <a:noFill/>
          <a:ln/>
        </p:spPr>
        <p:txBody>
          <a:bodyPr/>
          <a:lstStyle/>
          <a:p>
            <a:pPr algn="ctr">
              <a:buFont typeface="Monotype Sorts" pitchFamily="2" charset="2"/>
              <a:buNone/>
            </a:pPr>
            <a:r>
              <a:rPr lang="en-US" dirty="0"/>
              <a:t>	</a:t>
            </a:r>
            <a:r>
              <a:rPr lang="en-US" dirty="0" err="1" smtClean="0"/>
              <a:t>Anggaplah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anda</a:t>
            </a:r>
            <a:r>
              <a:rPr lang="en-US" dirty="0" smtClean="0"/>
              <a:t> </a:t>
            </a:r>
            <a:r>
              <a:rPr lang="en-US" dirty="0" err="1" smtClean="0"/>
              <a:t>menyimpan</a:t>
            </a:r>
            <a:r>
              <a:rPr lang="en-US" dirty="0" smtClean="0"/>
              <a:t> </a:t>
            </a:r>
            <a:r>
              <a:rPr lang="id-ID" sz="3300" dirty="0" smtClean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Rp</a:t>
            </a:r>
            <a:r>
              <a:rPr lang="en-US" sz="3300" dirty="0" smtClean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r>
              <a:rPr lang="id-ID" sz="3300" dirty="0" smtClean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.</a:t>
            </a:r>
            <a:r>
              <a:rPr lang="en-US" sz="3300" dirty="0" smtClean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000</a:t>
            </a:r>
            <a:r>
              <a:rPr lang="en-US" sz="3300" dirty="0" smtClean="0"/>
              <a:t> </a:t>
            </a:r>
            <a:r>
              <a:rPr lang="en-US" sz="3300" dirty="0" err="1" smtClean="0"/>
              <a:t>dengan</a:t>
            </a:r>
            <a:r>
              <a:rPr lang="en-US" sz="3300" dirty="0" smtClean="0"/>
              <a:t> </a:t>
            </a:r>
            <a:r>
              <a:rPr lang="en-US" sz="3300" dirty="0" err="1" smtClean="0"/>
              <a:t>tingkat</a:t>
            </a:r>
            <a:r>
              <a:rPr lang="en-US" sz="3300" dirty="0" smtClean="0"/>
              <a:t> </a:t>
            </a:r>
            <a:r>
              <a:rPr lang="en-US" sz="3300" dirty="0" err="1" smtClean="0"/>
              <a:t>bunga</a:t>
            </a:r>
            <a:r>
              <a:rPr lang="en-US" sz="3300" dirty="0" smtClean="0"/>
              <a:t> </a:t>
            </a:r>
            <a:r>
              <a:rPr lang="en-US" sz="3300" dirty="0" err="1" smtClean="0"/>
              <a:t>majemuk</a:t>
            </a:r>
            <a:r>
              <a:rPr lang="en-US" sz="3300" dirty="0" smtClean="0"/>
              <a:t> </a:t>
            </a:r>
            <a:r>
              <a:rPr lang="en-US" sz="3300" dirty="0" smtClean="0">
                <a:solidFill>
                  <a:srgbClr val="C277FF"/>
                </a:solidFill>
              </a:rPr>
              <a:t>7</a:t>
            </a:r>
            <a:r>
              <a:rPr lang="en-US" sz="3300" dirty="0">
                <a:solidFill>
                  <a:srgbClr val="C277FF"/>
                </a:solidFill>
              </a:rPr>
              <a:t>%</a:t>
            </a:r>
            <a:r>
              <a:rPr lang="en-US" sz="3300" dirty="0"/>
              <a:t> </a:t>
            </a:r>
            <a:r>
              <a:rPr lang="en-US" sz="3300" dirty="0" err="1" smtClean="0"/>
              <a:t>selama</a:t>
            </a:r>
            <a:r>
              <a:rPr lang="en-US" sz="3300" dirty="0" smtClean="0"/>
              <a:t> </a:t>
            </a:r>
            <a:r>
              <a:rPr lang="en-US" sz="3300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 </a:t>
            </a:r>
            <a:r>
              <a:rPr lang="id-ID" sz="33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tahun</a:t>
            </a:r>
            <a:r>
              <a:rPr lang="en-US" sz="3300" dirty="0" smtClean="0"/>
              <a:t>.</a:t>
            </a:r>
            <a:endParaRPr lang="en-US" sz="3300" dirty="0"/>
          </a:p>
        </p:txBody>
      </p:sp>
      <p:sp>
        <p:nvSpPr>
          <p:cNvPr id="15366" name="Line 6"/>
          <p:cNvSpPr>
            <a:spLocks noChangeShapeType="1"/>
          </p:cNvSpPr>
          <p:nvPr/>
        </p:nvSpPr>
        <p:spPr bwMode="auto">
          <a:xfrm>
            <a:off x="1600200" y="4648200"/>
            <a:ext cx="6019800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367" name="Line 7"/>
          <p:cNvSpPr>
            <a:spLocks noChangeShapeType="1"/>
          </p:cNvSpPr>
          <p:nvPr/>
        </p:nvSpPr>
        <p:spPr bwMode="auto">
          <a:xfrm>
            <a:off x="1600200" y="4267200"/>
            <a:ext cx="0" cy="3810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368" name="Line 8"/>
          <p:cNvSpPr>
            <a:spLocks noChangeShapeType="1"/>
          </p:cNvSpPr>
          <p:nvPr/>
        </p:nvSpPr>
        <p:spPr bwMode="auto">
          <a:xfrm>
            <a:off x="7620000" y="4267200"/>
            <a:ext cx="0" cy="3810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369" name="Rectangle 9"/>
          <p:cNvSpPr>
            <a:spLocks noChangeArrowheads="1"/>
          </p:cNvSpPr>
          <p:nvPr/>
        </p:nvSpPr>
        <p:spPr bwMode="auto">
          <a:xfrm>
            <a:off x="1204913" y="3657600"/>
            <a:ext cx="6629400" cy="638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3200" b="0">
                <a:solidFill>
                  <a:srgbClr val="000000"/>
                </a:solidFill>
              </a:rPr>
              <a:t>  </a:t>
            </a:r>
            <a:r>
              <a:rPr lang="en-US" b="0">
                <a:solidFill>
                  <a:srgbClr val="000000"/>
                </a:solidFill>
              </a:rPr>
              <a:t>0                   </a:t>
            </a:r>
            <a:r>
              <a:rPr lang="en-US">
                <a:solidFill>
                  <a:srgbClr val="38006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r>
              <a:rPr lang="en-US">
                <a:solidFill>
                  <a:srgbClr val="000000"/>
                </a:solidFill>
              </a:rPr>
              <a:t>1</a:t>
            </a:r>
            <a:r>
              <a:rPr lang="en-US">
                <a:solidFill>
                  <a:srgbClr val="38006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r>
              <a:rPr lang="en-US" b="0">
                <a:solidFill>
                  <a:srgbClr val="000000"/>
                </a:solidFill>
              </a:rPr>
              <a:t>                    </a:t>
            </a:r>
            <a:r>
              <a:rPr lang="en-US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</a:p>
        </p:txBody>
      </p:sp>
      <p:sp>
        <p:nvSpPr>
          <p:cNvPr id="15370" name="Rectangle 10"/>
          <p:cNvSpPr>
            <a:spLocks noChangeArrowheads="1"/>
          </p:cNvSpPr>
          <p:nvPr/>
        </p:nvSpPr>
        <p:spPr bwMode="auto">
          <a:xfrm>
            <a:off x="719138" y="4802188"/>
            <a:ext cx="2292295" cy="70532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id-ID" sz="4000" dirty="0" smtClean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Rp </a:t>
            </a:r>
            <a:r>
              <a:rPr lang="en-US" sz="4000" dirty="0" smtClean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r>
              <a:rPr lang="id-ID" sz="4000" dirty="0" smtClean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.</a:t>
            </a:r>
            <a:r>
              <a:rPr lang="en-US" sz="4000" dirty="0" smtClean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000</a:t>
            </a:r>
            <a:endParaRPr lang="en-US" sz="4000" dirty="0">
              <a:solidFill>
                <a:srgbClr val="42B2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5371" name="Line 11"/>
          <p:cNvSpPr>
            <a:spLocks noChangeShapeType="1"/>
          </p:cNvSpPr>
          <p:nvPr/>
        </p:nvSpPr>
        <p:spPr bwMode="auto">
          <a:xfrm>
            <a:off x="1600200" y="5410200"/>
            <a:ext cx="0" cy="4572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372" name="Line 12"/>
          <p:cNvSpPr>
            <a:spLocks noChangeShapeType="1"/>
          </p:cNvSpPr>
          <p:nvPr/>
        </p:nvSpPr>
        <p:spPr bwMode="auto">
          <a:xfrm>
            <a:off x="1600200" y="5867400"/>
            <a:ext cx="29718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373" name="Rectangle 13"/>
          <p:cNvSpPr>
            <a:spLocks noChangeArrowheads="1"/>
          </p:cNvSpPr>
          <p:nvPr/>
        </p:nvSpPr>
        <p:spPr bwMode="auto">
          <a:xfrm>
            <a:off x="7224713" y="5562600"/>
            <a:ext cx="935037" cy="638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>
              <a:spcBef>
                <a:spcPct val="20000"/>
              </a:spcBef>
              <a:spcAft>
                <a:spcPct val="20000"/>
              </a:spcAft>
            </a:pPr>
            <a:r>
              <a:rPr lang="en-US">
                <a:solidFill>
                  <a:srgbClr val="D9319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FV</a:t>
            </a:r>
            <a:r>
              <a:rPr lang="en-US" baseline="-250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</a:p>
        </p:txBody>
      </p:sp>
      <p:sp>
        <p:nvSpPr>
          <p:cNvPr id="15374" name="Rectangle 14"/>
          <p:cNvSpPr>
            <a:spLocks noChangeArrowheads="1"/>
          </p:cNvSpPr>
          <p:nvPr/>
        </p:nvSpPr>
        <p:spPr bwMode="auto">
          <a:xfrm>
            <a:off x="2424113" y="3962400"/>
            <a:ext cx="841375" cy="638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>
                <a:solidFill>
                  <a:srgbClr val="C277FF"/>
                </a:solidFill>
              </a:rPr>
              <a:t>7%</a:t>
            </a:r>
          </a:p>
        </p:txBody>
      </p:sp>
      <p:sp>
        <p:nvSpPr>
          <p:cNvPr id="15375" name="Line 15"/>
          <p:cNvSpPr>
            <a:spLocks noChangeShapeType="1"/>
          </p:cNvSpPr>
          <p:nvPr/>
        </p:nvSpPr>
        <p:spPr bwMode="auto">
          <a:xfrm>
            <a:off x="4572000" y="4267200"/>
            <a:ext cx="0" cy="3810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376" name="Line 16"/>
          <p:cNvSpPr>
            <a:spLocks noChangeShapeType="1"/>
          </p:cNvSpPr>
          <p:nvPr/>
        </p:nvSpPr>
        <p:spPr bwMode="auto">
          <a:xfrm>
            <a:off x="4572000" y="5867400"/>
            <a:ext cx="25908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15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500"/>
                                        <p:tgtEl>
                                          <p:spTgt spid="15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8" dur="500"/>
                                        <p:tgtEl>
                                          <p:spTgt spid="15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1" dur="500"/>
                                        <p:tgtEl>
                                          <p:spTgt spid="15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4" dur="500"/>
                                        <p:tgtEl>
                                          <p:spTgt spid="15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6" grpId="0" animBg="1"/>
      <p:bldP spid="15370" grpId="0"/>
      <p:bldP spid="15371" grpId="0" animBg="1"/>
      <p:bldP spid="15372" grpId="0" animBg="1"/>
      <p:bldP spid="15373" grpId="0"/>
      <p:bldP spid="1537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  <a:effectLst>
            <a:outerShdw dist="71842" dir="2700000" algn="ctr" rotWithShape="0">
              <a:schemeClr val="bg2"/>
            </a:outerShdw>
          </a:effectLst>
        </p:spPr>
        <p:txBody>
          <a:bodyPr>
            <a:normAutofit fontScale="90000"/>
          </a:bodyPr>
          <a:lstStyle/>
          <a:p>
            <a:r>
              <a:rPr lang="en-US" b="1" dirty="0" err="1" smtClean="0"/>
              <a:t>Nilai</a:t>
            </a:r>
            <a:r>
              <a:rPr lang="en-US" b="1" dirty="0" smtClean="0"/>
              <a:t> </a:t>
            </a:r>
            <a:r>
              <a:rPr lang="en-US" b="1" dirty="0" err="1" smtClean="0"/>
              <a:t>Kemudian</a:t>
            </a:r>
            <a:r>
              <a:rPr lang="en-US" b="1" dirty="0" smtClean="0"/>
              <a:t> </a:t>
            </a:r>
            <a:r>
              <a:rPr lang="en-US" b="1" dirty="0" err="1" smtClean="0"/>
              <a:t>Simpanan</a:t>
            </a:r>
            <a:r>
              <a:rPr lang="en-US" b="1" dirty="0" smtClean="0"/>
              <a:t> Tunggal (</a:t>
            </a:r>
            <a:r>
              <a:rPr lang="en-US" b="1" dirty="0" err="1" smtClean="0"/>
              <a:t>Persamaan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16386" name="Rectangle 2"/>
          <p:cNvSpPr>
            <a:spLocks noGrp="1" noChangeArrowheads="1"/>
          </p:cNvSpPr>
          <p:nvPr>
            <p:ph sz="quarter" idx="1"/>
          </p:nvPr>
        </p:nvSpPr>
        <p:spPr>
          <a:noFill/>
          <a:ln/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sz="3200" dirty="0">
                <a:solidFill>
                  <a:srgbClr val="D9319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FV</a:t>
            </a:r>
            <a:r>
              <a:rPr lang="en-US" sz="3200" baseline="-25000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r>
              <a:rPr lang="en-US" sz="3200" dirty="0"/>
              <a:t> 	= </a:t>
            </a:r>
            <a:r>
              <a:rPr lang="en-US" sz="3200" dirty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</a:t>
            </a:r>
            <a:r>
              <a:rPr lang="en-US" sz="3200" baseline="-25000" dirty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0</a:t>
            </a:r>
            <a:r>
              <a:rPr lang="en-US" sz="3200" dirty="0"/>
              <a:t> (1+</a:t>
            </a:r>
            <a:r>
              <a:rPr lang="en-US" sz="3200" dirty="0">
                <a:solidFill>
                  <a:srgbClr val="C277FF"/>
                </a:solidFill>
              </a:rPr>
              <a:t>i</a:t>
            </a:r>
            <a:r>
              <a:rPr lang="en-US" sz="3200" dirty="0"/>
              <a:t>)</a:t>
            </a:r>
            <a:r>
              <a:rPr lang="en-US" sz="3200" baseline="30000" dirty="0">
                <a:solidFill>
                  <a:schemeClr val="tx2"/>
                </a:solidFill>
              </a:rPr>
              <a:t>1</a:t>
            </a:r>
            <a:r>
              <a:rPr lang="en-US" sz="3200" dirty="0"/>
              <a:t> 		</a:t>
            </a:r>
            <a:endParaRPr lang="id-ID" sz="3200" dirty="0" smtClean="0"/>
          </a:p>
          <a:p>
            <a:pPr>
              <a:buFont typeface="Monotype Sorts" pitchFamily="2" charset="2"/>
              <a:buNone/>
            </a:pPr>
            <a:r>
              <a:rPr lang="id-ID" sz="3200" dirty="0" smtClean="0"/>
              <a:t>	</a:t>
            </a:r>
            <a:r>
              <a:rPr lang="id-ID" sz="3200" dirty="0" smtClean="0"/>
              <a:t>	</a:t>
            </a:r>
            <a:r>
              <a:rPr lang="en-US" sz="3200" dirty="0" smtClean="0"/>
              <a:t>= </a:t>
            </a:r>
            <a:r>
              <a:rPr lang="id-ID" sz="3200" dirty="0" smtClean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Rp</a:t>
            </a:r>
            <a:r>
              <a:rPr lang="en-US" sz="3200" dirty="0" smtClean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r>
              <a:rPr lang="id-ID" sz="3200" dirty="0" smtClean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.</a:t>
            </a:r>
            <a:r>
              <a:rPr lang="en-US" sz="3200" dirty="0" smtClean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000</a:t>
            </a:r>
            <a:r>
              <a:rPr lang="en-US" sz="3200" dirty="0" smtClean="0">
                <a:solidFill>
                  <a:srgbClr val="014A0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200" dirty="0"/>
              <a:t>(</a:t>
            </a:r>
            <a:r>
              <a:rPr lang="en-US" sz="3200" dirty="0" smtClean="0"/>
              <a:t>1</a:t>
            </a:r>
            <a:r>
              <a:rPr lang="id-ID" sz="3200" dirty="0" smtClean="0"/>
              <a:t>,</a:t>
            </a:r>
            <a:r>
              <a:rPr lang="en-US" sz="3200" dirty="0" smtClean="0">
                <a:solidFill>
                  <a:srgbClr val="C277FF"/>
                </a:solidFill>
              </a:rPr>
              <a:t>07</a:t>
            </a:r>
            <a:r>
              <a:rPr lang="en-US" sz="3200" dirty="0"/>
              <a:t>)					</a:t>
            </a:r>
            <a:r>
              <a:rPr lang="en-US" sz="3200" dirty="0" smtClean="0"/>
              <a:t>= </a:t>
            </a:r>
            <a:r>
              <a:rPr lang="id-ID" sz="3200" dirty="0" smtClean="0">
                <a:solidFill>
                  <a:srgbClr val="D9319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Rp</a:t>
            </a:r>
            <a:r>
              <a:rPr lang="en-US" sz="3200" dirty="0" smtClean="0">
                <a:solidFill>
                  <a:srgbClr val="D9319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r>
              <a:rPr lang="id-ID" sz="3200" dirty="0" smtClean="0">
                <a:solidFill>
                  <a:srgbClr val="D9319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.</a:t>
            </a:r>
            <a:r>
              <a:rPr lang="en-US" sz="3200" dirty="0" smtClean="0">
                <a:solidFill>
                  <a:srgbClr val="D9319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070</a:t>
            </a:r>
            <a:endParaRPr lang="en-US" sz="3200" dirty="0"/>
          </a:p>
          <a:p>
            <a:pPr algn="ctr">
              <a:buFont typeface="Monotype Sorts" pitchFamily="2" charset="2"/>
              <a:buNone/>
            </a:pPr>
            <a:r>
              <a:rPr lang="en-US" sz="3200" u="sng" dirty="0" err="1" smtClean="0"/>
              <a:t>Bunga</a:t>
            </a:r>
            <a:r>
              <a:rPr lang="en-US" sz="3200" u="sng" dirty="0" smtClean="0"/>
              <a:t> </a:t>
            </a:r>
            <a:r>
              <a:rPr lang="en-US" sz="3200" u="sng" dirty="0" err="1" smtClean="0"/>
              <a:t>Majemuk</a:t>
            </a:r>
            <a:endParaRPr lang="en-US" sz="3200" dirty="0"/>
          </a:p>
          <a:p>
            <a:pPr algn="ctr">
              <a:buFont typeface="Monotype Sorts" pitchFamily="2" charset="2"/>
              <a:buNone/>
            </a:pPr>
            <a:r>
              <a:rPr lang="en-US" sz="3200" dirty="0"/>
              <a:t>	</a:t>
            </a:r>
            <a:r>
              <a:rPr lang="en-US" sz="3200" dirty="0" err="1" smtClean="0"/>
              <a:t>Anda</a:t>
            </a:r>
            <a:r>
              <a:rPr lang="en-US" sz="3200" dirty="0" smtClean="0"/>
              <a:t> </a:t>
            </a:r>
            <a:r>
              <a:rPr lang="en-US" sz="3200" dirty="0" err="1" smtClean="0"/>
              <a:t>memperoleh</a:t>
            </a:r>
            <a:r>
              <a:rPr lang="en-US" sz="3200" dirty="0" smtClean="0"/>
              <a:t> </a:t>
            </a:r>
            <a:r>
              <a:rPr lang="en-US" sz="3200" dirty="0" err="1" smtClean="0"/>
              <a:t>bunga</a:t>
            </a:r>
            <a:r>
              <a:rPr lang="en-US" sz="3200" dirty="0" smtClean="0"/>
              <a:t> </a:t>
            </a:r>
            <a:r>
              <a:rPr lang="id-ID" sz="3200" dirty="0" smtClean="0"/>
              <a:t>Rp </a:t>
            </a:r>
            <a:r>
              <a:rPr lang="en-US" sz="3200" dirty="0" smtClean="0"/>
              <a:t>70 </a:t>
            </a:r>
            <a:r>
              <a:rPr lang="en-US" sz="3200" dirty="0" err="1" smtClean="0"/>
              <a:t>atas</a:t>
            </a:r>
            <a:r>
              <a:rPr lang="en-US" sz="3200" dirty="0" smtClean="0"/>
              <a:t> </a:t>
            </a:r>
            <a:r>
              <a:rPr lang="en-US" sz="3200" dirty="0" err="1" smtClean="0"/>
              <a:t>simpanan</a:t>
            </a:r>
            <a:r>
              <a:rPr lang="en-US" sz="3200" dirty="0" smtClean="0"/>
              <a:t> </a:t>
            </a:r>
            <a:r>
              <a:rPr lang="id-ID" sz="3200" dirty="0" smtClean="0"/>
              <a:t>Rp</a:t>
            </a:r>
            <a:r>
              <a:rPr lang="en-US" sz="3200" dirty="0" smtClean="0"/>
              <a:t>1</a:t>
            </a:r>
            <a:r>
              <a:rPr lang="id-ID" sz="3200" dirty="0" smtClean="0"/>
              <a:t>.</a:t>
            </a:r>
            <a:r>
              <a:rPr lang="en-US" sz="3200" dirty="0" smtClean="0"/>
              <a:t>000 </a:t>
            </a:r>
            <a:r>
              <a:rPr lang="en-US" sz="3200" dirty="0" err="1" smtClean="0"/>
              <a:t>selama</a:t>
            </a:r>
            <a:r>
              <a:rPr lang="en-US" sz="3200" dirty="0" smtClean="0"/>
              <a:t> </a:t>
            </a:r>
            <a:r>
              <a:rPr lang="en-US" sz="3200" dirty="0" err="1" smtClean="0"/>
              <a:t>tahun</a:t>
            </a:r>
            <a:r>
              <a:rPr lang="en-US" sz="3200" dirty="0" smtClean="0"/>
              <a:t> </a:t>
            </a:r>
            <a:r>
              <a:rPr lang="en-US" sz="3200" dirty="0" err="1" smtClean="0"/>
              <a:t>pertama</a:t>
            </a:r>
            <a:r>
              <a:rPr lang="en-US" sz="3200" dirty="0" smtClean="0"/>
              <a:t>.</a:t>
            </a:r>
            <a:endParaRPr lang="en-US" sz="3200" dirty="0"/>
          </a:p>
          <a:p>
            <a:pPr algn="ctr">
              <a:buFont typeface="Monotype Sorts" pitchFamily="2" charset="2"/>
              <a:buNone/>
            </a:pPr>
            <a:r>
              <a:rPr lang="en-US" sz="3200" dirty="0"/>
              <a:t>	</a:t>
            </a:r>
            <a:r>
              <a:rPr lang="en-US" sz="3200" dirty="0" err="1" smtClean="0"/>
              <a:t>Inilah</a:t>
            </a:r>
            <a:r>
              <a:rPr lang="en-US" sz="3200" dirty="0" smtClean="0"/>
              <a:t> </a:t>
            </a:r>
            <a:r>
              <a:rPr lang="en-US" sz="3200" dirty="0" err="1" smtClean="0"/>
              <a:t>jumlah</a:t>
            </a:r>
            <a:r>
              <a:rPr lang="en-US" sz="3200" dirty="0" smtClean="0"/>
              <a:t> </a:t>
            </a:r>
            <a:r>
              <a:rPr lang="en-US" sz="3200" dirty="0" err="1" smtClean="0"/>
              <a:t>bunga</a:t>
            </a:r>
            <a:r>
              <a:rPr lang="en-US" sz="3200" dirty="0" smtClean="0"/>
              <a:t> yang </a:t>
            </a:r>
            <a:r>
              <a:rPr lang="en-US" sz="3200" dirty="0" err="1" smtClean="0"/>
              <a:t>sama</a:t>
            </a:r>
            <a:r>
              <a:rPr lang="en-US" sz="3200" dirty="0" smtClean="0"/>
              <a:t> yang </a:t>
            </a:r>
            <a:r>
              <a:rPr lang="en-US" sz="3200" dirty="0" err="1" smtClean="0"/>
              <a:t>anda</a:t>
            </a:r>
            <a:r>
              <a:rPr lang="en-US" sz="3200" dirty="0" smtClean="0"/>
              <a:t> </a:t>
            </a:r>
            <a:r>
              <a:rPr lang="en-US" sz="3200" dirty="0" err="1" smtClean="0"/>
              <a:t>peroleh</a:t>
            </a:r>
            <a:r>
              <a:rPr lang="en-US" sz="3200" dirty="0" smtClean="0"/>
              <a:t> </a:t>
            </a:r>
            <a:r>
              <a:rPr lang="en-US" sz="3200" dirty="0" err="1" smtClean="0"/>
              <a:t>dengan</a:t>
            </a:r>
            <a:r>
              <a:rPr lang="en-US" sz="3200" dirty="0" smtClean="0"/>
              <a:t> </a:t>
            </a:r>
            <a:r>
              <a:rPr lang="en-US" sz="3200" dirty="0" err="1" smtClean="0"/>
              <a:t>bunga</a:t>
            </a:r>
            <a:r>
              <a:rPr lang="en-US" sz="3200" dirty="0" smtClean="0"/>
              <a:t> </a:t>
            </a:r>
            <a:r>
              <a:rPr lang="en-US" sz="3200" dirty="0" err="1" smtClean="0"/>
              <a:t>sederhana</a:t>
            </a:r>
            <a:r>
              <a:rPr lang="en-US" sz="3200" dirty="0" smtClean="0"/>
              <a:t>. </a:t>
            </a:r>
            <a:endParaRPr lang="en-US" sz="32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i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Nilai</a:t>
            </a:r>
            <a:r>
              <a:rPr lang="en-US" i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i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Kemudian</a:t>
            </a:r>
            <a:r>
              <a:rPr lang="en-US" i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i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Simpanan</a:t>
            </a:r>
            <a:r>
              <a:rPr lang="en-US" i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Tunggal (</a:t>
            </a:r>
            <a:r>
              <a:rPr lang="en-US" i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Persamaan</a:t>
            </a:r>
            <a:endParaRPr lang="id-ID" dirty="0"/>
          </a:p>
        </p:txBody>
      </p:sp>
      <p:sp>
        <p:nvSpPr>
          <p:cNvPr id="17410" name="Rectangle 2"/>
          <p:cNvSpPr>
            <a:spLocks noGrp="1" noChangeArrowheads="1"/>
          </p:cNvSpPr>
          <p:nvPr>
            <p:ph sz="quarter" idx="1"/>
          </p:nvPr>
        </p:nvSpPr>
        <p:spPr>
          <a:noFill/>
          <a:ln/>
        </p:spPr>
        <p:txBody>
          <a:bodyPr>
            <a:normAutofit/>
          </a:bodyPr>
          <a:lstStyle/>
          <a:p>
            <a:pPr defTabSz="396875">
              <a:buFont typeface="Monotype Sorts" pitchFamily="2" charset="2"/>
              <a:buNone/>
            </a:pPr>
            <a:r>
              <a:rPr lang="en-US" sz="3500" dirty="0">
                <a:solidFill>
                  <a:srgbClr val="D9319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FV</a:t>
            </a:r>
            <a:r>
              <a:rPr lang="en-US" sz="3500" baseline="-25000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r>
              <a:rPr lang="en-US" sz="3500" dirty="0"/>
              <a:t> 	= </a:t>
            </a:r>
            <a:r>
              <a:rPr lang="en-US" sz="3500" dirty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</a:t>
            </a:r>
            <a:r>
              <a:rPr lang="en-US" sz="3500" baseline="-25000" dirty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0</a:t>
            </a:r>
            <a:r>
              <a:rPr lang="en-US" sz="3500" dirty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500" dirty="0"/>
              <a:t>(1+</a:t>
            </a:r>
            <a:r>
              <a:rPr lang="en-US" sz="3500" dirty="0">
                <a:solidFill>
                  <a:srgbClr val="C277FF"/>
                </a:solidFill>
              </a:rPr>
              <a:t>i</a:t>
            </a:r>
            <a:r>
              <a:rPr lang="en-US" sz="3500" dirty="0"/>
              <a:t>)</a:t>
            </a:r>
            <a:r>
              <a:rPr lang="en-US" sz="3500" baseline="30000" dirty="0">
                <a:solidFill>
                  <a:schemeClr val="tx2"/>
                </a:solidFill>
              </a:rPr>
              <a:t>1</a:t>
            </a:r>
            <a:r>
              <a:rPr lang="en-US" sz="3500" dirty="0"/>
              <a:t> 		</a:t>
            </a:r>
            <a:r>
              <a:rPr lang="id-ID" sz="3500" dirty="0" smtClean="0"/>
              <a:t>	</a:t>
            </a:r>
            <a:r>
              <a:rPr lang="en-US" sz="3500" dirty="0" smtClean="0"/>
              <a:t>= </a:t>
            </a:r>
            <a:r>
              <a:rPr lang="id-ID" sz="3500" dirty="0" smtClean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Rp1.</a:t>
            </a:r>
            <a:r>
              <a:rPr lang="en-US" sz="3500" dirty="0" smtClean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000</a:t>
            </a:r>
            <a:r>
              <a:rPr lang="en-US" sz="3500" dirty="0" smtClean="0"/>
              <a:t> </a:t>
            </a:r>
            <a:r>
              <a:rPr lang="en-US" sz="3500" dirty="0"/>
              <a:t>(</a:t>
            </a:r>
            <a:r>
              <a:rPr lang="en-US" sz="3500" dirty="0" smtClean="0"/>
              <a:t>1</a:t>
            </a:r>
            <a:r>
              <a:rPr lang="id-ID" sz="3500" dirty="0" smtClean="0">
                <a:solidFill>
                  <a:srgbClr val="C277FF"/>
                </a:solidFill>
              </a:rPr>
              <a:t>,</a:t>
            </a:r>
            <a:r>
              <a:rPr lang="en-US" sz="3500" dirty="0" smtClean="0">
                <a:solidFill>
                  <a:srgbClr val="C277FF"/>
                </a:solidFill>
              </a:rPr>
              <a:t>07</a:t>
            </a:r>
            <a:r>
              <a:rPr lang="en-US" sz="3500" dirty="0"/>
              <a:t>)			  										</a:t>
            </a:r>
            <a:r>
              <a:rPr lang="en-US" sz="3500" dirty="0" smtClean="0"/>
              <a:t>= </a:t>
            </a:r>
            <a:r>
              <a:rPr lang="id-ID" sz="3500" dirty="0" smtClean="0">
                <a:solidFill>
                  <a:srgbClr val="D9319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Rp</a:t>
            </a:r>
            <a:r>
              <a:rPr lang="en-US" sz="3500" dirty="0" smtClean="0">
                <a:solidFill>
                  <a:srgbClr val="D9319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r>
              <a:rPr lang="id-ID" sz="3500" dirty="0" smtClean="0">
                <a:solidFill>
                  <a:srgbClr val="D9319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.</a:t>
            </a:r>
            <a:r>
              <a:rPr lang="en-US" sz="3500" dirty="0" smtClean="0">
                <a:solidFill>
                  <a:srgbClr val="D9319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070</a:t>
            </a:r>
            <a:endParaRPr lang="en-US" sz="3500" dirty="0"/>
          </a:p>
          <a:p>
            <a:pPr defTabSz="396875">
              <a:buFont typeface="Monotype Sorts" pitchFamily="2" charset="2"/>
              <a:buNone/>
            </a:pPr>
            <a:endParaRPr lang="id-ID" sz="3500" dirty="0" smtClean="0">
              <a:solidFill>
                <a:srgbClr val="D9319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defTabSz="396875">
              <a:buFont typeface="Monotype Sorts" pitchFamily="2" charset="2"/>
              <a:buNone/>
            </a:pPr>
            <a:r>
              <a:rPr lang="en-US" sz="3500" dirty="0" smtClean="0">
                <a:solidFill>
                  <a:srgbClr val="D9319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FV</a:t>
            </a:r>
            <a:r>
              <a:rPr lang="en-US" sz="3500" baseline="-250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  <a:r>
              <a:rPr lang="en-US" sz="3500" dirty="0" smtClean="0"/>
              <a:t> </a:t>
            </a:r>
            <a:r>
              <a:rPr lang="en-US" sz="3500" dirty="0"/>
              <a:t>	= FV</a:t>
            </a:r>
            <a:r>
              <a:rPr lang="en-US" sz="3500" baseline="-25000" dirty="0"/>
              <a:t>1</a:t>
            </a:r>
            <a:r>
              <a:rPr lang="en-US" sz="3500" dirty="0"/>
              <a:t> (1+</a:t>
            </a:r>
            <a:r>
              <a:rPr lang="en-US" sz="3500" dirty="0">
                <a:solidFill>
                  <a:srgbClr val="C277FF"/>
                </a:solidFill>
              </a:rPr>
              <a:t>i</a:t>
            </a:r>
            <a:r>
              <a:rPr lang="en-US" sz="3500" dirty="0"/>
              <a:t>)</a:t>
            </a:r>
            <a:r>
              <a:rPr lang="en-US" sz="3500" baseline="30000" dirty="0">
                <a:solidFill>
                  <a:schemeClr val="tx2"/>
                </a:solidFill>
              </a:rPr>
              <a:t>1</a:t>
            </a:r>
            <a:r>
              <a:rPr lang="en-US" sz="3500" dirty="0"/>
              <a:t> 																= </a:t>
            </a:r>
            <a:r>
              <a:rPr lang="en-US" sz="3500" dirty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</a:t>
            </a:r>
            <a:r>
              <a:rPr lang="en-US" sz="3500" baseline="-25000" dirty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0 </a:t>
            </a:r>
            <a:r>
              <a:rPr lang="en-US" sz="3500" dirty="0"/>
              <a:t>(1+</a:t>
            </a:r>
            <a:r>
              <a:rPr lang="en-US" sz="3500" dirty="0">
                <a:solidFill>
                  <a:srgbClr val="C277FF"/>
                </a:solidFill>
              </a:rPr>
              <a:t>i</a:t>
            </a:r>
            <a:r>
              <a:rPr lang="en-US" sz="3500" dirty="0"/>
              <a:t>)(1+</a:t>
            </a:r>
            <a:r>
              <a:rPr lang="en-US" sz="3500" dirty="0">
                <a:solidFill>
                  <a:srgbClr val="C277FF"/>
                </a:solidFill>
              </a:rPr>
              <a:t>i</a:t>
            </a:r>
            <a:r>
              <a:rPr lang="en-US" sz="3500" dirty="0"/>
              <a:t>) 	= </a:t>
            </a:r>
            <a:r>
              <a:rPr lang="id-ID" sz="3500" dirty="0" smtClean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Rp</a:t>
            </a:r>
            <a:r>
              <a:rPr lang="en-US" sz="3500" dirty="0" smtClean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r>
              <a:rPr lang="id-ID" sz="3500" dirty="0" smtClean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.</a:t>
            </a:r>
            <a:r>
              <a:rPr lang="en-US" sz="3500" dirty="0" smtClean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000</a:t>
            </a:r>
            <a:r>
              <a:rPr lang="en-US" sz="3500" dirty="0" smtClean="0"/>
              <a:t>(1</a:t>
            </a:r>
            <a:r>
              <a:rPr lang="id-ID" sz="3500" dirty="0" smtClean="0">
                <a:solidFill>
                  <a:srgbClr val="C277FF"/>
                </a:solidFill>
              </a:rPr>
              <a:t>,</a:t>
            </a:r>
            <a:r>
              <a:rPr lang="en-US" sz="3500" dirty="0" smtClean="0">
                <a:solidFill>
                  <a:srgbClr val="C277FF"/>
                </a:solidFill>
              </a:rPr>
              <a:t>07</a:t>
            </a:r>
            <a:r>
              <a:rPr lang="en-US" sz="3500" dirty="0"/>
              <a:t>)(</a:t>
            </a:r>
            <a:r>
              <a:rPr lang="en-US" sz="3500" dirty="0" smtClean="0"/>
              <a:t>1</a:t>
            </a:r>
            <a:r>
              <a:rPr lang="id-ID" sz="3500" dirty="0" smtClean="0">
                <a:solidFill>
                  <a:srgbClr val="C277FF"/>
                </a:solidFill>
              </a:rPr>
              <a:t>,</a:t>
            </a:r>
            <a:r>
              <a:rPr lang="en-US" sz="3500" dirty="0" smtClean="0">
                <a:solidFill>
                  <a:srgbClr val="C277FF"/>
                </a:solidFill>
              </a:rPr>
              <a:t>07</a:t>
            </a:r>
            <a:r>
              <a:rPr lang="en-US" sz="3500" dirty="0"/>
              <a:t>)				= </a:t>
            </a:r>
            <a:r>
              <a:rPr lang="en-US" sz="3500" dirty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</a:t>
            </a:r>
            <a:r>
              <a:rPr lang="en-US" sz="3500" baseline="-25000" dirty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0</a:t>
            </a:r>
            <a:r>
              <a:rPr lang="en-US" sz="3500" baseline="-25000" dirty="0">
                <a:solidFill>
                  <a:srgbClr val="014A01"/>
                </a:solidFill>
              </a:rPr>
              <a:t> </a:t>
            </a:r>
            <a:r>
              <a:rPr lang="en-US" sz="3500" dirty="0"/>
              <a:t>(1+</a:t>
            </a:r>
            <a:r>
              <a:rPr lang="en-US" sz="3500" dirty="0">
                <a:solidFill>
                  <a:srgbClr val="C277FF"/>
                </a:solidFill>
              </a:rPr>
              <a:t>i</a:t>
            </a:r>
            <a:r>
              <a:rPr lang="en-US" sz="3500" dirty="0"/>
              <a:t>)</a:t>
            </a:r>
            <a:r>
              <a:rPr lang="en-US" sz="3500" baseline="30000" dirty="0">
                <a:solidFill>
                  <a:schemeClr val="tx2"/>
                </a:solidFill>
              </a:rPr>
              <a:t>2</a:t>
            </a:r>
            <a:r>
              <a:rPr lang="en-US" sz="3500" dirty="0"/>
              <a:t>			= </a:t>
            </a:r>
            <a:r>
              <a:rPr lang="id-ID" sz="3500" dirty="0" smtClean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Rp</a:t>
            </a:r>
            <a:r>
              <a:rPr lang="en-US" sz="3500" dirty="0" smtClean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r>
              <a:rPr lang="id-ID" sz="3500" dirty="0" smtClean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.</a:t>
            </a:r>
            <a:r>
              <a:rPr lang="en-US" sz="3500" dirty="0" smtClean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000</a:t>
            </a:r>
            <a:r>
              <a:rPr lang="en-US" sz="3500" dirty="0" smtClean="0"/>
              <a:t>(1</a:t>
            </a:r>
            <a:r>
              <a:rPr lang="id-ID" sz="3500" dirty="0" smtClean="0">
                <a:solidFill>
                  <a:srgbClr val="C277FF"/>
                </a:solidFill>
              </a:rPr>
              <a:t>,</a:t>
            </a:r>
            <a:r>
              <a:rPr lang="en-US" sz="3500" dirty="0" smtClean="0">
                <a:solidFill>
                  <a:srgbClr val="C277FF"/>
                </a:solidFill>
              </a:rPr>
              <a:t>07</a:t>
            </a:r>
            <a:r>
              <a:rPr lang="en-US" sz="3500" dirty="0" smtClean="0"/>
              <a:t>)</a:t>
            </a:r>
            <a:r>
              <a:rPr lang="en-US" sz="3500" baseline="30000" dirty="0" smtClean="0">
                <a:solidFill>
                  <a:schemeClr val="tx2"/>
                </a:solidFill>
              </a:rPr>
              <a:t>2</a:t>
            </a:r>
            <a:r>
              <a:rPr lang="en-US" sz="3500" dirty="0"/>
              <a:t>													</a:t>
            </a:r>
            <a:r>
              <a:rPr lang="en-US" sz="3500" dirty="0" smtClean="0"/>
              <a:t>= </a:t>
            </a:r>
            <a:r>
              <a:rPr lang="id-ID" sz="3500" dirty="0" smtClean="0">
                <a:solidFill>
                  <a:srgbClr val="D9319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Rp</a:t>
            </a:r>
            <a:r>
              <a:rPr lang="en-US" sz="3500" dirty="0" smtClean="0">
                <a:solidFill>
                  <a:srgbClr val="D9319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r>
              <a:rPr lang="id-ID" sz="3500" dirty="0" smtClean="0">
                <a:solidFill>
                  <a:srgbClr val="D9319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.</a:t>
            </a:r>
            <a:r>
              <a:rPr lang="en-US" sz="3500" dirty="0" smtClean="0">
                <a:solidFill>
                  <a:srgbClr val="D9319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144</a:t>
            </a:r>
            <a:r>
              <a:rPr lang="id-ID" sz="3500" dirty="0" smtClean="0">
                <a:solidFill>
                  <a:srgbClr val="D9319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,</a:t>
            </a:r>
            <a:r>
              <a:rPr lang="en-US" sz="3500" dirty="0" smtClean="0">
                <a:solidFill>
                  <a:srgbClr val="D9319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90</a:t>
            </a:r>
            <a:endParaRPr lang="en-US" sz="3500" dirty="0">
              <a:solidFill>
                <a:srgbClr val="A7515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 defTabSz="396875">
              <a:buFont typeface="Monotype Sorts" pitchFamily="2" charset="2"/>
              <a:buNone/>
            </a:pPr>
            <a:r>
              <a:rPr lang="en-US" sz="2400" dirty="0" err="1" smtClean="0"/>
              <a:t>Anda</a:t>
            </a:r>
            <a:r>
              <a:rPr lang="en-US" sz="2400" dirty="0" smtClean="0"/>
              <a:t> </a:t>
            </a:r>
            <a:r>
              <a:rPr lang="en-US" sz="2400" dirty="0" err="1" smtClean="0"/>
              <a:t>mendapatkan</a:t>
            </a:r>
            <a:r>
              <a:rPr lang="en-US" sz="2400" dirty="0" smtClean="0"/>
              <a:t> </a:t>
            </a:r>
            <a:r>
              <a:rPr lang="en-US" sz="2400" i="1" dirty="0"/>
              <a:t>EXTRA</a:t>
            </a:r>
            <a:r>
              <a:rPr lang="en-US" sz="2400" dirty="0"/>
              <a:t> </a:t>
            </a:r>
            <a:r>
              <a:rPr lang="id-ID" sz="2400" i="1" dirty="0" smtClean="0">
                <a:solidFill>
                  <a:srgbClr val="D9319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Rp </a:t>
            </a:r>
            <a:r>
              <a:rPr lang="en-US" sz="2400" i="1" dirty="0" smtClean="0">
                <a:solidFill>
                  <a:srgbClr val="D9319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4</a:t>
            </a:r>
            <a:r>
              <a:rPr lang="id-ID" sz="2400" i="1" dirty="0" smtClean="0">
                <a:solidFill>
                  <a:srgbClr val="D9319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,</a:t>
            </a:r>
            <a:r>
              <a:rPr lang="en-US" sz="2400" i="1" dirty="0" smtClean="0">
                <a:solidFill>
                  <a:srgbClr val="D9319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90</a:t>
            </a:r>
            <a:r>
              <a:rPr lang="en-US" sz="2400" dirty="0" smtClean="0"/>
              <a:t> </a:t>
            </a:r>
            <a:r>
              <a:rPr lang="en-US" sz="2400" dirty="0" err="1" smtClean="0"/>
              <a:t>di</a:t>
            </a:r>
            <a:r>
              <a:rPr lang="en-US" sz="2400" dirty="0" smtClean="0"/>
              <a:t> </a:t>
            </a:r>
            <a:r>
              <a:rPr lang="en-US" sz="2400" dirty="0" err="1" smtClean="0"/>
              <a:t>Tahun</a:t>
            </a:r>
            <a:r>
              <a:rPr lang="en-US" sz="2400" dirty="0" smtClean="0"/>
              <a:t> ke-2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bunga</a:t>
            </a:r>
            <a:r>
              <a:rPr lang="en-US" sz="2400" dirty="0" smtClean="0"/>
              <a:t> </a:t>
            </a:r>
            <a:r>
              <a:rPr lang="en-US" sz="2400" dirty="0" err="1" smtClean="0"/>
              <a:t>majemuk</a:t>
            </a:r>
            <a:r>
              <a:rPr lang="en-US" sz="2400" dirty="0" smtClean="0"/>
              <a:t> </a:t>
            </a:r>
            <a:r>
              <a:rPr lang="en-US" sz="2400" dirty="0" err="1" smtClean="0"/>
              <a:t>dibanding</a:t>
            </a:r>
            <a:r>
              <a:rPr lang="en-US" sz="2400" dirty="0" smtClean="0"/>
              <a:t> </a:t>
            </a:r>
            <a:r>
              <a:rPr lang="en-US" sz="2400" dirty="0" err="1" smtClean="0"/>
              <a:t>bunga</a:t>
            </a:r>
            <a:r>
              <a:rPr lang="en-US" sz="2400" dirty="0" smtClean="0"/>
              <a:t> </a:t>
            </a:r>
            <a:r>
              <a:rPr lang="en-US" sz="2400" dirty="0" err="1" smtClean="0"/>
              <a:t>sederhana</a:t>
            </a:r>
            <a:r>
              <a:rPr lang="en-US" sz="2400" dirty="0" smtClean="0"/>
              <a:t>. </a:t>
            </a:r>
            <a:endParaRPr lang="en-US" sz="2400" dirty="0"/>
          </a:p>
        </p:txBody>
      </p:sp>
      <p:sp>
        <p:nvSpPr>
          <p:cNvPr id="17413" name="Line 5"/>
          <p:cNvSpPr>
            <a:spLocks noChangeShapeType="1"/>
          </p:cNvSpPr>
          <p:nvPr/>
        </p:nvSpPr>
        <p:spPr bwMode="auto">
          <a:xfrm>
            <a:off x="914400" y="1905000"/>
            <a:ext cx="914400" cy="914400"/>
          </a:xfrm>
          <a:prstGeom prst="line">
            <a:avLst/>
          </a:prstGeom>
          <a:noFill/>
          <a:ln w="12700">
            <a:solidFill>
              <a:srgbClr val="A7515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414" name="Line 6"/>
          <p:cNvSpPr>
            <a:spLocks noChangeShapeType="1"/>
          </p:cNvSpPr>
          <p:nvPr/>
        </p:nvSpPr>
        <p:spPr bwMode="auto">
          <a:xfrm flipH="1">
            <a:off x="2667000" y="2590800"/>
            <a:ext cx="36576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  <a:effectLst>
            <a:outerShdw dist="71842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 b="1" dirty="0" err="1" smtClean="0"/>
              <a:t>Persamaan</a:t>
            </a:r>
            <a:r>
              <a:rPr lang="en-US" b="1" dirty="0" smtClean="0"/>
              <a:t> </a:t>
            </a:r>
            <a:r>
              <a:rPr lang="en-US" b="1" dirty="0" err="1" smtClean="0"/>
              <a:t>Umum</a:t>
            </a:r>
            <a:r>
              <a:rPr lang="en-US" b="1" dirty="0" smtClean="0"/>
              <a:t> </a:t>
            </a:r>
            <a:r>
              <a:rPr lang="en-US" b="1" dirty="0" err="1" smtClean="0"/>
              <a:t>Nilai</a:t>
            </a:r>
            <a:r>
              <a:rPr lang="en-US" b="1" dirty="0" smtClean="0"/>
              <a:t> </a:t>
            </a:r>
            <a:r>
              <a:rPr lang="en-US" b="1" dirty="0" err="1" smtClean="0"/>
              <a:t>Kemudian</a:t>
            </a:r>
            <a:endParaRPr lang="en-US" b="1" dirty="0"/>
          </a:p>
        </p:txBody>
      </p:sp>
      <p:sp>
        <p:nvSpPr>
          <p:cNvPr id="18434" name="Rectangle 2"/>
          <p:cNvSpPr>
            <a:spLocks noGrp="1" noChangeArrowheads="1"/>
          </p:cNvSpPr>
          <p:nvPr>
            <p:ph sz="quarter" idx="1"/>
          </p:nvPr>
        </p:nvSpPr>
        <p:spPr>
          <a:noFill/>
          <a:ln/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dirty="0">
                <a:solidFill>
                  <a:srgbClr val="A7515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		</a:t>
            </a:r>
            <a:r>
              <a:rPr lang="en-US" dirty="0">
                <a:solidFill>
                  <a:srgbClr val="D9319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FV</a:t>
            </a:r>
            <a:r>
              <a:rPr lang="en-US" baseline="-25000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r>
              <a:rPr lang="en-US" dirty="0"/>
              <a:t> 	= </a:t>
            </a:r>
            <a:r>
              <a:rPr lang="en-US" dirty="0">
                <a:solidFill>
                  <a:srgbClr val="42B200"/>
                </a:solidFill>
              </a:rPr>
              <a:t>P</a:t>
            </a:r>
            <a:r>
              <a:rPr lang="en-US" baseline="-25000" dirty="0">
                <a:solidFill>
                  <a:srgbClr val="42B200"/>
                </a:solidFill>
              </a:rPr>
              <a:t>0</a:t>
            </a:r>
            <a:r>
              <a:rPr lang="en-US" dirty="0"/>
              <a:t>(1+</a:t>
            </a:r>
            <a:r>
              <a:rPr lang="en-US" dirty="0">
                <a:solidFill>
                  <a:srgbClr val="C277FF"/>
                </a:solidFill>
              </a:rPr>
              <a:t>i</a:t>
            </a:r>
            <a:r>
              <a:rPr lang="en-US" dirty="0"/>
              <a:t>)</a:t>
            </a:r>
            <a:r>
              <a:rPr lang="en-US" baseline="30000" dirty="0">
                <a:solidFill>
                  <a:schemeClr val="tx2"/>
                </a:solidFill>
              </a:rPr>
              <a:t>1</a:t>
            </a:r>
            <a:endParaRPr lang="en-US" dirty="0"/>
          </a:p>
          <a:p>
            <a:pPr>
              <a:buFont typeface="Monotype Sorts" pitchFamily="2" charset="2"/>
              <a:buNone/>
            </a:pPr>
            <a:r>
              <a:rPr lang="en-US" dirty="0">
                <a:solidFill>
                  <a:srgbClr val="A7515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dirty="0">
                <a:solidFill>
                  <a:srgbClr val="D9319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FV</a:t>
            </a:r>
            <a:r>
              <a:rPr lang="en-US" baseline="-25000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  <a:r>
              <a:rPr lang="en-US" dirty="0"/>
              <a:t> 	= </a:t>
            </a:r>
            <a:r>
              <a:rPr lang="en-US" dirty="0">
                <a:solidFill>
                  <a:srgbClr val="42B200"/>
                </a:solidFill>
              </a:rPr>
              <a:t>P</a:t>
            </a:r>
            <a:r>
              <a:rPr lang="en-US" baseline="-25000" dirty="0">
                <a:solidFill>
                  <a:srgbClr val="42B200"/>
                </a:solidFill>
              </a:rPr>
              <a:t>0</a:t>
            </a:r>
            <a:r>
              <a:rPr lang="en-US" dirty="0"/>
              <a:t>(1+</a:t>
            </a:r>
            <a:r>
              <a:rPr lang="en-US" dirty="0">
                <a:solidFill>
                  <a:srgbClr val="C277FF"/>
                </a:solidFill>
              </a:rPr>
              <a:t>i</a:t>
            </a:r>
            <a:r>
              <a:rPr lang="en-US" dirty="0"/>
              <a:t>)</a:t>
            </a:r>
            <a:r>
              <a:rPr lang="en-US" baseline="30000" dirty="0">
                <a:solidFill>
                  <a:schemeClr val="tx2"/>
                </a:solidFill>
              </a:rPr>
              <a:t>2</a:t>
            </a:r>
            <a:endParaRPr lang="en-US" sz="800" baseline="30000" dirty="0">
              <a:solidFill>
                <a:schemeClr val="tx2"/>
              </a:solidFill>
            </a:endParaRPr>
          </a:p>
          <a:p>
            <a:pPr>
              <a:buFont typeface="Monotype Sorts" pitchFamily="2" charset="2"/>
              <a:buNone/>
            </a:pPr>
            <a:endParaRPr lang="en-US" sz="800" dirty="0"/>
          </a:p>
          <a:p>
            <a:pPr>
              <a:buFont typeface="Monotype Sorts" pitchFamily="2" charset="2"/>
              <a:buNone/>
            </a:pPr>
            <a:endParaRPr lang="en-US" sz="1800" dirty="0"/>
          </a:p>
          <a:p>
            <a:pPr>
              <a:buFont typeface="Monotype Sorts" pitchFamily="2" charset="2"/>
              <a:buNone/>
            </a:pPr>
            <a:endParaRPr lang="id-ID" dirty="0" smtClean="0"/>
          </a:p>
          <a:p>
            <a:pPr>
              <a:buFont typeface="Monotype Sorts" pitchFamily="2" charset="2"/>
              <a:buNone/>
            </a:pPr>
            <a:r>
              <a:rPr lang="en-US" dirty="0" err="1" smtClean="0"/>
              <a:t>Persamaan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D9319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Nilai</a:t>
            </a:r>
            <a:r>
              <a:rPr lang="en-US" dirty="0" smtClean="0">
                <a:solidFill>
                  <a:srgbClr val="D9319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D9319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Kemudian</a:t>
            </a:r>
            <a:r>
              <a:rPr lang="en-US" dirty="0" smtClean="0">
                <a:solidFill>
                  <a:srgbClr val="D9319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smtClean="0"/>
              <a:t>:</a:t>
            </a:r>
            <a:endParaRPr lang="en-US" dirty="0">
              <a:solidFill>
                <a:srgbClr val="A7515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buFont typeface="Monotype Sorts" pitchFamily="2" charset="2"/>
              <a:buNone/>
            </a:pPr>
            <a:r>
              <a:rPr lang="en-US" dirty="0">
                <a:solidFill>
                  <a:srgbClr val="A7515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dirty="0" err="1">
                <a:solidFill>
                  <a:srgbClr val="D9319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FV</a:t>
            </a:r>
            <a:r>
              <a:rPr lang="en-US" baseline="-25000" dirty="0" err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dirty="0"/>
              <a:t> 	= </a:t>
            </a:r>
            <a:r>
              <a:rPr lang="en-US" dirty="0">
                <a:solidFill>
                  <a:srgbClr val="42B200"/>
                </a:solidFill>
              </a:rPr>
              <a:t>P</a:t>
            </a:r>
            <a:r>
              <a:rPr lang="en-US" baseline="-25000" dirty="0">
                <a:solidFill>
                  <a:srgbClr val="42B200"/>
                </a:solidFill>
              </a:rPr>
              <a:t>0</a:t>
            </a:r>
            <a:r>
              <a:rPr lang="en-US" dirty="0"/>
              <a:t> (1+</a:t>
            </a:r>
            <a:r>
              <a:rPr lang="en-US" dirty="0">
                <a:solidFill>
                  <a:srgbClr val="C277FF"/>
                </a:solidFill>
              </a:rPr>
              <a:t>i</a:t>
            </a:r>
            <a:r>
              <a:rPr lang="en-US" dirty="0"/>
              <a:t>)</a:t>
            </a:r>
            <a:r>
              <a:rPr lang="en-US" baseline="30000" dirty="0">
                <a:solidFill>
                  <a:schemeClr val="tx2"/>
                </a:solidFill>
              </a:rPr>
              <a:t>n</a:t>
            </a:r>
            <a:r>
              <a:rPr lang="en-US" dirty="0"/>
              <a:t>  </a:t>
            </a:r>
          </a:p>
          <a:p>
            <a:pPr>
              <a:buFont typeface="Monotype Sorts" pitchFamily="2" charset="2"/>
              <a:buNone/>
            </a:pPr>
            <a:r>
              <a:rPr lang="id-ID" dirty="0" smtClean="0"/>
              <a:t>atau</a:t>
            </a:r>
            <a:r>
              <a:rPr lang="en-US" dirty="0" smtClean="0"/>
              <a:t>  </a:t>
            </a:r>
            <a:r>
              <a:rPr lang="en-US" dirty="0"/>
              <a:t>	</a:t>
            </a:r>
            <a:r>
              <a:rPr lang="en-US" dirty="0" err="1">
                <a:solidFill>
                  <a:srgbClr val="D9319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FV</a:t>
            </a:r>
            <a:r>
              <a:rPr lang="en-US" baseline="-25000" dirty="0" err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dirty="0"/>
              <a:t> </a:t>
            </a:r>
            <a:r>
              <a:rPr lang="id-ID" dirty="0" smtClean="0"/>
              <a:t>	</a:t>
            </a:r>
            <a:r>
              <a:rPr lang="en-US" dirty="0" smtClean="0"/>
              <a:t>= </a:t>
            </a:r>
            <a:r>
              <a:rPr lang="en-US" dirty="0">
                <a:solidFill>
                  <a:srgbClr val="42B200"/>
                </a:solidFill>
              </a:rPr>
              <a:t>P</a:t>
            </a:r>
            <a:r>
              <a:rPr lang="en-US" baseline="-25000" dirty="0">
                <a:solidFill>
                  <a:srgbClr val="42B200"/>
                </a:solidFill>
              </a:rPr>
              <a:t>0</a:t>
            </a:r>
            <a:r>
              <a:rPr lang="en-US" dirty="0"/>
              <a:t> (</a:t>
            </a:r>
            <a:r>
              <a:rPr lang="en-US" dirty="0" err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FVIF</a:t>
            </a:r>
            <a:r>
              <a:rPr lang="en-US" baseline="-25000" dirty="0" err="1">
                <a:solidFill>
                  <a:srgbClr val="C277FF"/>
                </a:solidFill>
              </a:rPr>
              <a:t>i</a:t>
            </a:r>
            <a:r>
              <a:rPr lang="en-US" baseline="-25000" dirty="0" err="1"/>
              <a:t>,</a:t>
            </a:r>
            <a:r>
              <a:rPr lang="en-US" baseline="-25000" dirty="0" err="1">
                <a:solidFill>
                  <a:schemeClr val="tx2"/>
                </a:solidFill>
              </a:rPr>
              <a:t>n</a:t>
            </a:r>
            <a:r>
              <a:rPr lang="en-US" dirty="0"/>
              <a:t>) -- </a:t>
            </a:r>
            <a:r>
              <a:rPr lang="en-US" i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Lihat</a:t>
            </a:r>
            <a:r>
              <a:rPr lang="en-US" i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Table I</a:t>
            </a:r>
          </a:p>
        </p:txBody>
      </p:sp>
      <p:sp>
        <p:nvSpPr>
          <p:cNvPr id="18438" name="Rectangle 6"/>
          <p:cNvSpPr>
            <a:spLocks noChangeArrowheads="1"/>
          </p:cNvSpPr>
          <p:nvPr/>
        </p:nvSpPr>
        <p:spPr bwMode="auto">
          <a:xfrm>
            <a:off x="2590800" y="2209800"/>
            <a:ext cx="729368" cy="45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400" dirty="0" err="1" smtClean="0">
                <a:solidFill>
                  <a:srgbClr val="000000"/>
                </a:solidFill>
              </a:rPr>
              <a:t>dst</a:t>
            </a:r>
            <a:r>
              <a:rPr lang="en-US" sz="2400" dirty="0" smtClean="0">
                <a:solidFill>
                  <a:srgbClr val="000000"/>
                </a:solidFill>
              </a:rPr>
              <a:t>.</a:t>
            </a:r>
            <a:endParaRPr lang="en-US" sz="24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Nilai</a:t>
            </a:r>
            <a:r>
              <a:rPr lang="en-US" b="1" dirty="0" smtClean="0"/>
              <a:t> </a:t>
            </a:r>
            <a:r>
              <a:rPr lang="en-US" b="1" dirty="0" err="1" smtClean="0"/>
              <a:t>Waktu</a:t>
            </a:r>
            <a:r>
              <a:rPr lang="en-US" b="1" dirty="0" smtClean="0"/>
              <a:t> </a:t>
            </a:r>
            <a:r>
              <a:rPr lang="en-US" b="1" dirty="0" err="1" smtClean="0"/>
              <a:t>dari</a:t>
            </a:r>
            <a:r>
              <a:rPr lang="en-US" b="1" dirty="0" smtClean="0"/>
              <a:t> </a:t>
            </a:r>
            <a:r>
              <a:rPr lang="en-US" b="1" dirty="0" err="1" smtClean="0"/>
              <a:t>Uang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457200" indent="-457200">
              <a:lnSpc>
                <a:spcPct val="90000"/>
              </a:lnSpc>
            </a:pPr>
            <a:r>
              <a:rPr lang="en-US" sz="2800" dirty="0" smtClean="0"/>
              <a:t>Tingkat </a:t>
            </a:r>
            <a:r>
              <a:rPr lang="en-US" sz="2800" dirty="0" err="1" smtClean="0"/>
              <a:t>Bunga</a:t>
            </a:r>
            <a:endParaRPr lang="en-US" sz="2800" dirty="0" smtClean="0"/>
          </a:p>
          <a:p>
            <a:pPr marL="457200" indent="-457200">
              <a:lnSpc>
                <a:spcPct val="90000"/>
              </a:lnSpc>
            </a:pPr>
            <a:r>
              <a:rPr lang="en-US" sz="2800" dirty="0" err="1" smtClean="0"/>
              <a:t>Bunga</a:t>
            </a:r>
            <a:r>
              <a:rPr lang="en-US" sz="2800" dirty="0" smtClean="0"/>
              <a:t> </a:t>
            </a:r>
            <a:r>
              <a:rPr lang="en-US" sz="2800" dirty="0" err="1" smtClean="0"/>
              <a:t>Sederhana</a:t>
            </a:r>
            <a:endParaRPr lang="en-US" sz="2800" dirty="0" smtClean="0"/>
          </a:p>
          <a:p>
            <a:pPr marL="457200" indent="-457200">
              <a:lnSpc>
                <a:spcPct val="90000"/>
              </a:lnSpc>
            </a:pPr>
            <a:r>
              <a:rPr lang="en-US" sz="2800" dirty="0" err="1" smtClean="0"/>
              <a:t>Bunga</a:t>
            </a:r>
            <a:r>
              <a:rPr lang="en-US" sz="2800" dirty="0" smtClean="0"/>
              <a:t> </a:t>
            </a:r>
            <a:r>
              <a:rPr lang="en-US" sz="2800" dirty="0" err="1" smtClean="0"/>
              <a:t>Majemuk</a:t>
            </a:r>
            <a:endParaRPr lang="en-US" sz="2800" dirty="0" smtClean="0"/>
          </a:p>
          <a:p>
            <a:pPr marL="457200" indent="-457200">
              <a:lnSpc>
                <a:spcPct val="90000"/>
              </a:lnSpc>
            </a:pPr>
            <a:r>
              <a:rPr lang="en-US" sz="2800" dirty="0" err="1" smtClean="0"/>
              <a:t>Amortisasi</a:t>
            </a:r>
            <a:r>
              <a:rPr lang="en-US" sz="2800" dirty="0" smtClean="0"/>
              <a:t> </a:t>
            </a:r>
            <a:r>
              <a:rPr lang="en-US" sz="2800" dirty="0" err="1" smtClean="0"/>
              <a:t>Pinjaman</a:t>
            </a:r>
            <a:endParaRPr lang="en-US" sz="2800" dirty="0" smtClean="0"/>
          </a:p>
          <a:p>
            <a:pPr marL="457200" indent="-457200">
              <a:lnSpc>
                <a:spcPct val="90000"/>
              </a:lnSpc>
            </a:pPr>
            <a:r>
              <a:rPr lang="en-US" dirty="0" err="1" smtClean="0"/>
              <a:t>Pemajemukan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Dari </a:t>
            </a:r>
            <a:r>
              <a:rPr lang="en-US" dirty="0" err="1" smtClean="0"/>
              <a:t>Satu</a:t>
            </a:r>
            <a:r>
              <a:rPr lang="en-US" dirty="0" smtClean="0"/>
              <a:t> Kali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Setahun</a:t>
            </a:r>
            <a:r>
              <a:rPr lang="en-US" dirty="0" smtClean="0"/>
              <a:t> (</a:t>
            </a:r>
            <a:r>
              <a:rPr lang="en-US" dirty="0" err="1" smtClean="0"/>
              <a:t>Frequensi</a:t>
            </a:r>
            <a:r>
              <a:rPr lang="en-US" dirty="0" smtClean="0"/>
              <a:t>)</a:t>
            </a:r>
          </a:p>
          <a:p>
            <a:pPr>
              <a:buNone/>
            </a:pP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381000" y="1143000"/>
            <a:ext cx="8229600" cy="1447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>
              <a:spcBef>
                <a:spcPct val="10000"/>
              </a:spcBef>
            </a:pPr>
            <a:r>
              <a:rPr lang="en-US" dirty="0" err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FVIF</a:t>
            </a:r>
            <a:r>
              <a:rPr lang="en-US" baseline="-25000" dirty="0" err="1">
                <a:solidFill>
                  <a:srgbClr val="C277FF"/>
                </a:solidFill>
              </a:rPr>
              <a:t>i</a:t>
            </a:r>
            <a:r>
              <a:rPr lang="en-US" baseline="-25000" dirty="0" err="1">
                <a:solidFill>
                  <a:srgbClr val="000000"/>
                </a:solidFill>
              </a:rPr>
              <a:t>,</a:t>
            </a:r>
            <a:r>
              <a:rPr lang="en-US" baseline="-25000" dirty="0" err="1">
                <a:solidFill>
                  <a:schemeClr val="tx2"/>
                </a:solidFill>
              </a:rPr>
              <a:t>n</a:t>
            </a:r>
            <a:r>
              <a:rPr lang="en-US" baseline="-25000" dirty="0">
                <a:solidFill>
                  <a:srgbClr val="000000"/>
                </a:solidFill>
              </a:rPr>
              <a:t> 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</a:rPr>
              <a:t>terdapat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</a:rPr>
              <a:t>pada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</a:rPr>
              <a:t>Tabel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 smtClean="0">
                <a:solidFill>
                  <a:srgbClr val="000000"/>
                </a:solidFill>
              </a:rPr>
              <a:t>I</a:t>
            </a:r>
          </a:p>
          <a:p>
            <a:pPr marL="342900" indent="-342900">
              <a:spcBef>
                <a:spcPct val="10000"/>
              </a:spcBef>
            </a:pPr>
            <a:r>
              <a:rPr lang="en-US" sz="3200" dirty="0" err="1" smtClean="0">
                <a:solidFill>
                  <a:srgbClr val="000000"/>
                </a:solidFill>
              </a:rPr>
              <a:t>di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</a:rPr>
              <a:t>buku-buku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</a:rPr>
              <a:t>keuangan</a:t>
            </a:r>
            <a:r>
              <a:rPr lang="en-US" sz="3200" dirty="0" smtClean="0">
                <a:solidFill>
                  <a:srgbClr val="000000"/>
                </a:solidFill>
              </a:rPr>
              <a:t>.</a:t>
            </a:r>
            <a:endParaRPr lang="en-US" sz="3200" dirty="0">
              <a:solidFill>
                <a:srgbClr val="000000"/>
              </a:solidFill>
            </a:endParaRPr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  <a:effectLst>
            <a:outerShdw dist="71842" dir="2700000" algn="ctr" rotWithShape="0">
              <a:schemeClr val="bg2"/>
            </a:outerShdw>
          </a:effectLst>
        </p:spPr>
        <p:txBody>
          <a:bodyPr>
            <a:normAutofit/>
          </a:bodyPr>
          <a:lstStyle/>
          <a:p>
            <a:r>
              <a:rPr lang="en-US" b="1" dirty="0" err="1" smtClean="0"/>
              <a:t>Perhitungan</a:t>
            </a:r>
            <a:r>
              <a:rPr lang="en-US" b="1" dirty="0" smtClean="0"/>
              <a:t> </a:t>
            </a:r>
            <a:r>
              <a:rPr lang="en-US" b="1" dirty="0" err="1" smtClean="0"/>
              <a:t>Menggunakan</a:t>
            </a:r>
            <a:r>
              <a:rPr lang="en-US" b="1" dirty="0" smtClean="0"/>
              <a:t> </a:t>
            </a:r>
            <a:r>
              <a:rPr lang="en-US" b="1" dirty="0" err="1" smtClean="0"/>
              <a:t>Tabel</a:t>
            </a:r>
            <a:r>
              <a:rPr lang="en-US" b="1" dirty="0" smtClean="0"/>
              <a:t> </a:t>
            </a:r>
            <a:r>
              <a:rPr lang="en-US" b="1" dirty="0"/>
              <a:t>I</a:t>
            </a:r>
          </a:p>
        </p:txBody>
      </p:sp>
      <p:graphicFrame>
        <p:nvGraphicFramePr>
          <p:cNvPr id="19461" name="Object 5">
            <a:hlinkClick r:id="" action="ppaction://ole?verb=0"/>
          </p:cNvPr>
          <p:cNvGraphicFramePr>
            <a:graphicFrameLocks/>
          </p:cNvGraphicFramePr>
          <p:nvPr>
            <p:ph sz="quarter" idx="1"/>
          </p:nvPr>
        </p:nvGraphicFramePr>
        <p:xfrm>
          <a:off x="685800" y="2820988"/>
          <a:ext cx="8101013" cy="3351212"/>
        </p:xfrm>
        <a:graphic>
          <a:graphicData uri="http://schemas.openxmlformats.org/presentationml/2006/ole">
            <p:oleObj spid="_x0000_s19461" name="Document" r:id="rId3" imgW="8106785" imgH="3354054" progId="Word.Document.8">
              <p:embed/>
            </p:oleObj>
          </a:graphicData>
        </a:graphic>
      </p:graphicFrame>
      <p:sp>
        <p:nvSpPr>
          <p:cNvPr id="19462" name="Line 6"/>
          <p:cNvSpPr>
            <a:spLocks noChangeShapeType="1"/>
          </p:cNvSpPr>
          <p:nvPr/>
        </p:nvSpPr>
        <p:spPr bwMode="auto">
          <a:xfrm>
            <a:off x="1066800" y="3352800"/>
            <a:ext cx="7086600" cy="0"/>
          </a:xfrm>
          <a:prstGeom prst="line">
            <a:avLst/>
          </a:prstGeom>
          <a:noFill/>
          <a:ln w="508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463" name="Line 7"/>
          <p:cNvSpPr>
            <a:spLocks noChangeShapeType="1"/>
          </p:cNvSpPr>
          <p:nvPr/>
        </p:nvSpPr>
        <p:spPr bwMode="auto">
          <a:xfrm>
            <a:off x="2743200" y="2895600"/>
            <a:ext cx="0" cy="3124200"/>
          </a:xfrm>
          <a:prstGeom prst="line">
            <a:avLst/>
          </a:prstGeom>
          <a:noFill/>
          <a:ln w="508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464" name="Line 8"/>
          <p:cNvSpPr>
            <a:spLocks noChangeShapeType="1"/>
          </p:cNvSpPr>
          <p:nvPr/>
        </p:nvSpPr>
        <p:spPr bwMode="auto">
          <a:xfrm>
            <a:off x="1066800" y="3886200"/>
            <a:ext cx="70866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465" name="Line 9"/>
          <p:cNvSpPr>
            <a:spLocks noChangeShapeType="1"/>
          </p:cNvSpPr>
          <p:nvPr/>
        </p:nvSpPr>
        <p:spPr bwMode="auto">
          <a:xfrm>
            <a:off x="1066800" y="5486400"/>
            <a:ext cx="70866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466" name="Line 10"/>
          <p:cNvSpPr>
            <a:spLocks noChangeShapeType="1"/>
          </p:cNvSpPr>
          <p:nvPr/>
        </p:nvSpPr>
        <p:spPr bwMode="auto">
          <a:xfrm>
            <a:off x="1054100" y="4978400"/>
            <a:ext cx="70866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467" name="Line 11"/>
          <p:cNvSpPr>
            <a:spLocks noChangeShapeType="1"/>
          </p:cNvSpPr>
          <p:nvPr/>
        </p:nvSpPr>
        <p:spPr bwMode="auto">
          <a:xfrm>
            <a:off x="1066800" y="4432300"/>
            <a:ext cx="70866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468" name="Line 12"/>
          <p:cNvSpPr>
            <a:spLocks noChangeShapeType="1"/>
          </p:cNvSpPr>
          <p:nvPr/>
        </p:nvSpPr>
        <p:spPr bwMode="auto">
          <a:xfrm>
            <a:off x="4724400" y="2895600"/>
            <a:ext cx="0" cy="31242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469" name="Line 13"/>
          <p:cNvSpPr>
            <a:spLocks noChangeShapeType="1"/>
          </p:cNvSpPr>
          <p:nvPr/>
        </p:nvSpPr>
        <p:spPr bwMode="auto">
          <a:xfrm>
            <a:off x="6629400" y="2895600"/>
            <a:ext cx="0" cy="31242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685800" y="1371600"/>
            <a:ext cx="7620000" cy="1524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spcAft>
                <a:spcPct val="20000"/>
              </a:spcAft>
            </a:pPr>
            <a:r>
              <a:rPr lang="en-US" sz="3200" dirty="0">
                <a:solidFill>
                  <a:srgbClr val="A7515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sz="3200" dirty="0">
                <a:solidFill>
                  <a:srgbClr val="D9319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FV</a:t>
            </a:r>
            <a:r>
              <a:rPr lang="en-US" sz="3200" baseline="-25000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  <a:r>
              <a:rPr lang="en-US" sz="3200" dirty="0">
                <a:solidFill>
                  <a:srgbClr val="000000"/>
                </a:solidFill>
              </a:rPr>
              <a:t> 	=</a:t>
            </a:r>
            <a:r>
              <a:rPr lang="en-US" sz="3200" dirty="0">
                <a:solidFill>
                  <a:srgbClr val="42B200"/>
                </a:solidFill>
              </a:rPr>
              <a:t> </a:t>
            </a:r>
            <a:r>
              <a:rPr lang="id-ID" sz="3200" dirty="0" smtClean="0">
                <a:solidFill>
                  <a:srgbClr val="42B200"/>
                </a:solidFill>
              </a:rPr>
              <a:t>Rp</a:t>
            </a:r>
            <a:r>
              <a:rPr lang="en-US" sz="3200" dirty="0" smtClean="0">
                <a:solidFill>
                  <a:srgbClr val="42B200"/>
                </a:solidFill>
              </a:rPr>
              <a:t>1</a:t>
            </a:r>
            <a:r>
              <a:rPr lang="id-ID" sz="3200" dirty="0" smtClean="0">
                <a:solidFill>
                  <a:srgbClr val="42B200"/>
                </a:solidFill>
              </a:rPr>
              <a:t>.</a:t>
            </a:r>
            <a:r>
              <a:rPr lang="en-US" sz="3200" dirty="0" smtClean="0">
                <a:solidFill>
                  <a:srgbClr val="42B200"/>
                </a:solidFill>
              </a:rPr>
              <a:t>000 </a:t>
            </a:r>
            <a:r>
              <a:rPr lang="en-US" sz="3200" dirty="0">
                <a:solidFill>
                  <a:srgbClr val="000000"/>
                </a:solidFill>
              </a:rPr>
              <a:t>(</a:t>
            </a:r>
            <a:r>
              <a:rPr lang="en-US" sz="3200" dirty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FVIF</a:t>
            </a:r>
            <a:r>
              <a:rPr lang="en-US" sz="3200" baseline="-25000" dirty="0">
                <a:solidFill>
                  <a:srgbClr val="C277FF"/>
                </a:solidFill>
              </a:rPr>
              <a:t>7%</a:t>
            </a:r>
            <a:r>
              <a:rPr lang="en-US" sz="3200" baseline="-25000" dirty="0">
                <a:solidFill>
                  <a:srgbClr val="000000"/>
                </a:solidFill>
              </a:rPr>
              <a:t>,</a:t>
            </a:r>
            <a:r>
              <a:rPr lang="en-US" sz="3200" baseline="-25000" dirty="0">
                <a:solidFill>
                  <a:schemeClr val="tx2"/>
                </a:solidFill>
              </a:rPr>
              <a:t>2</a:t>
            </a:r>
            <a:r>
              <a:rPr lang="en-US" sz="3200" dirty="0">
                <a:solidFill>
                  <a:srgbClr val="000000"/>
                </a:solidFill>
              </a:rPr>
              <a:t>)				= </a:t>
            </a:r>
            <a:r>
              <a:rPr lang="id-ID" sz="3200" dirty="0" smtClean="0">
                <a:solidFill>
                  <a:srgbClr val="42B200"/>
                </a:solidFill>
              </a:rPr>
              <a:t>Rp</a:t>
            </a:r>
            <a:r>
              <a:rPr lang="en-US" sz="3200" dirty="0" smtClean="0">
                <a:solidFill>
                  <a:srgbClr val="42B200"/>
                </a:solidFill>
              </a:rPr>
              <a:t>1</a:t>
            </a:r>
            <a:r>
              <a:rPr lang="id-ID" sz="3200" dirty="0" smtClean="0">
                <a:solidFill>
                  <a:srgbClr val="42B200"/>
                </a:solidFill>
              </a:rPr>
              <a:t>.</a:t>
            </a:r>
            <a:r>
              <a:rPr lang="en-US" sz="3200" dirty="0" smtClean="0">
                <a:solidFill>
                  <a:srgbClr val="42B200"/>
                </a:solidFill>
              </a:rPr>
              <a:t>000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>
                <a:solidFill>
                  <a:srgbClr val="000000"/>
                </a:solidFill>
              </a:rPr>
              <a:t>(</a:t>
            </a:r>
            <a:r>
              <a:rPr lang="en-US" sz="3200" dirty="0" smtClean="0">
                <a:solidFill>
                  <a:schemeClr val="hlink"/>
                </a:solidFill>
              </a:rPr>
              <a:t>1</a:t>
            </a:r>
            <a:r>
              <a:rPr lang="id-ID" sz="3200" dirty="0" smtClean="0">
                <a:solidFill>
                  <a:schemeClr val="hlink"/>
                </a:solidFill>
              </a:rPr>
              <a:t>,</a:t>
            </a:r>
            <a:r>
              <a:rPr lang="en-US" sz="3200" dirty="0" smtClean="0">
                <a:solidFill>
                  <a:schemeClr val="hlink"/>
                </a:solidFill>
              </a:rPr>
              <a:t>145</a:t>
            </a:r>
            <a:r>
              <a:rPr lang="en-US" sz="3200" dirty="0">
                <a:solidFill>
                  <a:srgbClr val="000000"/>
                </a:solidFill>
              </a:rPr>
              <a:t>)					= </a:t>
            </a:r>
            <a:r>
              <a:rPr lang="id-ID" sz="3200" dirty="0" smtClean="0">
                <a:solidFill>
                  <a:srgbClr val="D9319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Rp</a:t>
            </a:r>
            <a:r>
              <a:rPr lang="en-US" sz="3200" dirty="0" smtClean="0">
                <a:solidFill>
                  <a:srgbClr val="D9319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r>
              <a:rPr lang="id-ID" sz="3200" dirty="0" smtClean="0">
                <a:solidFill>
                  <a:srgbClr val="D9319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.1</a:t>
            </a:r>
            <a:r>
              <a:rPr lang="en-US" sz="3200" dirty="0" smtClean="0">
                <a:solidFill>
                  <a:srgbClr val="D9319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45</a:t>
            </a:r>
            <a:r>
              <a:rPr lang="en-US" sz="3200" dirty="0" smtClean="0">
                <a:solidFill>
                  <a:srgbClr val="000000"/>
                </a:solidFill>
              </a:rPr>
              <a:t>  </a:t>
            </a:r>
            <a:r>
              <a:rPr lang="en-US" sz="2400" dirty="0" smtClean="0">
                <a:solidFill>
                  <a:srgbClr val="000000"/>
                </a:solidFill>
              </a:rPr>
              <a:t>[</a:t>
            </a:r>
            <a:r>
              <a:rPr lang="en-US" sz="2400" dirty="0" err="1" smtClean="0">
                <a:solidFill>
                  <a:srgbClr val="000000"/>
                </a:solidFill>
              </a:rPr>
              <a:t>Pembulatan</a:t>
            </a:r>
            <a:r>
              <a:rPr lang="en-US" sz="2400" dirty="0" smtClean="0">
                <a:solidFill>
                  <a:srgbClr val="000000"/>
                </a:solidFill>
              </a:rPr>
              <a:t>]</a:t>
            </a:r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  <a:effectLst>
            <a:outerShdw dist="71842" dir="2700000" algn="ctr" rotWithShape="0">
              <a:schemeClr val="bg2"/>
            </a:outerShdw>
          </a:effectLst>
        </p:spPr>
        <p:txBody>
          <a:bodyPr>
            <a:normAutofit/>
          </a:bodyPr>
          <a:lstStyle/>
          <a:p>
            <a:r>
              <a:rPr lang="en-US" b="1" dirty="0" err="1" smtClean="0"/>
              <a:t>Menggunakan</a:t>
            </a:r>
            <a:r>
              <a:rPr lang="en-US" b="1" dirty="0" smtClean="0"/>
              <a:t> </a:t>
            </a:r>
            <a:r>
              <a:rPr lang="en-US" b="1" dirty="0" err="1" smtClean="0"/>
              <a:t>Tabel</a:t>
            </a:r>
            <a:r>
              <a:rPr lang="en-US" b="1" dirty="0" smtClean="0"/>
              <a:t> </a:t>
            </a:r>
            <a:r>
              <a:rPr lang="en-US" b="1" dirty="0" err="1" smtClean="0"/>
              <a:t>Nilai</a:t>
            </a:r>
            <a:r>
              <a:rPr lang="en-US" b="1" dirty="0" smtClean="0"/>
              <a:t> </a:t>
            </a:r>
            <a:r>
              <a:rPr lang="en-US" b="1" dirty="0" err="1" smtClean="0"/>
              <a:t>Kemudian</a:t>
            </a:r>
            <a:endParaRPr lang="en-US" b="1" dirty="0"/>
          </a:p>
        </p:txBody>
      </p:sp>
      <p:sp>
        <p:nvSpPr>
          <p:cNvPr id="20487" name="Line 7"/>
          <p:cNvSpPr>
            <a:spLocks noChangeShapeType="1"/>
          </p:cNvSpPr>
          <p:nvPr/>
        </p:nvSpPr>
        <p:spPr bwMode="auto">
          <a:xfrm>
            <a:off x="1066800" y="3733800"/>
            <a:ext cx="7086600" cy="0"/>
          </a:xfrm>
          <a:prstGeom prst="line">
            <a:avLst/>
          </a:prstGeom>
          <a:noFill/>
          <a:ln w="508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488" name="Line 8"/>
          <p:cNvSpPr>
            <a:spLocks noChangeShapeType="1"/>
          </p:cNvSpPr>
          <p:nvPr/>
        </p:nvSpPr>
        <p:spPr bwMode="auto">
          <a:xfrm>
            <a:off x="2819400" y="3200400"/>
            <a:ext cx="0" cy="3124200"/>
          </a:xfrm>
          <a:prstGeom prst="line">
            <a:avLst/>
          </a:prstGeom>
          <a:noFill/>
          <a:ln w="508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489" name="Line 9"/>
          <p:cNvSpPr>
            <a:spLocks noChangeShapeType="1"/>
          </p:cNvSpPr>
          <p:nvPr/>
        </p:nvSpPr>
        <p:spPr bwMode="auto">
          <a:xfrm>
            <a:off x="1066800" y="4267200"/>
            <a:ext cx="70866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490" name="Line 10"/>
          <p:cNvSpPr>
            <a:spLocks noChangeShapeType="1"/>
          </p:cNvSpPr>
          <p:nvPr/>
        </p:nvSpPr>
        <p:spPr bwMode="auto">
          <a:xfrm>
            <a:off x="1066800" y="5791200"/>
            <a:ext cx="70866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491" name="Line 11"/>
          <p:cNvSpPr>
            <a:spLocks noChangeShapeType="1"/>
          </p:cNvSpPr>
          <p:nvPr/>
        </p:nvSpPr>
        <p:spPr bwMode="auto">
          <a:xfrm>
            <a:off x="1054100" y="5283200"/>
            <a:ext cx="70866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492" name="Line 12"/>
          <p:cNvSpPr>
            <a:spLocks noChangeShapeType="1"/>
          </p:cNvSpPr>
          <p:nvPr/>
        </p:nvSpPr>
        <p:spPr bwMode="auto">
          <a:xfrm>
            <a:off x="1066800" y="4737100"/>
            <a:ext cx="70866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493" name="Line 13"/>
          <p:cNvSpPr>
            <a:spLocks noChangeShapeType="1"/>
          </p:cNvSpPr>
          <p:nvPr/>
        </p:nvSpPr>
        <p:spPr bwMode="auto">
          <a:xfrm>
            <a:off x="4724400" y="3200400"/>
            <a:ext cx="0" cy="31242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494" name="Line 14"/>
          <p:cNvSpPr>
            <a:spLocks noChangeShapeType="1"/>
          </p:cNvSpPr>
          <p:nvPr/>
        </p:nvSpPr>
        <p:spPr bwMode="auto">
          <a:xfrm>
            <a:off x="6553200" y="3200400"/>
            <a:ext cx="0" cy="31242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aphicFrame>
        <p:nvGraphicFramePr>
          <p:cNvPr id="2" name="Object 7">
            <a:hlinkClick r:id="" action="ppaction://ole?verb=0"/>
          </p:cNvPr>
          <p:cNvGraphicFramePr>
            <a:graphicFrameLocks/>
          </p:cNvGraphicFramePr>
          <p:nvPr/>
        </p:nvGraphicFramePr>
        <p:xfrm>
          <a:off x="685800" y="3201988"/>
          <a:ext cx="8101013" cy="3351212"/>
        </p:xfrm>
        <a:graphic>
          <a:graphicData uri="http://schemas.openxmlformats.org/presentationml/2006/ole">
            <p:oleObj spid="_x0000_s20487" name="Document" r:id="rId3" imgW="8106785" imgH="3354054" progId="Word.Document.8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95250"/>
            <a:ext cx="6781800" cy="1047750"/>
          </a:xfrm>
        </p:spPr>
        <p:txBody>
          <a:bodyPr/>
          <a:lstStyle/>
          <a:p>
            <a:r>
              <a:rPr lang="en-US" b="1" dirty="0" smtClean="0"/>
              <a:t>Calculator</a:t>
            </a:r>
            <a:endParaRPr lang="en-US" b="1" dirty="0"/>
          </a:p>
        </p:txBody>
      </p:sp>
      <p:pic>
        <p:nvPicPr>
          <p:cNvPr id="81930" name="Picture 10" descr="BAIId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030288" y="1905000"/>
            <a:ext cx="2741612" cy="4953000"/>
          </a:xfrm>
          <a:noFill/>
          <a:ln/>
        </p:spPr>
      </p:pic>
      <p:sp>
        <p:nvSpPr>
          <p:cNvPr id="81923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4419600" y="1981200"/>
            <a:ext cx="4038600" cy="1981200"/>
          </a:xfrm>
        </p:spPr>
        <p:txBody>
          <a:bodyPr/>
          <a:lstStyle/>
          <a:p>
            <a:r>
              <a:rPr lang="en-US" sz="2400" dirty="0" err="1" smtClean="0"/>
              <a:t>Gunakan</a:t>
            </a:r>
            <a:r>
              <a:rPr lang="en-US" sz="2400" dirty="0" smtClean="0"/>
              <a:t> </a:t>
            </a:r>
            <a:r>
              <a:rPr lang="en-US" sz="2400" dirty="0" err="1" smtClean="0"/>
              <a:t>tombol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dilingkari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memecahkan</a:t>
            </a:r>
            <a:r>
              <a:rPr lang="en-US" sz="2400" dirty="0" smtClean="0"/>
              <a:t> </a:t>
            </a:r>
            <a:r>
              <a:rPr lang="en-US" sz="2400" dirty="0" err="1" smtClean="0"/>
              <a:t>masalah</a:t>
            </a:r>
            <a:r>
              <a:rPr lang="en-US" sz="2400" dirty="0" smtClean="0"/>
              <a:t> FV</a:t>
            </a:r>
            <a:r>
              <a:rPr lang="en-US" sz="2400" dirty="0"/>
              <a:t>, PV, FVA, PVA, FVAD, and </a:t>
            </a:r>
            <a:r>
              <a:rPr lang="en-US" sz="2400" dirty="0" smtClean="0"/>
              <a:t>PVAD</a:t>
            </a:r>
            <a:endParaRPr lang="en-US" sz="2400" dirty="0"/>
          </a:p>
        </p:txBody>
      </p:sp>
      <p:sp>
        <p:nvSpPr>
          <p:cNvPr id="81927" name="Oval 7"/>
          <p:cNvSpPr>
            <a:spLocks noChangeArrowheads="1"/>
          </p:cNvSpPr>
          <p:nvPr/>
        </p:nvSpPr>
        <p:spPr bwMode="auto">
          <a:xfrm>
            <a:off x="1371600" y="4267200"/>
            <a:ext cx="2362200" cy="381000"/>
          </a:xfrm>
          <a:prstGeom prst="ellipse">
            <a:avLst/>
          </a:prstGeom>
          <a:noFill/>
          <a:ln w="19050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1928" name="Rectangle 8"/>
          <p:cNvSpPr>
            <a:spLocks noChangeArrowheads="1"/>
          </p:cNvSpPr>
          <p:nvPr/>
        </p:nvSpPr>
        <p:spPr bwMode="auto">
          <a:xfrm>
            <a:off x="4419600" y="4038600"/>
            <a:ext cx="4038600" cy="2362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buClr>
                <a:schemeClr val="tx2"/>
              </a:buClr>
              <a:buSzPct val="75000"/>
              <a:buFont typeface="Monotype Sorts" pitchFamily="2" charset="2"/>
              <a:buNone/>
            </a:pPr>
            <a:r>
              <a:rPr lang="en-US" sz="1800" dirty="0">
                <a:solidFill>
                  <a:srgbClr val="000000"/>
                </a:solidFill>
              </a:rPr>
              <a:t>N:		</a:t>
            </a:r>
            <a:r>
              <a:rPr lang="en-US" sz="1800" dirty="0" err="1" smtClean="0">
                <a:solidFill>
                  <a:srgbClr val="000000"/>
                </a:solidFill>
              </a:rPr>
              <a:t>Jumlah</a:t>
            </a:r>
            <a:r>
              <a:rPr lang="en-US" sz="1800" dirty="0" smtClean="0">
                <a:solidFill>
                  <a:srgbClr val="000000"/>
                </a:solidFill>
              </a:rPr>
              <a:t> </a:t>
            </a:r>
            <a:r>
              <a:rPr lang="en-US" sz="1800" dirty="0" err="1" smtClean="0">
                <a:solidFill>
                  <a:srgbClr val="000000"/>
                </a:solidFill>
              </a:rPr>
              <a:t>periode</a:t>
            </a:r>
            <a:endParaRPr lang="en-US" sz="1800" dirty="0">
              <a:solidFill>
                <a:srgbClr val="000000"/>
              </a:solidFill>
            </a:endParaRPr>
          </a:p>
          <a:p>
            <a:pPr marL="342900" indent="-342900" algn="l">
              <a:buClr>
                <a:schemeClr val="tx2"/>
              </a:buClr>
              <a:buSzPct val="75000"/>
              <a:buFont typeface="Monotype Sorts" pitchFamily="2" charset="2"/>
              <a:buNone/>
            </a:pPr>
            <a:r>
              <a:rPr lang="en-US" sz="1800" dirty="0">
                <a:solidFill>
                  <a:srgbClr val="000000"/>
                </a:solidFill>
              </a:rPr>
              <a:t>I/Y</a:t>
            </a:r>
            <a:r>
              <a:rPr lang="en-US" sz="1800" dirty="0" smtClean="0">
                <a:solidFill>
                  <a:srgbClr val="000000"/>
                </a:solidFill>
              </a:rPr>
              <a:t>:	</a:t>
            </a:r>
            <a:r>
              <a:rPr lang="en-US" sz="1800" dirty="0">
                <a:solidFill>
                  <a:srgbClr val="000000"/>
                </a:solidFill>
              </a:rPr>
              <a:t>	</a:t>
            </a:r>
            <a:r>
              <a:rPr lang="en-US" sz="1800" dirty="0" smtClean="0">
                <a:solidFill>
                  <a:srgbClr val="000000"/>
                </a:solidFill>
              </a:rPr>
              <a:t>Tingkat </a:t>
            </a:r>
            <a:r>
              <a:rPr lang="en-US" sz="1800" dirty="0" err="1" smtClean="0">
                <a:solidFill>
                  <a:srgbClr val="000000"/>
                </a:solidFill>
              </a:rPr>
              <a:t>bunga</a:t>
            </a:r>
            <a:r>
              <a:rPr lang="en-US" sz="1800" dirty="0" smtClean="0">
                <a:solidFill>
                  <a:srgbClr val="000000"/>
                </a:solidFill>
              </a:rPr>
              <a:t> per </a:t>
            </a:r>
            <a:r>
              <a:rPr lang="en-US" sz="1800" dirty="0" err="1" smtClean="0">
                <a:solidFill>
                  <a:srgbClr val="000000"/>
                </a:solidFill>
              </a:rPr>
              <a:t>periode</a:t>
            </a:r>
            <a:endParaRPr lang="en-US" sz="1800" dirty="0">
              <a:solidFill>
                <a:srgbClr val="000000"/>
              </a:solidFill>
            </a:endParaRPr>
          </a:p>
          <a:p>
            <a:pPr marL="342900" indent="-342900" algn="l">
              <a:buClr>
                <a:schemeClr val="tx2"/>
              </a:buClr>
              <a:buSzPct val="75000"/>
              <a:buFont typeface="Monotype Sorts" pitchFamily="2" charset="2"/>
              <a:buNone/>
            </a:pPr>
            <a:r>
              <a:rPr lang="en-US" sz="1800" dirty="0">
                <a:solidFill>
                  <a:srgbClr val="000000"/>
                </a:solidFill>
              </a:rPr>
              <a:t>PV:	</a:t>
            </a:r>
            <a:r>
              <a:rPr lang="en-US" sz="1800" dirty="0" err="1" smtClean="0">
                <a:solidFill>
                  <a:srgbClr val="000000"/>
                </a:solidFill>
              </a:rPr>
              <a:t>Nilai</a:t>
            </a:r>
            <a:r>
              <a:rPr lang="en-US" sz="1800" dirty="0" smtClean="0">
                <a:solidFill>
                  <a:srgbClr val="000000"/>
                </a:solidFill>
              </a:rPr>
              <a:t> </a:t>
            </a:r>
            <a:r>
              <a:rPr lang="en-US" sz="1800" dirty="0" err="1" smtClean="0">
                <a:solidFill>
                  <a:srgbClr val="000000"/>
                </a:solidFill>
              </a:rPr>
              <a:t>Sekarang</a:t>
            </a:r>
            <a:endParaRPr lang="en-US" sz="1800" dirty="0">
              <a:solidFill>
                <a:srgbClr val="000000"/>
              </a:solidFill>
            </a:endParaRPr>
          </a:p>
          <a:p>
            <a:pPr marL="342900" indent="-342900" algn="l">
              <a:buClr>
                <a:schemeClr val="tx2"/>
              </a:buClr>
              <a:buSzPct val="75000"/>
              <a:buFont typeface="Monotype Sorts" pitchFamily="2" charset="2"/>
              <a:buNone/>
            </a:pPr>
            <a:r>
              <a:rPr lang="en-US" sz="1800" dirty="0">
                <a:solidFill>
                  <a:srgbClr val="000000"/>
                </a:solidFill>
              </a:rPr>
              <a:t>PMT:	</a:t>
            </a:r>
            <a:r>
              <a:rPr lang="en-US" sz="1800" dirty="0" err="1" smtClean="0">
                <a:solidFill>
                  <a:srgbClr val="000000"/>
                </a:solidFill>
              </a:rPr>
              <a:t>Pembayaran</a:t>
            </a:r>
            <a:r>
              <a:rPr lang="en-US" sz="1800" dirty="0" smtClean="0">
                <a:solidFill>
                  <a:srgbClr val="000000"/>
                </a:solidFill>
              </a:rPr>
              <a:t> </a:t>
            </a:r>
            <a:r>
              <a:rPr lang="en-US" sz="1800" dirty="0">
                <a:solidFill>
                  <a:srgbClr val="000000"/>
                </a:solidFill>
              </a:rPr>
              <a:t>per </a:t>
            </a:r>
            <a:r>
              <a:rPr lang="en-US" sz="1800" dirty="0" err="1" smtClean="0">
                <a:solidFill>
                  <a:srgbClr val="000000"/>
                </a:solidFill>
              </a:rPr>
              <a:t>periode</a:t>
            </a:r>
            <a:endParaRPr lang="en-US" sz="1800" dirty="0">
              <a:solidFill>
                <a:srgbClr val="000000"/>
              </a:solidFill>
            </a:endParaRPr>
          </a:p>
          <a:p>
            <a:pPr marL="342900" indent="-342900" algn="l">
              <a:buClr>
                <a:schemeClr val="tx2"/>
              </a:buClr>
              <a:buSzPct val="75000"/>
              <a:buFont typeface="Monotype Sorts" pitchFamily="2" charset="2"/>
              <a:buNone/>
            </a:pPr>
            <a:r>
              <a:rPr lang="en-US" sz="1800" dirty="0">
                <a:solidFill>
                  <a:srgbClr val="000000"/>
                </a:solidFill>
              </a:rPr>
              <a:t>FV:	</a:t>
            </a:r>
            <a:r>
              <a:rPr lang="en-US" sz="1800" dirty="0" err="1" smtClean="0">
                <a:solidFill>
                  <a:srgbClr val="000000"/>
                </a:solidFill>
              </a:rPr>
              <a:t>Nilai</a:t>
            </a:r>
            <a:r>
              <a:rPr lang="en-US" sz="1800" dirty="0" smtClean="0">
                <a:solidFill>
                  <a:srgbClr val="000000"/>
                </a:solidFill>
              </a:rPr>
              <a:t> </a:t>
            </a:r>
            <a:r>
              <a:rPr lang="en-US" sz="1800" dirty="0" err="1" smtClean="0">
                <a:solidFill>
                  <a:srgbClr val="000000"/>
                </a:solidFill>
              </a:rPr>
              <a:t>Kemudian</a:t>
            </a:r>
            <a:endParaRPr lang="en-US" sz="1800" dirty="0" smtClean="0">
              <a:solidFill>
                <a:srgbClr val="000000"/>
              </a:solidFill>
            </a:endParaRPr>
          </a:p>
          <a:p>
            <a:pPr marL="342900" indent="-342900" algn="l">
              <a:buClr>
                <a:schemeClr val="tx2"/>
              </a:buClr>
              <a:buSzPct val="75000"/>
              <a:buFont typeface="Monotype Sorts" pitchFamily="2" charset="2"/>
              <a:buNone/>
            </a:pPr>
            <a:endParaRPr lang="en-US" sz="1800" dirty="0" smtClean="0">
              <a:solidFill>
                <a:srgbClr val="000000"/>
              </a:solidFill>
            </a:endParaRPr>
          </a:p>
          <a:p>
            <a:pPr marL="342900" indent="-342900" algn="l">
              <a:buClr>
                <a:schemeClr val="tx2"/>
              </a:buClr>
              <a:buSzPct val="75000"/>
            </a:pPr>
            <a:r>
              <a:rPr lang="en-US" sz="1800" dirty="0" smtClean="0">
                <a:solidFill>
                  <a:srgbClr val="000000"/>
                </a:solidFill>
              </a:rPr>
              <a:t>CLR TVM:  </a:t>
            </a:r>
            <a:r>
              <a:rPr lang="en-US" sz="1800" dirty="0" err="1" smtClean="0">
                <a:solidFill>
                  <a:srgbClr val="000000"/>
                </a:solidFill>
              </a:rPr>
              <a:t>membersihkan</a:t>
            </a:r>
            <a:r>
              <a:rPr lang="en-US" sz="1800" dirty="0" smtClean="0">
                <a:solidFill>
                  <a:srgbClr val="000000"/>
                </a:solidFill>
              </a:rPr>
              <a:t> </a:t>
            </a:r>
            <a:r>
              <a:rPr lang="en-US" sz="1800" dirty="0" err="1" smtClean="0">
                <a:solidFill>
                  <a:srgbClr val="000000"/>
                </a:solidFill>
              </a:rPr>
              <a:t>seluruh</a:t>
            </a:r>
            <a:r>
              <a:rPr lang="en-US" sz="1800" dirty="0" smtClean="0">
                <a:solidFill>
                  <a:srgbClr val="000000"/>
                </a:solidFill>
              </a:rPr>
              <a:t> input yang </a:t>
            </a:r>
            <a:r>
              <a:rPr lang="en-US" sz="1800" dirty="0" err="1" smtClean="0">
                <a:solidFill>
                  <a:srgbClr val="000000"/>
                </a:solidFill>
              </a:rPr>
              <a:t>telah</a:t>
            </a:r>
            <a:r>
              <a:rPr lang="en-US" sz="1800" dirty="0" smtClean="0">
                <a:solidFill>
                  <a:srgbClr val="000000"/>
                </a:solidFill>
              </a:rPr>
              <a:t> </a:t>
            </a:r>
            <a:r>
              <a:rPr lang="en-US" sz="1800" dirty="0" err="1" smtClean="0">
                <a:solidFill>
                  <a:srgbClr val="000000"/>
                </a:solidFill>
              </a:rPr>
              <a:t>dimasukkan</a:t>
            </a:r>
            <a:endParaRPr lang="en-US" sz="1800" dirty="0" smtClean="0">
              <a:solidFill>
                <a:srgbClr val="000000"/>
              </a:solidFill>
            </a:endParaRPr>
          </a:p>
          <a:p>
            <a:pPr marL="342900" indent="-342900" algn="l">
              <a:buClr>
                <a:schemeClr val="tx2"/>
              </a:buClr>
              <a:buSzPct val="75000"/>
              <a:buFont typeface="Monotype Sorts" pitchFamily="2" charset="2"/>
              <a:buNone/>
            </a:pPr>
            <a:endParaRPr lang="en-US" sz="18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2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7391400" cy="971550"/>
          </a:xfrm>
          <a:noFill/>
          <a:ln/>
          <a:effectLst>
            <a:outerShdw dist="71842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 sz="4000" b="1" dirty="0" smtClean="0"/>
              <a:t>Calculator</a:t>
            </a:r>
            <a:endParaRPr lang="en-US" sz="4000" b="1" dirty="0"/>
          </a:p>
        </p:txBody>
      </p:sp>
      <p:sp>
        <p:nvSpPr>
          <p:cNvPr id="63505" name="Rectangle 17"/>
          <p:cNvSpPr>
            <a:spLocks noChangeArrowheads="1"/>
          </p:cNvSpPr>
          <p:nvPr/>
        </p:nvSpPr>
        <p:spPr bwMode="auto">
          <a:xfrm>
            <a:off x="304800" y="1828800"/>
            <a:ext cx="8534400" cy="19812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506" name="Rectangle 18"/>
          <p:cNvSpPr>
            <a:spLocks noChangeArrowheads="1"/>
          </p:cNvSpPr>
          <p:nvPr/>
        </p:nvSpPr>
        <p:spPr bwMode="auto">
          <a:xfrm>
            <a:off x="2286000" y="2514600"/>
            <a:ext cx="1143000" cy="533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>
                <a:solidFill>
                  <a:srgbClr val="000000"/>
                </a:solidFill>
              </a:rPr>
              <a:t>N</a:t>
            </a:r>
          </a:p>
        </p:txBody>
      </p:sp>
      <p:sp>
        <p:nvSpPr>
          <p:cNvPr id="63507" name="Rectangle 19"/>
          <p:cNvSpPr>
            <a:spLocks noChangeArrowheads="1"/>
          </p:cNvSpPr>
          <p:nvPr/>
        </p:nvSpPr>
        <p:spPr bwMode="auto">
          <a:xfrm>
            <a:off x="3657600" y="2514600"/>
            <a:ext cx="1143000" cy="533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>
                <a:solidFill>
                  <a:srgbClr val="000000"/>
                </a:solidFill>
              </a:rPr>
              <a:t>I/Y</a:t>
            </a:r>
          </a:p>
        </p:txBody>
      </p:sp>
      <p:sp>
        <p:nvSpPr>
          <p:cNvPr id="63508" name="Rectangle 20"/>
          <p:cNvSpPr>
            <a:spLocks noChangeArrowheads="1"/>
          </p:cNvSpPr>
          <p:nvPr/>
        </p:nvSpPr>
        <p:spPr bwMode="auto">
          <a:xfrm>
            <a:off x="4953000" y="2514600"/>
            <a:ext cx="1143000" cy="533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>
                <a:solidFill>
                  <a:srgbClr val="000000"/>
                </a:solidFill>
              </a:rPr>
              <a:t>PV</a:t>
            </a:r>
          </a:p>
        </p:txBody>
      </p:sp>
      <p:sp>
        <p:nvSpPr>
          <p:cNvPr id="63509" name="Rectangle 21"/>
          <p:cNvSpPr>
            <a:spLocks noChangeArrowheads="1"/>
          </p:cNvSpPr>
          <p:nvPr/>
        </p:nvSpPr>
        <p:spPr bwMode="auto">
          <a:xfrm>
            <a:off x="6248400" y="2514600"/>
            <a:ext cx="1143000" cy="533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>
                <a:solidFill>
                  <a:srgbClr val="000000"/>
                </a:solidFill>
              </a:rPr>
              <a:t>PMT</a:t>
            </a:r>
          </a:p>
        </p:txBody>
      </p:sp>
      <p:sp>
        <p:nvSpPr>
          <p:cNvPr id="63510" name="Rectangle 22"/>
          <p:cNvSpPr>
            <a:spLocks noChangeArrowheads="1"/>
          </p:cNvSpPr>
          <p:nvPr/>
        </p:nvSpPr>
        <p:spPr bwMode="auto">
          <a:xfrm>
            <a:off x="7543800" y="2514600"/>
            <a:ext cx="1143000" cy="533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>
                <a:solidFill>
                  <a:srgbClr val="000000"/>
                </a:solidFill>
              </a:rPr>
              <a:t>FV</a:t>
            </a:r>
          </a:p>
        </p:txBody>
      </p:sp>
      <p:sp>
        <p:nvSpPr>
          <p:cNvPr id="63511" name="Rectangle 23"/>
          <p:cNvSpPr>
            <a:spLocks noChangeArrowheads="1"/>
          </p:cNvSpPr>
          <p:nvPr/>
        </p:nvSpPr>
        <p:spPr bwMode="auto">
          <a:xfrm>
            <a:off x="381000" y="1905000"/>
            <a:ext cx="1752600" cy="533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800" dirty="0" smtClean="0">
                <a:solidFill>
                  <a:srgbClr val="000000"/>
                </a:solidFill>
              </a:rPr>
              <a:t>Input</a:t>
            </a:r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63512" name="Rectangle 24"/>
          <p:cNvSpPr>
            <a:spLocks noChangeArrowheads="1"/>
          </p:cNvSpPr>
          <p:nvPr/>
        </p:nvSpPr>
        <p:spPr bwMode="auto">
          <a:xfrm>
            <a:off x="381000" y="3162300"/>
            <a:ext cx="1752600" cy="533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800" dirty="0" err="1" smtClean="0">
                <a:solidFill>
                  <a:srgbClr val="000000"/>
                </a:solidFill>
              </a:rPr>
              <a:t>Hasil</a:t>
            </a:r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63514" name="Rectangle 26"/>
          <p:cNvSpPr>
            <a:spLocks noChangeArrowheads="1"/>
          </p:cNvSpPr>
          <p:nvPr/>
        </p:nvSpPr>
        <p:spPr bwMode="auto">
          <a:xfrm>
            <a:off x="2286000" y="1905000"/>
            <a:ext cx="6400800" cy="533400"/>
          </a:xfrm>
          <a:prstGeom prst="rect">
            <a:avLst/>
          </a:prstGeom>
          <a:solidFill>
            <a:srgbClr val="FFFF99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515" name="Rectangle 27"/>
          <p:cNvSpPr>
            <a:spLocks noChangeArrowheads="1"/>
          </p:cNvSpPr>
          <p:nvPr/>
        </p:nvSpPr>
        <p:spPr bwMode="auto">
          <a:xfrm>
            <a:off x="2286000" y="3124200"/>
            <a:ext cx="6400800" cy="533400"/>
          </a:xfrm>
          <a:prstGeom prst="rect">
            <a:avLst/>
          </a:prstGeom>
          <a:solidFill>
            <a:srgbClr val="FFFF99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63516" name="Picture 28" descr="Row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3886200"/>
            <a:ext cx="7315200" cy="14478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ChangeArrowheads="1"/>
          </p:cNvSpPr>
          <p:nvPr/>
        </p:nvSpPr>
        <p:spPr bwMode="auto">
          <a:xfrm>
            <a:off x="6248400" y="5486400"/>
            <a:ext cx="1676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091" name="Rectangle 3"/>
          <p:cNvSpPr>
            <a:spLocks noChangeArrowheads="1"/>
          </p:cNvSpPr>
          <p:nvPr/>
        </p:nvSpPr>
        <p:spPr bwMode="auto">
          <a:xfrm>
            <a:off x="6248400" y="4876800"/>
            <a:ext cx="1676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092" name="Rectangle 4"/>
          <p:cNvSpPr>
            <a:spLocks noChangeArrowheads="1"/>
          </p:cNvSpPr>
          <p:nvPr/>
        </p:nvSpPr>
        <p:spPr bwMode="auto">
          <a:xfrm>
            <a:off x="6248400" y="4343400"/>
            <a:ext cx="1676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093" name="Rectangle 5"/>
          <p:cNvSpPr>
            <a:spLocks noChangeArrowheads="1"/>
          </p:cNvSpPr>
          <p:nvPr/>
        </p:nvSpPr>
        <p:spPr bwMode="auto">
          <a:xfrm>
            <a:off x="5029200" y="4876800"/>
            <a:ext cx="9906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094" name="Rectangle 6"/>
          <p:cNvSpPr>
            <a:spLocks noChangeArrowheads="1"/>
          </p:cNvSpPr>
          <p:nvPr/>
        </p:nvSpPr>
        <p:spPr bwMode="auto">
          <a:xfrm>
            <a:off x="5029200" y="5486400"/>
            <a:ext cx="9906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095" name="Rectangle 7"/>
          <p:cNvSpPr>
            <a:spLocks noChangeArrowheads="1"/>
          </p:cNvSpPr>
          <p:nvPr/>
        </p:nvSpPr>
        <p:spPr bwMode="auto">
          <a:xfrm>
            <a:off x="5029200" y="4343400"/>
            <a:ext cx="9906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106" name="Rectangle 18"/>
          <p:cNvSpPr>
            <a:spLocks noChangeArrowheads="1"/>
          </p:cNvSpPr>
          <p:nvPr/>
        </p:nvSpPr>
        <p:spPr bwMode="auto">
          <a:xfrm>
            <a:off x="5029200" y="3733800"/>
            <a:ext cx="9906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107" name="Rectangle 19"/>
          <p:cNvSpPr>
            <a:spLocks noChangeArrowheads="1"/>
          </p:cNvSpPr>
          <p:nvPr/>
        </p:nvSpPr>
        <p:spPr bwMode="auto">
          <a:xfrm>
            <a:off x="5029200" y="3124200"/>
            <a:ext cx="9906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108" name="Rectangle 20"/>
          <p:cNvSpPr>
            <a:spLocks noChangeArrowheads="1"/>
          </p:cNvSpPr>
          <p:nvPr/>
        </p:nvSpPr>
        <p:spPr bwMode="auto">
          <a:xfrm>
            <a:off x="5029200" y="2514600"/>
            <a:ext cx="9906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109" name="Rectangle 21"/>
          <p:cNvSpPr>
            <a:spLocks noChangeArrowheads="1"/>
          </p:cNvSpPr>
          <p:nvPr/>
        </p:nvSpPr>
        <p:spPr bwMode="auto">
          <a:xfrm>
            <a:off x="6248400" y="3733800"/>
            <a:ext cx="1676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110" name="Rectangle 22"/>
          <p:cNvSpPr>
            <a:spLocks noChangeArrowheads="1"/>
          </p:cNvSpPr>
          <p:nvPr/>
        </p:nvSpPr>
        <p:spPr bwMode="auto">
          <a:xfrm>
            <a:off x="6248400" y="3124200"/>
            <a:ext cx="1676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111" name="Rectangle 23"/>
          <p:cNvSpPr>
            <a:spLocks noChangeArrowheads="1"/>
          </p:cNvSpPr>
          <p:nvPr/>
        </p:nvSpPr>
        <p:spPr bwMode="auto">
          <a:xfrm>
            <a:off x="6248400" y="2514600"/>
            <a:ext cx="1676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096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Memasukkan</a:t>
            </a:r>
            <a:r>
              <a:rPr lang="en-US" b="1" dirty="0" smtClean="0"/>
              <a:t> </a:t>
            </a:r>
            <a:r>
              <a:rPr lang="en-US" b="1" dirty="0" err="1" smtClean="0"/>
              <a:t>Soal</a:t>
            </a:r>
            <a:r>
              <a:rPr lang="en-US" b="1" dirty="0" smtClean="0"/>
              <a:t> FV</a:t>
            </a:r>
            <a:endParaRPr lang="en-US" b="1" dirty="0"/>
          </a:p>
        </p:txBody>
      </p:sp>
      <p:pic>
        <p:nvPicPr>
          <p:cNvPr id="89121" name="Picture 33" descr="BAIId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 cstate="print"/>
          <a:stretch>
            <a:fillRect/>
          </a:stretch>
        </p:blipFill>
        <p:spPr>
          <a:xfrm>
            <a:off x="1219200" y="1371600"/>
            <a:ext cx="2730488" cy="4937125"/>
          </a:xfrm>
          <a:noFill/>
          <a:ln/>
        </p:spPr>
      </p:pic>
      <p:sp>
        <p:nvSpPr>
          <p:cNvPr id="89112" name="Rectangle 24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648200" y="2057400"/>
            <a:ext cx="3581400" cy="4114800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sz="2800" u="sng" dirty="0" err="1" smtClean="0"/>
              <a:t>Tekan</a:t>
            </a:r>
            <a:r>
              <a:rPr lang="en-US" sz="2800" dirty="0" smtClean="0"/>
              <a:t>:</a:t>
            </a:r>
            <a:endParaRPr lang="en-US" sz="2800" dirty="0"/>
          </a:p>
          <a:p>
            <a:pPr>
              <a:spcBef>
                <a:spcPct val="0"/>
              </a:spcBef>
              <a:buFont typeface="Monotype Sorts" pitchFamily="2" charset="2"/>
              <a:buNone/>
            </a:pPr>
            <a:r>
              <a:rPr lang="en-US" sz="2800" dirty="0"/>
              <a:t>	    2</a:t>
            </a:r>
            <a:r>
              <a:rPr lang="en-US" sz="2800" baseline="30000" dirty="0"/>
              <a:t>nd</a:t>
            </a:r>
            <a:r>
              <a:rPr lang="en-US" sz="2800" dirty="0"/>
              <a:t>      CLR TVM</a:t>
            </a:r>
          </a:p>
          <a:p>
            <a:pPr>
              <a:buFont typeface="Monotype Sorts" pitchFamily="2" charset="2"/>
              <a:buNone/>
            </a:pPr>
            <a:r>
              <a:rPr lang="en-US" sz="2800" dirty="0"/>
              <a:t>		</a:t>
            </a:r>
            <a:r>
              <a:rPr lang="en-US" sz="2800" dirty="0" smtClean="0"/>
              <a:t>2  </a:t>
            </a:r>
            <a:r>
              <a:rPr lang="en-US" sz="2800" dirty="0"/>
              <a:t>	      N</a:t>
            </a:r>
          </a:p>
          <a:p>
            <a:pPr>
              <a:buFont typeface="Monotype Sorts" pitchFamily="2" charset="2"/>
              <a:buNone/>
            </a:pPr>
            <a:r>
              <a:rPr lang="en-US" sz="2800" dirty="0"/>
              <a:t>		7	     I/Y</a:t>
            </a:r>
          </a:p>
          <a:p>
            <a:pPr>
              <a:buFont typeface="Monotype Sorts" pitchFamily="2" charset="2"/>
              <a:buNone/>
            </a:pPr>
            <a:r>
              <a:rPr lang="en-US" sz="2800" dirty="0">
                <a:ea typeface="Arial Unicode MS" pitchFamily="34" charset="-128"/>
                <a:cs typeface="Arial Unicode MS" pitchFamily="34" charset="-128"/>
              </a:rPr>
              <a:t>      -1000        PV</a:t>
            </a:r>
            <a:endParaRPr lang="en-US" sz="2800" dirty="0"/>
          </a:p>
          <a:p>
            <a:pPr>
              <a:buFont typeface="Monotype Sorts" pitchFamily="2" charset="2"/>
              <a:buNone/>
            </a:pPr>
            <a:r>
              <a:rPr lang="en-US" sz="2800" dirty="0"/>
              <a:t>		0	    PMT</a:t>
            </a:r>
          </a:p>
          <a:p>
            <a:pPr>
              <a:buFont typeface="Monotype Sorts" pitchFamily="2" charset="2"/>
              <a:buNone/>
            </a:pPr>
            <a:r>
              <a:rPr lang="en-US" sz="2800" dirty="0">
                <a:ea typeface="Arial Unicode MS" pitchFamily="34" charset="-128"/>
                <a:cs typeface="Arial Unicode MS" pitchFamily="34" charset="-128"/>
              </a:rPr>
              <a:t>       CPT          FV</a:t>
            </a:r>
            <a:endParaRPr lang="en-US" sz="2800" dirty="0"/>
          </a:p>
        </p:txBody>
      </p:sp>
      <p:sp>
        <p:nvSpPr>
          <p:cNvPr id="89104" name="Oval 16"/>
          <p:cNvSpPr>
            <a:spLocks noChangeArrowheads="1"/>
          </p:cNvSpPr>
          <p:nvPr/>
        </p:nvSpPr>
        <p:spPr bwMode="auto">
          <a:xfrm>
            <a:off x="1600200" y="3733800"/>
            <a:ext cx="381000" cy="304800"/>
          </a:xfrm>
          <a:prstGeom prst="ellipse">
            <a:avLst/>
          </a:prstGeom>
          <a:noFill/>
          <a:ln w="12700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115" name="Oval 27"/>
          <p:cNvSpPr>
            <a:spLocks noChangeArrowheads="1"/>
          </p:cNvSpPr>
          <p:nvPr/>
        </p:nvSpPr>
        <p:spPr bwMode="auto">
          <a:xfrm>
            <a:off x="3352800" y="4267200"/>
            <a:ext cx="381000" cy="304800"/>
          </a:xfrm>
          <a:prstGeom prst="ellipse">
            <a:avLst/>
          </a:prstGeom>
          <a:noFill/>
          <a:ln w="12700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116" name="Oval 28"/>
          <p:cNvSpPr>
            <a:spLocks noChangeArrowheads="1"/>
          </p:cNvSpPr>
          <p:nvPr/>
        </p:nvSpPr>
        <p:spPr bwMode="auto">
          <a:xfrm>
            <a:off x="2895600" y="4267200"/>
            <a:ext cx="381000" cy="304800"/>
          </a:xfrm>
          <a:prstGeom prst="ellipse">
            <a:avLst/>
          </a:prstGeom>
          <a:noFill/>
          <a:ln w="12700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117" name="Oval 29"/>
          <p:cNvSpPr>
            <a:spLocks noChangeArrowheads="1"/>
          </p:cNvSpPr>
          <p:nvPr/>
        </p:nvSpPr>
        <p:spPr bwMode="auto">
          <a:xfrm>
            <a:off x="2438400" y="4267200"/>
            <a:ext cx="381000" cy="304800"/>
          </a:xfrm>
          <a:prstGeom prst="ellipse">
            <a:avLst/>
          </a:prstGeom>
          <a:noFill/>
          <a:ln w="12700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118" name="Oval 30"/>
          <p:cNvSpPr>
            <a:spLocks noChangeArrowheads="1"/>
          </p:cNvSpPr>
          <p:nvPr/>
        </p:nvSpPr>
        <p:spPr bwMode="auto">
          <a:xfrm>
            <a:off x="2057400" y="4267200"/>
            <a:ext cx="381000" cy="304800"/>
          </a:xfrm>
          <a:prstGeom prst="ellipse">
            <a:avLst/>
          </a:prstGeom>
          <a:noFill/>
          <a:ln w="12700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119" name="Oval 31"/>
          <p:cNvSpPr>
            <a:spLocks noChangeArrowheads="1"/>
          </p:cNvSpPr>
          <p:nvPr/>
        </p:nvSpPr>
        <p:spPr bwMode="auto">
          <a:xfrm>
            <a:off x="1600200" y="4267200"/>
            <a:ext cx="381000" cy="304800"/>
          </a:xfrm>
          <a:prstGeom prst="ellipse">
            <a:avLst/>
          </a:prstGeom>
          <a:noFill/>
          <a:ln w="12700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1026"/>
          <p:cNvSpPr>
            <a:spLocks noChangeArrowheads="1"/>
          </p:cNvSpPr>
          <p:nvPr/>
        </p:nvSpPr>
        <p:spPr bwMode="auto">
          <a:xfrm>
            <a:off x="228600" y="4038600"/>
            <a:ext cx="8610600" cy="2286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Aft>
                <a:spcPct val="20000"/>
              </a:spcAft>
            </a:pPr>
            <a:r>
              <a:rPr lang="en-US" sz="2400" dirty="0">
                <a:solidFill>
                  <a:srgbClr val="000000"/>
                </a:solidFill>
              </a:rPr>
              <a:t>N:		2 </a:t>
            </a:r>
            <a:r>
              <a:rPr lang="en-US" sz="2400" dirty="0" err="1" smtClean="0">
                <a:solidFill>
                  <a:srgbClr val="000000"/>
                </a:solidFill>
              </a:rPr>
              <a:t>Periode</a:t>
            </a:r>
            <a:r>
              <a:rPr lang="en-US" sz="2400" dirty="0" smtClean="0">
                <a:solidFill>
                  <a:srgbClr val="000000"/>
                </a:solidFill>
              </a:rPr>
              <a:t> (</a:t>
            </a:r>
            <a:r>
              <a:rPr lang="en-US" sz="2400" dirty="0" err="1" smtClean="0">
                <a:solidFill>
                  <a:srgbClr val="000000"/>
                </a:solidFill>
              </a:rPr>
              <a:t>tekan</a:t>
            </a:r>
            <a:r>
              <a:rPr lang="en-US" sz="2400" dirty="0" smtClean="0">
                <a:solidFill>
                  <a:srgbClr val="000000"/>
                </a:solidFill>
              </a:rPr>
              <a:t> 2</a:t>
            </a:r>
            <a:r>
              <a:rPr lang="en-US" sz="2400" dirty="0">
                <a:solidFill>
                  <a:srgbClr val="000000"/>
                </a:solidFill>
              </a:rPr>
              <a:t>)</a:t>
            </a:r>
          </a:p>
          <a:p>
            <a:pPr marL="342900" indent="-342900" algn="l">
              <a:spcAft>
                <a:spcPct val="20000"/>
              </a:spcAft>
            </a:pPr>
            <a:r>
              <a:rPr lang="en-US" sz="2400" dirty="0">
                <a:solidFill>
                  <a:srgbClr val="000000"/>
                </a:solidFill>
              </a:rPr>
              <a:t>I/Y:	7% </a:t>
            </a:r>
            <a:r>
              <a:rPr lang="en-US" sz="2400" dirty="0" err="1" smtClean="0">
                <a:solidFill>
                  <a:srgbClr val="000000"/>
                </a:solidFill>
              </a:rPr>
              <a:t>tingkat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</a:rPr>
              <a:t>bunga</a:t>
            </a:r>
            <a:r>
              <a:rPr lang="en-US" sz="2400" dirty="0" smtClean="0">
                <a:solidFill>
                  <a:srgbClr val="000000"/>
                </a:solidFill>
              </a:rPr>
              <a:t> per </a:t>
            </a:r>
            <a:r>
              <a:rPr lang="en-US" sz="2400" dirty="0" err="1" smtClean="0">
                <a:solidFill>
                  <a:srgbClr val="000000"/>
                </a:solidFill>
              </a:rPr>
              <a:t>periode</a:t>
            </a:r>
            <a:r>
              <a:rPr lang="en-US" sz="2400" dirty="0" smtClean="0">
                <a:solidFill>
                  <a:srgbClr val="000000"/>
                </a:solidFill>
              </a:rPr>
              <a:t> (</a:t>
            </a:r>
            <a:r>
              <a:rPr lang="en-US" sz="2400" dirty="0" err="1" smtClean="0">
                <a:solidFill>
                  <a:srgbClr val="000000"/>
                </a:solidFill>
              </a:rPr>
              <a:t>tekan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000000"/>
                </a:solidFill>
              </a:rPr>
              <a:t>7 </a:t>
            </a:r>
            <a:r>
              <a:rPr lang="id-ID" sz="2400" u="sng" dirty="0" smtClean="0">
                <a:solidFill>
                  <a:srgbClr val="000000"/>
                </a:solidFill>
              </a:rPr>
              <a:t>BUKAN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000000"/>
                </a:solidFill>
              </a:rPr>
              <a:t>.07)</a:t>
            </a:r>
          </a:p>
          <a:p>
            <a:pPr marL="342900" indent="-342900" algn="l">
              <a:spcAft>
                <a:spcPct val="20000"/>
              </a:spcAft>
            </a:pPr>
            <a:r>
              <a:rPr lang="en-US" sz="2400" dirty="0">
                <a:solidFill>
                  <a:srgbClr val="000000"/>
                </a:solidFill>
              </a:rPr>
              <a:t>PV:	$1,000 </a:t>
            </a:r>
            <a:r>
              <a:rPr lang="en-US" sz="2400" dirty="0" smtClean="0">
                <a:solidFill>
                  <a:srgbClr val="000000"/>
                </a:solidFill>
              </a:rPr>
              <a:t>(</a:t>
            </a:r>
            <a:r>
              <a:rPr lang="en-US" sz="2400" dirty="0" err="1" smtClean="0">
                <a:solidFill>
                  <a:srgbClr val="000000"/>
                </a:solidFill>
              </a:rPr>
              <a:t>masukan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</a:rPr>
              <a:t>negatif</a:t>
            </a:r>
            <a:r>
              <a:rPr lang="en-US" sz="2400" dirty="0" smtClean="0">
                <a:solidFill>
                  <a:srgbClr val="000000"/>
                </a:solidFill>
              </a:rPr>
              <a:t> k/ </a:t>
            </a:r>
            <a:r>
              <a:rPr lang="en-US" sz="2400" dirty="0" err="1" smtClean="0">
                <a:solidFill>
                  <a:srgbClr val="000000"/>
                </a:solidFill>
              </a:rPr>
              <a:t>memperoleh</a:t>
            </a:r>
            <a:r>
              <a:rPr lang="en-US" sz="2400" dirty="0" smtClean="0">
                <a:solidFill>
                  <a:srgbClr val="000000"/>
                </a:solidFill>
              </a:rPr>
              <a:t> “</a:t>
            </a:r>
            <a:r>
              <a:rPr lang="en-US" sz="2400" dirty="0" err="1" smtClean="0">
                <a:solidFill>
                  <a:srgbClr val="000000"/>
                </a:solidFill>
              </a:rPr>
              <a:t>kurang</a:t>
            </a:r>
            <a:r>
              <a:rPr lang="en-US" sz="2400" dirty="0" smtClean="0">
                <a:solidFill>
                  <a:srgbClr val="000000"/>
                </a:solidFill>
              </a:rPr>
              <a:t>”)</a:t>
            </a:r>
            <a:endParaRPr lang="en-US" sz="2400" dirty="0">
              <a:solidFill>
                <a:srgbClr val="000000"/>
              </a:solidFill>
            </a:endParaRPr>
          </a:p>
          <a:p>
            <a:pPr marL="342900" indent="-342900" algn="l">
              <a:spcAft>
                <a:spcPct val="20000"/>
              </a:spcAft>
            </a:pPr>
            <a:r>
              <a:rPr lang="en-US" sz="2400" dirty="0">
                <a:solidFill>
                  <a:srgbClr val="000000"/>
                </a:solidFill>
              </a:rPr>
              <a:t>PMT:	</a:t>
            </a:r>
            <a:r>
              <a:rPr lang="en-US" sz="2400" dirty="0" err="1" smtClean="0">
                <a:solidFill>
                  <a:srgbClr val="000000"/>
                </a:solidFill>
              </a:rPr>
              <a:t>Tidak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</a:rPr>
              <a:t>relevan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</a:rPr>
              <a:t>dalam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</a:rPr>
              <a:t>situasi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</a:rPr>
              <a:t>saat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</a:rPr>
              <a:t>ini</a:t>
            </a:r>
            <a:r>
              <a:rPr lang="en-US" sz="2400" dirty="0" smtClean="0">
                <a:solidFill>
                  <a:srgbClr val="000000"/>
                </a:solidFill>
              </a:rPr>
              <a:t> (</a:t>
            </a:r>
            <a:r>
              <a:rPr lang="en-US" sz="2400" dirty="0" err="1" smtClean="0">
                <a:solidFill>
                  <a:srgbClr val="000000"/>
                </a:solidFill>
              </a:rPr>
              <a:t>tekan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000000"/>
                </a:solidFill>
              </a:rPr>
              <a:t>0)</a:t>
            </a:r>
          </a:p>
          <a:p>
            <a:pPr marL="342900" indent="-342900" algn="l">
              <a:spcAft>
                <a:spcPct val="20000"/>
              </a:spcAft>
            </a:pPr>
            <a:r>
              <a:rPr lang="en-US" sz="2400" dirty="0">
                <a:solidFill>
                  <a:srgbClr val="000000"/>
                </a:solidFill>
              </a:rPr>
              <a:t>FV:	</a:t>
            </a:r>
            <a:r>
              <a:rPr lang="en-US" sz="2400" dirty="0" err="1" smtClean="0">
                <a:solidFill>
                  <a:srgbClr val="000000"/>
                </a:solidFill>
              </a:rPr>
              <a:t>Hitung</a:t>
            </a:r>
            <a:r>
              <a:rPr lang="en-US" sz="2400" dirty="0" smtClean="0">
                <a:solidFill>
                  <a:srgbClr val="000000"/>
                </a:solidFill>
              </a:rPr>
              <a:t> (</a:t>
            </a:r>
            <a:r>
              <a:rPr lang="en-US" sz="2400" dirty="0" err="1" smtClean="0">
                <a:solidFill>
                  <a:srgbClr val="000000"/>
                </a:solidFill>
              </a:rPr>
              <a:t>Hasil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</a:rPr>
              <a:t>perhitungan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</a:rPr>
              <a:t>adalah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</a:rPr>
              <a:t>positif</a:t>
            </a:r>
            <a:r>
              <a:rPr lang="en-US" sz="2400" dirty="0" smtClean="0">
                <a:solidFill>
                  <a:srgbClr val="000000"/>
                </a:solidFill>
              </a:rPr>
              <a:t>)</a:t>
            </a:r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65540" name="Rectangle 1028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7391400" cy="895350"/>
          </a:xfrm>
          <a:noFill/>
          <a:ln/>
          <a:effectLst>
            <a:outerShdw dist="71842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 b="1" dirty="0" err="1" smtClean="0"/>
              <a:t>Memecahkan</a:t>
            </a:r>
            <a:r>
              <a:rPr lang="en-US" b="1" dirty="0" smtClean="0"/>
              <a:t> </a:t>
            </a:r>
            <a:r>
              <a:rPr lang="en-US" b="1" dirty="0" err="1" smtClean="0"/>
              <a:t>Soal</a:t>
            </a:r>
            <a:r>
              <a:rPr lang="en-US" b="1" dirty="0" smtClean="0"/>
              <a:t> FV</a:t>
            </a:r>
            <a:endParaRPr lang="en-US" b="1" dirty="0"/>
          </a:p>
        </p:txBody>
      </p:sp>
      <p:sp>
        <p:nvSpPr>
          <p:cNvPr id="65542" name="Rectangle 1030"/>
          <p:cNvSpPr>
            <a:spLocks noChangeArrowheads="1"/>
          </p:cNvSpPr>
          <p:nvPr/>
        </p:nvSpPr>
        <p:spPr bwMode="auto">
          <a:xfrm>
            <a:off x="304800" y="1828800"/>
            <a:ext cx="8534400" cy="19812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5543" name="Rectangle 1031"/>
          <p:cNvSpPr>
            <a:spLocks noChangeArrowheads="1"/>
          </p:cNvSpPr>
          <p:nvPr/>
        </p:nvSpPr>
        <p:spPr bwMode="auto">
          <a:xfrm>
            <a:off x="2286000" y="2514600"/>
            <a:ext cx="1143000" cy="533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>
                <a:solidFill>
                  <a:srgbClr val="000000"/>
                </a:solidFill>
              </a:rPr>
              <a:t>N</a:t>
            </a:r>
          </a:p>
        </p:txBody>
      </p:sp>
      <p:sp>
        <p:nvSpPr>
          <p:cNvPr id="65544" name="Rectangle 1032"/>
          <p:cNvSpPr>
            <a:spLocks noChangeArrowheads="1"/>
          </p:cNvSpPr>
          <p:nvPr/>
        </p:nvSpPr>
        <p:spPr bwMode="auto">
          <a:xfrm>
            <a:off x="3657600" y="2514600"/>
            <a:ext cx="1143000" cy="533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>
                <a:solidFill>
                  <a:srgbClr val="000000"/>
                </a:solidFill>
              </a:rPr>
              <a:t>I/Y</a:t>
            </a:r>
          </a:p>
        </p:txBody>
      </p:sp>
      <p:sp>
        <p:nvSpPr>
          <p:cNvPr id="65545" name="Rectangle 1033"/>
          <p:cNvSpPr>
            <a:spLocks noChangeArrowheads="1"/>
          </p:cNvSpPr>
          <p:nvPr/>
        </p:nvSpPr>
        <p:spPr bwMode="auto">
          <a:xfrm>
            <a:off x="4953000" y="2514600"/>
            <a:ext cx="1143000" cy="533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>
                <a:solidFill>
                  <a:srgbClr val="000000"/>
                </a:solidFill>
              </a:rPr>
              <a:t>PV</a:t>
            </a:r>
          </a:p>
        </p:txBody>
      </p:sp>
      <p:sp>
        <p:nvSpPr>
          <p:cNvPr id="65546" name="Rectangle 1034"/>
          <p:cNvSpPr>
            <a:spLocks noChangeArrowheads="1"/>
          </p:cNvSpPr>
          <p:nvPr/>
        </p:nvSpPr>
        <p:spPr bwMode="auto">
          <a:xfrm>
            <a:off x="6248400" y="2514600"/>
            <a:ext cx="1143000" cy="533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>
                <a:solidFill>
                  <a:srgbClr val="000000"/>
                </a:solidFill>
              </a:rPr>
              <a:t>PMT</a:t>
            </a:r>
          </a:p>
        </p:txBody>
      </p:sp>
      <p:sp>
        <p:nvSpPr>
          <p:cNvPr id="65547" name="Rectangle 1035"/>
          <p:cNvSpPr>
            <a:spLocks noChangeArrowheads="1"/>
          </p:cNvSpPr>
          <p:nvPr/>
        </p:nvSpPr>
        <p:spPr bwMode="auto">
          <a:xfrm>
            <a:off x="7543800" y="2514600"/>
            <a:ext cx="1143000" cy="533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>
                <a:solidFill>
                  <a:srgbClr val="000000"/>
                </a:solidFill>
              </a:rPr>
              <a:t>FV</a:t>
            </a:r>
          </a:p>
        </p:txBody>
      </p:sp>
      <p:sp>
        <p:nvSpPr>
          <p:cNvPr id="65548" name="Rectangle 1036"/>
          <p:cNvSpPr>
            <a:spLocks noChangeArrowheads="1"/>
          </p:cNvSpPr>
          <p:nvPr/>
        </p:nvSpPr>
        <p:spPr bwMode="auto">
          <a:xfrm>
            <a:off x="381000" y="1905000"/>
            <a:ext cx="1752600" cy="533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800" dirty="0" smtClean="0">
                <a:solidFill>
                  <a:srgbClr val="000000"/>
                </a:solidFill>
              </a:rPr>
              <a:t>Input</a:t>
            </a:r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65549" name="Rectangle 1037"/>
          <p:cNvSpPr>
            <a:spLocks noChangeArrowheads="1"/>
          </p:cNvSpPr>
          <p:nvPr/>
        </p:nvSpPr>
        <p:spPr bwMode="auto">
          <a:xfrm>
            <a:off x="381000" y="3162300"/>
            <a:ext cx="1752600" cy="533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800" dirty="0" err="1" smtClean="0">
                <a:solidFill>
                  <a:srgbClr val="000000"/>
                </a:solidFill>
              </a:rPr>
              <a:t>Hasil</a:t>
            </a:r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65550" name="Rectangle 1038"/>
          <p:cNvSpPr>
            <a:spLocks noChangeArrowheads="1"/>
          </p:cNvSpPr>
          <p:nvPr/>
        </p:nvSpPr>
        <p:spPr bwMode="auto">
          <a:xfrm>
            <a:off x="2286000" y="1905000"/>
            <a:ext cx="6400800" cy="533400"/>
          </a:xfrm>
          <a:prstGeom prst="rect">
            <a:avLst/>
          </a:prstGeom>
          <a:solidFill>
            <a:srgbClr val="FFFF99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/>
            <a:r>
              <a:rPr lang="en-US" sz="2800">
                <a:solidFill>
                  <a:srgbClr val="000000"/>
                </a:solidFill>
              </a:rPr>
              <a:t>    </a:t>
            </a:r>
            <a:r>
              <a:rPr lang="en-US" sz="2800">
                <a:solidFill>
                  <a:schemeClr val="tx2"/>
                </a:solidFill>
              </a:rPr>
              <a:t>2</a:t>
            </a:r>
            <a:r>
              <a:rPr lang="en-US" sz="2800">
                <a:solidFill>
                  <a:srgbClr val="000000"/>
                </a:solidFill>
              </a:rPr>
              <a:t>        </a:t>
            </a:r>
            <a:r>
              <a:rPr lang="en-US" sz="2800">
                <a:solidFill>
                  <a:srgbClr val="C277FF"/>
                </a:solidFill>
              </a:rPr>
              <a:t>    7</a:t>
            </a:r>
            <a:r>
              <a:rPr lang="en-US" sz="2800">
                <a:solidFill>
                  <a:srgbClr val="000000"/>
                </a:solidFill>
              </a:rPr>
              <a:t>      </a:t>
            </a:r>
            <a:r>
              <a:rPr lang="en-US" sz="2800">
                <a:solidFill>
                  <a:srgbClr val="42B200"/>
                </a:solidFill>
              </a:rPr>
              <a:t>-1,000        </a:t>
            </a:r>
            <a:r>
              <a:rPr lang="en-US" sz="2800">
                <a:solidFill>
                  <a:srgbClr val="000000"/>
                </a:solidFill>
              </a:rPr>
              <a:t>0</a:t>
            </a:r>
          </a:p>
        </p:txBody>
      </p:sp>
      <p:sp>
        <p:nvSpPr>
          <p:cNvPr id="65551" name="Rectangle 1039"/>
          <p:cNvSpPr>
            <a:spLocks noChangeArrowheads="1"/>
          </p:cNvSpPr>
          <p:nvPr/>
        </p:nvSpPr>
        <p:spPr bwMode="auto">
          <a:xfrm>
            <a:off x="2286000" y="3124200"/>
            <a:ext cx="6400800" cy="533400"/>
          </a:xfrm>
          <a:prstGeom prst="rect">
            <a:avLst/>
          </a:prstGeom>
          <a:solidFill>
            <a:srgbClr val="FFFF99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/>
            <a:r>
              <a:rPr lang="en-US" sz="2400" dirty="0"/>
              <a:t>                                                           </a:t>
            </a:r>
            <a:r>
              <a:rPr lang="en-US" sz="2800" dirty="0">
                <a:solidFill>
                  <a:schemeClr val="hlink"/>
                </a:solidFill>
              </a:rPr>
              <a:t>1,144.90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51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  <a:effectLst>
            <a:outerShdw dist="71842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 b="1" dirty="0" err="1" smtClean="0"/>
              <a:t>Contoh</a:t>
            </a:r>
            <a:r>
              <a:rPr lang="en-US" b="1" dirty="0" smtClean="0"/>
              <a:t> </a:t>
            </a:r>
            <a:r>
              <a:rPr lang="en-US" b="1" dirty="0" err="1" smtClean="0"/>
              <a:t>Kasus</a:t>
            </a:r>
            <a:endParaRPr lang="en-US" b="1" dirty="0"/>
          </a:p>
        </p:txBody>
      </p:sp>
      <p:sp>
        <p:nvSpPr>
          <p:cNvPr id="21506" name="Rectangle 2"/>
          <p:cNvSpPr>
            <a:spLocks noGrp="1" noChangeArrowheads="1"/>
          </p:cNvSpPr>
          <p:nvPr>
            <p:ph sz="quarter" idx="1"/>
          </p:nvPr>
        </p:nvSpPr>
        <p:spPr>
          <a:noFill/>
          <a:ln/>
        </p:spPr>
        <p:txBody>
          <a:bodyPr/>
          <a:lstStyle/>
          <a:p>
            <a:pPr>
              <a:buNone/>
            </a:pPr>
            <a:r>
              <a:rPr lang="en-US" sz="4000" dirty="0"/>
              <a:t>	</a:t>
            </a:r>
            <a:r>
              <a:rPr lang="en-US" sz="2800" dirty="0" err="1" smtClean="0"/>
              <a:t>Tima</a:t>
            </a:r>
            <a:r>
              <a:rPr lang="en-US" sz="2800" dirty="0" smtClean="0"/>
              <a:t> </a:t>
            </a:r>
            <a:r>
              <a:rPr lang="en-US" sz="2800" dirty="0" err="1" smtClean="0"/>
              <a:t>ingin</a:t>
            </a:r>
            <a:r>
              <a:rPr lang="en-US" sz="2800" dirty="0" smtClean="0"/>
              <a:t> </a:t>
            </a:r>
            <a:r>
              <a:rPr lang="en-US" sz="2800" dirty="0" err="1" smtClean="0"/>
              <a:t>mengetahui</a:t>
            </a:r>
            <a:r>
              <a:rPr lang="en-US" sz="2800" dirty="0" smtClean="0"/>
              <a:t> </a:t>
            </a:r>
            <a:r>
              <a:rPr lang="en-US" sz="2800" dirty="0" err="1" smtClean="0"/>
              <a:t>menjadi</a:t>
            </a:r>
            <a:r>
              <a:rPr lang="en-US" sz="2800" dirty="0" smtClean="0"/>
              <a:t> </a:t>
            </a:r>
            <a:r>
              <a:rPr lang="en-US" sz="2800" dirty="0" err="1" smtClean="0"/>
              <a:t>berapa</a:t>
            </a:r>
            <a:r>
              <a:rPr lang="en-US" sz="2800" dirty="0" smtClean="0"/>
              <a:t> </a:t>
            </a:r>
            <a:r>
              <a:rPr lang="en-US" sz="2800" dirty="0" err="1" smtClean="0"/>
              <a:t>jumlah</a:t>
            </a:r>
            <a:r>
              <a:rPr lang="en-US" sz="2800" dirty="0" smtClean="0"/>
              <a:t> </a:t>
            </a:r>
            <a:r>
              <a:rPr lang="id-ID" sz="2800" dirty="0" smtClean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Rp </a:t>
            </a:r>
            <a:r>
              <a:rPr lang="en-US" sz="2800" dirty="0" smtClean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10</a:t>
            </a:r>
            <a:r>
              <a:rPr lang="id-ID" sz="2800" dirty="0" smtClean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.</a:t>
            </a:r>
            <a:r>
              <a:rPr lang="en-US" sz="2800" dirty="0" smtClean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000</a:t>
            </a:r>
            <a:r>
              <a:rPr lang="en-US" sz="2800" dirty="0" smtClean="0"/>
              <a:t> </a:t>
            </a:r>
            <a:r>
              <a:rPr lang="en-US" sz="2800" dirty="0" err="1" smtClean="0"/>
              <a:t>tabungannya</a:t>
            </a:r>
            <a:r>
              <a:rPr lang="en-US" sz="2800" dirty="0" smtClean="0"/>
              <a:t> </a:t>
            </a:r>
            <a:r>
              <a:rPr lang="en-US" sz="2800" dirty="0" err="1" smtClean="0"/>
              <a:t>saat</a:t>
            </a:r>
            <a:r>
              <a:rPr lang="en-US" sz="2800" dirty="0" smtClean="0"/>
              <a:t> </a:t>
            </a:r>
            <a:r>
              <a:rPr lang="en-US" sz="2800" dirty="0" err="1" smtClean="0"/>
              <a:t>ini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tingkat</a:t>
            </a:r>
            <a:r>
              <a:rPr lang="en-US" sz="2800" dirty="0" smtClean="0"/>
              <a:t> </a:t>
            </a:r>
            <a:r>
              <a:rPr lang="en-US" sz="2800" dirty="0" err="1" smtClean="0"/>
              <a:t>bunga</a:t>
            </a:r>
            <a:r>
              <a:rPr lang="en-US" sz="2800" dirty="0" smtClean="0"/>
              <a:t> </a:t>
            </a:r>
            <a:r>
              <a:rPr lang="en-US" sz="2800" dirty="0" err="1" smtClean="0"/>
              <a:t>majemuk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277FF"/>
                </a:solidFill>
              </a:rPr>
              <a:t>10</a:t>
            </a:r>
            <a:r>
              <a:rPr lang="en-US" sz="2800" dirty="0">
                <a:solidFill>
                  <a:srgbClr val="C277FF"/>
                </a:solidFill>
              </a:rPr>
              <a:t>%</a:t>
            </a:r>
            <a:r>
              <a:rPr lang="en-US" sz="2800" dirty="0"/>
              <a:t> </a:t>
            </a:r>
            <a:r>
              <a:rPr lang="en-US" sz="2800" dirty="0" smtClean="0"/>
              <a:t>per </a:t>
            </a:r>
            <a:r>
              <a:rPr lang="en-US" sz="2800" dirty="0" err="1" smtClean="0"/>
              <a:t>tahun</a:t>
            </a:r>
            <a:r>
              <a:rPr lang="en-US" sz="2800" dirty="0" smtClean="0"/>
              <a:t> </a:t>
            </a:r>
            <a:r>
              <a:rPr lang="en-US" sz="2800" dirty="0" err="1" smtClean="0"/>
              <a:t>selama</a:t>
            </a:r>
            <a:r>
              <a:rPr lang="en-US" sz="2800" dirty="0" smtClean="0"/>
              <a:t> </a:t>
            </a:r>
            <a:r>
              <a:rPr lang="en-US" sz="2800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5 </a:t>
            </a:r>
            <a:r>
              <a:rPr lang="en-US" sz="2800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tahun</a:t>
            </a:r>
            <a:r>
              <a:rPr lang="en-US" sz="2800" dirty="0" smtClean="0"/>
              <a:t>.</a:t>
            </a:r>
            <a:endParaRPr lang="en-US" sz="2800" dirty="0"/>
          </a:p>
        </p:txBody>
      </p:sp>
      <p:sp>
        <p:nvSpPr>
          <p:cNvPr id="21510" name="Line 6"/>
          <p:cNvSpPr>
            <a:spLocks noChangeShapeType="1"/>
          </p:cNvSpPr>
          <p:nvPr/>
        </p:nvSpPr>
        <p:spPr bwMode="auto">
          <a:xfrm>
            <a:off x="1600200" y="4648200"/>
            <a:ext cx="6172200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511" name="Line 7"/>
          <p:cNvSpPr>
            <a:spLocks noChangeShapeType="1"/>
          </p:cNvSpPr>
          <p:nvPr/>
        </p:nvSpPr>
        <p:spPr bwMode="auto">
          <a:xfrm>
            <a:off x="1600200" y="4267200"/>
            <a:ext cx="0" cy="3810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512" name="Line 8"/>
          <p:cNvSpPr>
            <a:spLocks noChangeShapeType="1"/>
          </p:cNvSpPr>
          <p:nvPr/>
        </p:nvSpPr>
        <p:spPr bwMode="auto">
          <a:xfrm>
            <a:off x="7772400" y="4267200"/>
            <a:ext cx="0" cy="3810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513" name="Rectangle 9"/>
          <p:cNvSpPr>
            <a:spLocks noChangeArrowheads="1"/>
          </p:cNvSpPr>
          <p:nvPr/>
        </p:nvSpPr>
        <p:spPr bwMode="auto">
          <a:xfrm>
            <a:off x="1128713" y="3657600"/>
            <a:ext cx="6883400" cy="638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3200" b="0" dirty="0">
                <a:solidFill>
                  <a:srgbClr val="000000"/>
                </a:solidFill>
              </a:rPr>
              <a:t>  </a:t>
            </a:r>
            <a:r>
              <a:rPr lang="en-US" b="0" dirty="0">
                <a:solidFill>
                  <a:srgbClr val="000000"/>
                </a:solidFill>
              </a:rPr>
              <a:t>0        1        2        3        4       </a:t>
            </a:r>
            <a:r>
              <a:rPr lang="en-US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5</a:t>
            </a:r>
          </a:p>
        </p:txBody>
      </p:sp>
      <p:sp>
        <p:nvSpPr>
          <p:cNvPr id="21514" name="Rectangle 10"/>
          <p:cNvSpPr>
            <a:spLocks noChangeArrowheads="1"/>
          </p:cNvSpPr>
          <p:nvPr/>
        </p:nvSpPr>
        <p:spPr bwMode="auto">
          <a:xfrm>
            <a:off x="747713" y="4848225"/>
            <a:ext cx="1981313" cy="58221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id-ID" sz="3200" dirty="0" smtClean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Rp</a:t>
            </a:r>
            <a:r>
              <a:rPr lang="en-US" sz="3200" dirty="0" smtClean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10</a:t>
            </a:r>
            <a:r>
              <a:rPr lang="id-ID" sz="3200" dirty="0" smtClean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.</a:t>
            </a:r>
            <a:r>
              <a:rPr lang="en-US" sz="3200" dirty="0" smtClean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000</a:t>
            </a:r>
            <a:endParaRPr lang="en-US" sz="3200" dirty="0">
              <a:solidFill>
                <a:srgbClr val="42B2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1515" name="Line 11"/>
          <p:cNvSpPr>
            <a:spLocks noChangeShapeType="1"/>
          </p:cNvSpPr>
          <p:nvPr/>
        </p:nvSpPr>
        <p:spPr bwMode="auto">
          <a:xfrm>
            <a:off x="1600200" y="5410200"/>
            <a:ext cx="0" cy="4572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516" name="Line 12"/>
          <p:cNvSpPr>
            <a:spLocks noChangeShapeType="1"/>
          </p:cNvSpPr>
          <p:nvPr/>
        </p:nvSpPr>
        <p:spPr bwMode="auto">
          <a:xfrm>
            <a:off x="1600200" y="5867400"/>
            <a:ext cx="12192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517" name="Rectangle 13"/>
          <p:cNvSpPr>
            <a:spLocks noChangeArrowheads="1"/>
          </p:cNvSpPr>
          <p:nvPr/>
        </p:nvSpPr>
        <p:spPr bwMode="auto">
          <a:xfrm>
            <a:off x="7377113" y="5610225"/>
            <a:ext cx="935037" cy="638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>
              <a:spcBef>
                <a:spcPct val="20000"/>
              </a:spcBef>
              <a:spcAft>
                <a:spcPct val="20000"/>
              </a:spcAft>
            </a:pPr>
            <a:r>
              <a:rPr lang="en-US" dirty="0">
                <a:solidFill>
                  <a:srgbClr val="D9319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FV</a:t>
            </a:r>
            <a:r>
              <a:rPr lang="en-US" baseline="-25000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5</a:t>
            </a:r>
          </a:p>
        </p:txBody>
      </p:sp>
      <p:sp>
        <p:nvSpPr>
          <p:cNvPr id="21518" name="Rectangle 14"/>
          <p:cNvSpPr>
            <a:spLocks noChangeArrowheads="1"/>
          </p:cNvSpPr>
          <p:nvPr/>
        </p:nvSpPr>
        <p:spPr bwMode="auto">
          <a:xfrm>
            <a:off x="1738313" y="3886200"/>
            <a:ext cx="993775" cy="5762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3200" dirty="0">
                <a:solidFill>
                  <a:srgbClr val="C277FF"/>
                </a:solidFill>
              </a:rPr>
              <a:t>10%</a:t>
            </a:r>
          </a:p>
        </p:txBody>
      </p:sp>
      <p:sp>
        <p:nvSpPr>
          <p:cNvPr id="21519" name="Line 15"/>
          <p:cNvSpPr>
            <a:spLocks noChangeShapeType="1"/>
          </p:cNvSpPr>
          <p:nvPr/>
        </p:nvSpPr>
        <p:spPr bwMode="auto">
          <a:xfrm>
            <a:off x="2819400" y="4267200"/>
            <a:ext cx="0" cy="3810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520" name="Line 16"/>
          <p:cNvSpPr>
            <a:spLocks noChangeShapeType="1"/>
          </p:cNvSpPr>
          <p:nvPr/>
        </p:nvSpPr>
        <p:spPr bwMode="auto">
          <a:xfrm>
            <a:off x="4114800" y="4267200"/>
            <a:ext cx="0" cy="3810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521" name="Line 17"/>
          <p:cNvSpPr>
            <a:spLocks noChangeShapeType="1"/>
          </p:cNvSpPr>
          <p:nvPr/>
        </p:nvSpPr>
        <p:spPr bwMode="auto">
          <a:xfrm>
            <a:off x="5410200" y="4267200"/>
            <a:ext cx="0" cy="3810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522" name="Line 18"/>
          <p:cNvSpPr>
            <a:spLocks noChangeShapeType="1"/>
          </p:cNvSpPr>
          <p:nvPr/>
        </p:nvSpPr>
        <p:spPr bwMode="auto">
          <a:xfrm>
            <a:off x="6629400" y="4267200"/>
            <a:ext cx="0" cy="3810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523" name="Line 19"/>
          <p:cNvSpPr>
            <a:spLocks noChangeShapeType="1"/>
          </p:cNvSpPr>
          <p:nvPr/>
        </p:nvSpPr>
        <p:spPr bwMode="auto">
          <a:xfrm>
            <a:off x="2819400" y="5486400"/>
            <a:ext cx="0" cy="3810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524" name="Line 20"/>
          <p:cNvSpPr>
            <a:spLocks noChangeShapeType="1"/>
          </p:cNvSpPr>
          <p:nvPr/>
        </p:nvSpPr>
        <p:spPr bwMode="auto">
          <a:xfrm>
            <a:off x="4114800" y="5486400"/>
            <a:ext cx="0" cy="3810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525" name="Line 21"/>
          <p:cNvSpPr>
            <a:spLocks noChangeShapeType="1"/>
          </p:cNvSpPr>
          <p:nvPr/>
        </p:nvSpPr>
        <p:spPr bwMode="auto">
          <a:xfrm>
            <a:off x="5410200" y="5486400"/>
            <a:ext cx="0" cy="3810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526" name="Line 22"/>
          <p:cNvSpPr>
            <a:spLocks noChangeShapeType="1"/>
          </p:cNvSpPr>
          <p:nvPr/>
        </p:nvSpPr>
        <p:spPr bwMode="auto">
          <a:xfrm>
            <a:off x="6629400" y="5486400"/>
            <a:ext cx="0" cy="3810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527" name="Line 23"/>
          <p:cNvSpPr>
            <a:spLocks noChangeShapeType="1"/>
          </p:cNvSpPr>
          <p:nvPr/>
        </p:nvSpPr>
        <p:spPr bwMode="auto">
          <a:xfrm>
            <a:off x="2819400" y="5867400"/>
            <a:ext cx="129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528" name="Line 24"/>
          <p:cNvSpPr>
            <a:spLocks noChangeShapeType="1"/>
          </p:cNvSpPr>
          <p:nvPr/>
        </p:nvSpPr>
        <p:spPr bwMode="auto">
          <a:xfrm>
            <a:off x="4114800" y="5867400"/>
            <a:ext cx="129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529" name="Line 25"/>
          <p:cNvSpPr>
            <a:spLocks noChangeShapeType="1"/>
          </p:cNvSpPr>
          <p:nvPr/>
        </p:nvSpPr>
        <p:spPr bwMode="auto">
          <a:xfrm>
            <a:off x="5410200" y="5867400"/>
            <a:ext cx="12192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530" name="Line 26"/>
          <p:cNvSpPr>
            <a:spLocks noChangeShapeType="1"/>
          </p:cNvSpPr>
          <p:nvPr/>
        </p:nvSpPr>
        <p:spPr bwMode="auto">
          <a:xfrm>
            <a:off x="6629400" y="5867400"/>
            <a:ext cx="8382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21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21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21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21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21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/>
                                        <p:tgtEl>
                                          <p:spTgt spid="21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15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15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1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2" dur="500"/>
                                        <p:tgtEl>
                                          <p:spTgt spid="21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5" dur="500"/>
                                        <p:tgtEl>
                                          <p:spTgt spid="21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8" dur="500"/>
                                        <p:tgtEl>
                                          <p:spTgt spid="21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1" dur="500"/>
                                        <p:tgtEl>
                                          <p:spTgt spid="21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4" dur="500"/>
                                        <p:tgtEl>
                                          <p:spTgt spid="21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9" dur="500"/>
                                        <p:tgtEl>
                                          <p:spTgt spid="21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2" dur="500"/>
                                        <p:tgtEl>
                                          <p:spTgt spid="21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5" dur="500"/>
                                        <p:tgtEl>
                                          <p:spTgt spid="21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8" dur="500"/>
                                        <p:tgtEl>
                                          <p:spTgt spid="21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1" dur="500"/>
                                        <p:tgtEl>
                                          <p:spTgt spid="21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215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215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1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0" grpId="0" animBg="1"/>
      <p:bldP spid="21511" grpId="0" animBg="1"/>
      <p:bldP spid="21512" grpId="0" animBg="1"/>
      <p:bldP spid="21513" grpId="0"/>
      <p:bldP spid="21514" grpId="0"/>
      <p:bldP spid="21515" grpId="0" animBg="1"/>
      <p:bldP spid="21516" grpId="0" animBg="1"/>
      <p:bldP spid="21517" grpId="0"/>
      <p:bldP spid="21518" grpId="0"/>
      <p:bldP spid="21519" grpId="0" animBg="1"/>
      <p:bldP spid="21520" grpId="0" animBg="1"/>
      <p:bldP spid="21521" grpId="0" animBg="1"/>
      <p:bldP spid="21522" grpId="0" animBg="1"/>
      <p:bldP spid="21523" grpId="0" animBg="1"/>
      <p:bldP spid="21524" grpId="0" animBg="1"/>
      <p:bldP spid="21525" grpId="0" animBg="1"/>
      <p:bldP spid="21526" grpId="0" animBg="1"/>
      <p:bldP spid="21527" grpId="0" animBg="1"/>
      <p:bldP spid="21528" grpId="0" animBg="1"/>
      <p:bldP spid="21529" grpId="0" animBg="1"/>
      <p:bldP spid="21530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  <a:effectLst>
            <a:outerShdw dist="71842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 b="1" dirty="0" err="1" smtClean="0"/>
              <a:t>Penyelesaian</a:t>
            </a:r>
            <a:r>
              <a:rPr lang="en-US" b="1" dirty="0" smtClean="0"/>
              <a:t> </a:t>
            </a:r>
            <a:r>
              <a:rPr lang="en-US" b="1" dirty="0" err="1" smtClean="0"/>
              <a:t>Kasus</a:t>
            </a:r>
            <a:endParaRPr lang="en-US" b="1" dirty="0"/>
          </a:p>
        </p:txBody>
      </p:sp>
      <p:sp>
        <p:nvSpPr>
          <p:cNvPr id="22530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533400" y="3962400"/>
            <a:ext cx="8229600" cy="2346960"/>
          </a:xfrm>
          <a:noFill/>
          <a:ln/>
        </p:spPr>
        <p:txBody>
          <a:bodyPr/>
          <a:lstStyle/>
          <a:p>
            <a:r>
              <a:rPr lang="en-US" sz="3200" dirty="0" err="1" smtClean="0"/>
              <a:t>Perhitungan</a:t>
            </a:r>
            <a:r>
              <a:rPr lang="en-US" sz="3200" dirty="0" smtClean="0"/>
              <a:t> </a:t>
            </a:r>
            <a:r>
              <a:rPr lang="en-US" sz="3200" dirty="0" err="1" smtClean="0"/>
              <a:t>dengan</a:t>
            </a:r>
            <a:r>
              <a:rPr lang="en-US" sz="3200" dirty="0" smtClean="0"/>
              <a:t> </a:t>
            </a:r>
            <a:r>
              <a:rPr lang="en-US" sz="3200" dirty="0" err="1" smtClean="0"/>
              <a:t>Tabel</a:t>
            </a:r>
            <a:r>
              <a:rPr lang="en-US" sz="3200" dirty="0" smtClean="0"/>
              <a:t> </a:t>
            </a:r>
            <a:r>
              <a:rPr lang="en-US" sz="3200" dirty="0"/>
              <a:t>I:			</a:t>
            </a:r>
            <a:r>
              <a:rPr lang="en-US" sz="3200" dirty="0">
                <a:solidFill>
                  <a:srgbClr val="A7515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sz="3200" dirty="0" smtClean="0">
                <a:solidFill>
                  <a:srgbClr val="D9319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FV</a:t>
            </a:r>
            <a:r>
              <a:rPr lang="en-US" sz="3200" baseline="-250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5</a:t>
            </a:r>
            <a:r>
              <a:rPr lang="en-US" sz="2800" dirty="0" smtClean="0"/>
              <a:t> </a:t>
            </a:r>
            <a:r>
              <a:rPr lang="en-US" sz="2800" dirty="0"/>
              <a:t>	</a:t>
            </a:r>
            <a:r>
              <a:rPr lang="en-US" sz="3200" dirty="0"/>
              <a:t>= </a:t>
            </a:r>
            <a:r>
              <a:rPr lang="id-ID" sz="3200" dirty="0" smtClean="0">
                <a:solidFill>
                  <a:srgbClr val="42B200"/>
                </a:solidFill>
              </a:rPr>
              <a:t>Rp</a:t>
            </a:r>
            <a:r>
              <a:rPr lang="en-US" sz="3200" dirty="0" smtClean="0">
                <a:solidFill>
                  <a:srgbClr val="42B200"/>
                </a:solidFill>
              </a:rPr>
              <a:t>10</a:t>
            </a:r>
            <a:r>
              <a:rPr lang="id-ID" sz="3200" dirty="0" smtClean="0">
                <a:solidFill>
                  <a:srgbClr val="42B200"/>
                </a:solidFill>
              </a:rPr>
              <a:t>.</a:t>
            </a:r>
            <a:r>
              <a:rPr lang="en-US" sz="3200" dirty="0" smtClean="0">
                <a:solidFill>
                  <a:srgbClr val="42B200"/>
                </a:solidFill>
              </a:rPr>
              <a:t>000</a:t>
            </a:r>
            <a:r>
              <a:rPr lang="en-US" sz="3200" dirty="0" smtClean="0">
                <a:solidFill>
                  <a:srgbClr val="014A01"/>
                </a:solidFill>
              </a:rPr>
              <a:t> </a:t>
            </a:r>
            <a:r>
              <a:rPr lang="en-US" sz="3200" dirty="0"/>
              <a:t>(</a:t>
            </a:r>
            <a:r>
              <a:rPr lang="en-US" sz="3200" dirty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FVIF</a:t>
            </a:r>
            <a:r>
              <a:rPr lang="en-US" sz="3200" baseline="-25000" dirty="0">
                <a:solidFill>
                  <a:srgbClr val="C277FF"/>
                </a:solidFill>
              </a:rPr>
              <a:t>10%</a:t>
            </a:r>
            <a:r>
              <a:rPr lang="en-US" sz="3200" baseline="-25000" dirty="0"/>
              <a:t>, </a:t>
            </a:r>
            <a:r>
              <a:rPr lang="en-US" sz="3200" baseline="-25000" dirty="0">
                <a:solidFill>
                  <a:schemeClr val="tx2"/>
                </a:solidFill>
              </a:rPr>
              <a:t>5</a:t>
            </a:r>
            <a:r>
              <a:rPr lang="en-US" sz="3200" dirty="0"/>
              <a:t>)</a:t>
            </a:r>
            <a:r>
              <a:rPr lang="en-US" sz="2800" dirty="0"/>
              <a:t>				</a:t>
            </a:r>
            <a:r>
              <a:rPr lang="en-US" sz="3200" dirty="0" smtClean="0"/>
              <a:t>= </a:t>
            </a:r>
            <a:r>
              <a:rPr lang="id-ID" sz="3200" dirty="0" smtClean="0">
                <a:solidFill>
                  <a:srgbClr val="42B200"/>
                </a:solidFill>
              </a:rPr>
              <a:t>Rp</a:t>
            </a:r>
            <a:r>
              <a:rPr lang="en-US" sz="3200" dirty="0" smtClean="0">
                <a:solidFill>
                  <a:srgbClr val="42B200"/>
                </a:solidFill>
              </a:rPr>
              <a:t>10</a:t>
            </a:r>
            <a:r>
              <a:rPr lang="id-ID" sz="3200" dirty="0" smtClean="0">
                <a:solidFill>
                  <a:srgbClr val="42B200"/>
                </a:solidFill>
              </a:rPr>
              <a:t>.</a:t>
            </a:r>
            <a:r>
              <a:rPr lang="en-US" sz="3200" dirty="0" smtClean="0">
                <a:solidFill>
                  <a:srgbClr val="42B200"/>
                </a:solidFill>
              </a:rPr>
              <a:t>000</a:t>
            </a:r>
            <a:r>
              <a:rPr lang="en-US" sz="3200" dirty="0" smtClean="0">
                <a:solidFill>
                  <a:srgbClr val="014A01"/>
                </a:solidFill>
              </a:rPr>
              <a:t> </a:t>
            </a:r>
            <a:r>
              <a:rPr lang="en-US" sz="3200" dirty="0"/>
              <a:t>(</a:t>
            </a:r>
            <a:r>
              <a:rPr lang="en-US" sz="3200" dirty="0" smtClean="0"/>
              <a:t>1</a:t>
            </a:r>
            <a:r>
              <a:rPr lang="id-ID" sz="3200" dirty="0" smtClean="0"/>
              <a:t>,</a:t>
            </a:r>
            <a:r>
              <a:rPr lang="en-US" sz="3200" dirty="0" smtClean="0"/>
              <a:t>611</a:t>
            </a:r>
            <a:r>
              <a:rPr lang="en-US" sz="3200" dirty="0"/>
              <a:t>)					</a:t>
            </a:r>
            <a:r>
              <a:rPr lang="en-US" sz="3200" dirty="0" smtClean="0"/>
              <a:t>= </a:t>
            </a:r>
            <a:r>
              <a:rPr lang="id-ID" sz="3200" dirty="0" smtClean="0">
                <a:solidFill>
                  <a:srgbClr val="D9319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Rp</a:t>
            </a:r>
            <a:r>
              <a:rPr lang="en-US" sz="3200" dirty="0" smtClean="0">
                <a:solidFill>
                  <a:srgbClr val="D9319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16</a:t>
            </a:r>
            <a:r>
              <a:rPr lang="id-ID" sz="3200" dirty="0" smtClean="0">
                <a:solidFill>
                  <a:srgbClr val="D9319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.</a:t>
            </a:r>
            <a:r>
              <a:rPr lang="en-US" sz="3200" dirty="0" smtClean="0">
                <a:solidFill>
                  <a:srgbClr val="D9319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110</a:t>
            </a:r>
            <a:r>
              <a:rPr lang="en-US" sz="2400" dirty="0"/>
              <a:t>	   </a:t>
            </a:r>
            <a:r>
              <a:rPr lang="en-US" sz="2400" dirty="0" smtClean="0"/>
              <a:t>[</a:t>
            </a:r>
            <a:r>
              <a:rPr lang="en-US" sz="2400" dirty="0" err="1" smtClean="0"/>
              <a:t>Pembulatan</a:t>
            </a:r>
            <a:r>
              <a:rPr lang="en-US" sz="2400" dirty="0" smtClean="0"/>
              <a:t>]</a:t>
            </a:r>
            <a:endParaRPr lang="en-US" sz="2400" dirty="0"/>
          </a:p>
        </p:txBody>
      </p:sp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0" y="1295400"/>
            <a:ext cx="8839200" cy="2133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914400" indent="-457200" algn="l">
              <a:spcBef>
                <a:spcPct val="20000"/>
              </a:spcBef>
              <a:spcAft>
                <a:spcPct val="20000"/>
              </a:spcAft>
              <a:buClr>
                <a:schemeClr val="tx2"/>
              </a:buClr>
              <a:buSzPct val="75000"/>
              <a:buFont typeface="Monotype Sorts" pitchFamily="2" charset="2"/>
              <a:buChar char="u"/>
            </a:pPr>
            <a:r>
              <a:rPr lang="en-US" sz="3200" dirty="0" err="1" smtClean="0">
                <a:solidFill>
                  <a:srgbClr val="000000"/>
                </a:solidFill>
              </a:rPr>
              <a:t>Perhitungan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</a:rPr>
              <a:t>dengan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</a:rPr>
              <a:t>persamaan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</a:rPr>
              <a:t>umum</a:t>
            </a:r>
            <a:r>
              <a:rPr lang="en-US" sz="3200" dirty="0" smtClean="0">
                <a:solidFill>
                  <a:srgbClr val="000000"/>
                </a:solidFill>
              </a:rPr>
              <a:t>:</a:t>
            </a:r>
            <a:r>
              <a:rPr lang="en-US" sz="2800" dirty="0" smtClean="0">
                <a:solidFill>
                  <a:srgbClr val="000000"/>
                </a:solidFill>
              </a:rPr>
              <a:t>	</a:t>
            </a:r>
            <a:r>
              <a:rPr lang="en-US" sz="3200" dirty="0" err="1" smtClean="0">
                <a:solidFill>
                  <a:srgbClr val="D9319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FV</a:t>
            </a:r>
            <a:r>
              <a:rPr lang="en-US" sz="3200" baseline="-25000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>
                <a:solidFill>
                  <a:srgbClr val="000000"/>
                </a:solidFill>
              </a:rPr>
              <a:t>	= </a:t>
            </a:r>
            <a:r>
              <a:rPr lang="en-US" sz="3200" dirty="0">
                <a:solidFill>
                  <a:srgbClr val="42B200"/>
                </a:solidFill>
              </a:rPr>
              <a:t>P</a:t>
            </a:r>
            <a:r>
              <a:rPr lang="en-US" sz="3200" baseline="-25000" dirty="0">
                <a:solidFill>
                  <a:srgbClr val="42B200"/>
                </a:solidFill>
              </a:rPr>
              <a:t>0</a:t>
            </a:r>
            <a:r>
              <a:rPr lang="en-US" sz="3200" dirty="0">
                <a:solidFill>
                  <a:srgbClr val="000000"/>
                </a:solidFill>
              </a:rPr>
              <a:t> (1+</a:t>
            </a:r>
            <a:r>
              <a:rPr lang="en-US" sz="3200" dirty="0">
                <a:solidFill>
                  <a:srgbClr val="C277FF"/>
                </a:solidFill>
              </a:rPr>
              <a:t>i</a:t>
            </a:r>
            <a:r>
              <a:rPr lang="en-US" sz="3200" dirty="0">
                <a:solidFill>
                  <a:srgbClr val="000000"/>
                </a:solidFill>
              </a:rPr>
              <a:t>)</a:t>
            </a:r>
            <a:r>
              <a:rPr lang="en-US" sz="3200" baseline="30000" dirty="0">
                <a:solidFill>
                  <a:schemeClr val="tx2"/>
                </a:solidFill>
              </a:rPr>
              <a:t>n</a:t>
            </a:r>
            <a:r>
              <a:rPr lang="en-US" sz="3200" dirty="0">
                <a:solidFill>
                  <a:srgbClr val="000000"/>
                </a:solidFill>
              </a:rPr>
              <a:t> 				</a:t>
            </a:r>
            <a:r>
              <a:rPr lang="en-US" sz="3200" dirty="0">
                <a:solidFill>
                  <a:srgbClr val="A7515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sz="3200" dirty="0">
                <a:solidFill>
                  <a:srgbClr val="D9319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FV</a:t>
            </a:r>
            <a:r>
              <a:rPr lang="en-US" sz="3200" baseline="-25000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5</a:t>
            </a:r>
            <a:r>
              <a:rPr lang="en-US" sz="2800" dirty="0">
                <a:solidFill>
                  <a:srgbClr val="000000"/>
                </a:solidFill>
              </a:rPr>
              <a:t> 	</a:t>
            </a:r>
            <a:r>
              <a:rPr lang="en-US" sz="3200" dirty="0">
                <a:solidFill>
                  <a:srgbClr val="000000"/>
                </a:solidFill>
              </a:rPr>
              <a:t>= </a:t>
            </a:r>
            <a:r>
              <a:rPr lang="id-ID" sz="3200" dirty="0" smtClean="0">
                <a:solidFill>
                  <a:srgbClr val="42B200"/>
                </a:solidFill>
              </a:rPr>
              <a:t>Rp</a:t>
            </a:r>
            <a:r>
              <a:rPr lang="en-US" sz="3200" dirty="0" smtClean="0">
                <a:solidFill>
                  <a:srgbClr val="42B200"/>
                </a:solidFill>
              </a:rPr>
              <a:t>10</a:t>
            </a:r>
            <a:r>
              <a:rPr lang="id-ID" sz="3200" dirty="0" smtClean="0">
                <a:solidFill>
                  <a:srgbClr val="42B200"/>
                </a:solidFill>
              </a:rPr>
              <a:t>.</a:t>
            </a:r>
            <a:r>
              <a:rPr lang="en-US" sz="3200" dirty="0" smtClean="0">
                <a:solidFill>
                  <a:srgbClr val="42B200"/>
                </a:solidFill>
              </a:rPr>
              <a:t>000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>
                <a:solidFill>
                  <a:srgbClr val="000000"/>
                </a:solidFill>
              </a:rPr>
              <a:t>(1+</a:t>
            </a:r>
            <a:r>
              <a:rPr lang="en-US" sz="3200" dirty="0">
                <a:solidFill>
                  <a:srgbClr val="380069"/>
                </a:solidFill>
              </a:rPr>
              <a:t> </a:t>
            </a:r>
            <a:r>
              <a:rPr lang="id-ID" sz="3200" dirty="0" smtClean="0">
                <a:solidFill>
                  <a:srgbClr val="C277FF"/>
                </a:solidFill>
              </a:rPr>
              <a:t>0,</a:t>
            </a:r>
            <a:r>
              <a:rPr lang="en-US" sz="3200" dirty="0" smtClean="0">
                <a:solidFill>
                  <a:srgbClr val="C277FF"/>
                </a:solidFill>
              </a:rPr>
              <a:t>10</a:t>
            </a:r>
            <a:r>
              <a:rPr lang="en-US" sz="3200" dirty="0" smtClean="0">
                <a:solidFill>
                  <a:srgbClr val="000000"/>
                </a:solidFill>
              </a:rPr>
              <a:t>)</a:t>
            </a:r>
            <a:r>
              <a:rPr lang="en-US" baseline="30000" dirty="0" smtClean="0">
                <a:solidFill>
                  <a:schemeClr val="tx2"/>
                </a:solidFill>
              </a:rPr>
              <a:t>5</a:t>
            </a:r>
            <a:r>
              <a:rPr lang="en-US" sz="3200" dirty="0">
                <a:solidFill>
                  <a:srgbClr val="000000"/>
                </a:solidFill>
              </a:rPr>
              <a:t>				= </a:t>
            </a:r>
            <a:r>
              <a:rPr lang="id-ID" sz="3200" dirty="0" smtClean="0">
                <a:solidFill>
                  <a:srgbClr val="D9319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Rp</a:t>
            </a:r>
            <a:r>
              <a:rPr lang="en-US" sz="3200" dirty="0" smtClean="0">
                <a:solidFill>
                  <a:srgbClr val="D9319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16</a:t>
            </a:r>
            <a:r>
              <a:rPr lang="id-ID" sz="3200" dirty="0" smtClean="0">
                <a:solidFill>
                  <a:srgbClr val="D9319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.</a:t>
            </a:r>
            <a:r>
              <a:rPr lang="en-US" sz="3200" dirty="0" smtClean="0">
                <a:solidFill>
                  <a:srgbClr val="D9319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105</a:t>
            </a:r>
            <a:r>
              <a:rPr lang="id-ID" sz="3200" dirty="0" smtClean="0">
                <a:solidFill>
                  <a:srgbClr val="D9319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,</a:t>
            </a:r>
            <a:r>
              <a:rPr lang="en-US" sz="3200" dirty="0" smtClean="0">
                <a:solidFill>
                  <a:srgbClr val="D9319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10</a:t>
            </a:r>
            <a:endParaRPr lang="en-US" sz="3200" dirty="0">
              <a:solidFill>
                <a:srgbClr val="D9319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2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 build="p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8" name="Rectangle 103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Dengan</a:t>
            </a:r>
            <a:r>
              <a:rPr lang="en-US" b="1" dirty="0" smtClean="0"/>
              <a:t> </a:t>
            </a:r>
            <a:r>
              <a:rPr lang="en-US" b="1" dirty="0" err="1" smtClean="0"/>
              <a:t>Kalkulator</a:t>
            </a:r>
            <a:endParaRPr lang="en-US" b="1" dirty="0"/>
          </a:p>
        </p:txBody>
      </p:sp>
      <p:pic>
        <p:nvPicPr>
          <p:cNvPr id="92187" name="Picture 1051" descr="BAIId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030288" y="1905000"/>
            <a:ext cx="2741612" cy="4953000"/>
          </a:xfrm>
          <a:noFill/>
          <a:ln/>
        </p:spPr>
      </p:pic>
      <p:sp>
        <p:nvSpPr>
          <p:cNvPr id="92179" name="Rectangle 1043"/>
          <p:cNvSpPr>
            <a:spLocks noGrp="1" noChangeArrowheads="1"/>
          </p:cNvSpPr>
          <p:nvPr>
            <p:ph type="body" sz="half" idx="2"/>
          </p:nvPr>
        </p:nvSpPr>
        <p:spPr>
          <a:xfrm>
            <a:off x="4419600" y="1981200"/>
            <a:ext cx="4343400" cy="4419600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sz="2800" u="sng" dirty="0" err="1" smtClean="0"/>
              <a:t>Tekan</a:t>
            </a:r>
            <a:r>
              <a:rPr lang="en-US" sz="2800" dirty="0" smtClean="0"/>
              <a:t>:</a:t>
            </a:r>
            <a:endParaRPr lang="en-US" sz="2800" dirty="0"/>
          </a:p>
          <a:p>
            <a:pPr>
              <a:spcBef>
                <a:spcPct val="0"/>
              </a:spcBef>
              <a:buFont typeface="Monotype Sorts" pitchFamily="2" charset="2"/>
              <a:buNone/>
            </a:pPr>
            <a:r>
              <a:rPr lang="en-US" sz="2800" dirty="0"/>
              <a:t>	     2</a:t>
            </a:r>
            <a:r>
              <a:rPr lang="en-US" sz="2800" baseline="30000" dirty="0"/>
              <a:t>nd</a:t>
            </a:r>
            <a:r>
              <a:rPr lang="en-US" sz="2800" dirty="0"/>
              <a:t>     CLR TVM</a:t>
            </a:r>
          </a:p>
          <a:p>
            <a:pPr>
              <a:buFont typeface="Monotype Sorts" pitchFamily="2" charset="2"/>
              <a:buNone/>
            </a:pPr>
            <a:r>
              <a:rPr lang="en-US" sz="2800" dirty="0"/>
              <a:t>		5  	      N</a:t>
            </a:r>
          </a:p>
          <a:p>
            <a:pPr>
              <a:buFont typeface="Monotype Sorts" pitchFamily="2" charset="2"/>
              <a:buNone/>
            </a:pPr>
            <a:r>
              <a:rPr lang="en-US" sz="2800" dirty="0"/>
              <a:t>	     10	     I/Y</a:t>
            </a:r>
          </a:p>
          <a:p>
            <a:pPr>
              <a:buFont typeface="Monotype Sorts" pitchFamily="2" charset="2"/>
              <a:buNone/>
            </a:pPr>
            <a:r>
              <a:rPr lang="en-US" sz="2800" dirty="0">
                <a:ea typeface="Arial Unicode MS" pitchFamily="34" charset="-128"/>
                <a:cs typeface="Arial Unicode MS" pitchFamily="34" charset="-128"/>
              </a:rPr>
              <a:t>     -10000        PV</a:t>
            </a:r>
            <a:endParaRPr lang="en-US" sz="2800" dirty="0"/>
          </a:p>
          <a:p>
            <a:pPr>
              <a:buFont typeface="Monotype Sorts" pitchFamily="2" charset="2"/>
              <a:buNone/>
            </a:pPr>
            <a:r>
              <a:rPr lang="en-US" sz="2800" dirty="0"/>
              <a:t>		0	    PMT</a:t>
            </a:r>
          </a:p>
          <a:p>
            <a:pPr>
              <a:buFont typeface="Monotype Sorts" pitchFamily="2" charset="2"/>
              <a:buNone/>
            </a:pPr>
            <a:r>
              <a:rPr lang="en-US" sz="2800" dirty="0">
                <a:ea typeface="Arial Unicode MS" pitchFamily="34" charset="-128"/>
                <a:cs typeface="Arial Unicode MS" pitchFamily="34" charset="-128"/>
              </a:rPr>
              <a:t>       CPT          FV</a:t>
            </a:r>
            <a:endParaRPr lang="en-US" sz="2800" dirty="0"/>
          </a:p>
        </p:txBody>
      </p:sp>
      <p:sp>
        <p:nvSpPr>
          <p:cNvPr id="92162" name="Rectangle 1026"/>
          <p:cNvSpPr>
            <a:spLocks noChangeArrowheads="1"/>
          </p:cNvSpPr>
          <p:nvPr/>
        </p:nvSpPr>
        <p:spPr bwMode="auto">
          <a:xfrm>
            <a:off x="6248400" y="5486400"/>
            <a:ext cx="1676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63" name="Rectangle 1027"/>
          <p:cNvSpPr>
            <a:spLocks noChangeArrowheads="1"/>
          </p:cNvSpPr>
          <p:nvPr/>
        </p:nvSpPr>
        <p:spPr bwMode="auto">
          <a:xfrm>
            <a:off x="6248400" y="4876800"/>
            <a:ext cx="1676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64" name="Rectangle 1028"/>
          <p:cNvSpPr>
            <a:spLocks noChangeArrowheads="1"/>
          </p:cNvSpPr>
          <p:nvPr/>
        </p:nvSpPr>
        <p:spPr bwMode="auto">
          <a:xfrm>
            <a:off x="6248400" y="4343400"/>
            <a:ext cx="1676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65" name="Rectangle 1029"/>
          <p:cNvSpPr>
            <a:spLocks noChangeArrowheads="1"/>
          </p:cNvSpPr>
          <p:nvPr/>
        </p:nvSpPr>
        <p:spPr bwMode="auto">
          <a:xfrm>
            <a:off x="4953000" y="4876800"/>
            <a:ext cx="12192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66" name="Rectangle 1030"/>
          <p:cNvSpPr>
            <a:spLocks noChangeArrowheads="1"/>
          </p:cNvSpPr>
          <p:nvPr/>
        </p:nvSpPr>
        <p:spPr bwMode="auto">
          <a:xfrm>
            <a:off x="4953000" y="5486400"/>
            <a:ext cx="12192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67" name="Rectangle 1031"/>
          <p:cNvSpPr>
            <a:spLocks noChangeArrowheads="1"/>
          </p:cNvSpPr>
          <p:nvPr/>
        </p:nvSpPr>
        <p:spPr bwMode="auto">
          <a:xfrm>
            <a:off x="4953000" y="4343400"/>
            <a:ext cx="12192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70" name="Line 1034"/>
          <p:cNvSpPr>
            <a:spLocks noChangeShapeType="1"/>
          </p:cNvSpPr>
          <p:nvPr/>
        </p:nvSpPr>
        <p:spPr bwMode="auto">
          <a:xfrm>
            <a:off x="1828800" y="1600200"/>
            <a:ext cx="6400800" cy="0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171" name="Line 1035"/>
          <p:cNvSpPr>
            <a:spLocks noChangeShapeType="1"/>
          </p:cNvSpPr>
          <p:nvPr/>
        </p:nvSpPr>
        <p:spPr bwMode="auto">
          <a:xfrm>
            <a:off x="1905000" y="1676400"/>
            <a:ext cx="6400800" cy="0"/>
          </a:xfrm>
          <a:prstGeom prst="line">
            <a:avLst/>
          </a:prstGeom>
          <a:noFill/>
          <a:ln w="7620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172" name="Oval 1036"/>
          <p:cNvSpPr>
            <a:spLocks noChangeArrowheads="1"/>
          </p:cNvSpPr>
          <p:nvPr/>
        </p:nvSpPr>
        <p:spPr bwMode="auto">
          <a:xfrm>
            <a:off x="1524000" y="3733800"/>
            <a:ext cx="381000" cy="304800"/>
          </a:xfrm>
          <a:prstGeom prst="ellipse">
            <a:avLst/>
          </a:prstGeom>
          <a:noFill/>
          <a:ln w="12700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73" name="Rectangle 1037"/>
          <p:cNvSpPr>
            <a:spLocks noChangeArrowheads="1"/>
          </p:cNvSpPr>
          <p:nvPr/>
        </p:nvSpPr>
        <p:spPr bwMode="auto">
          <a:xfrm>
            <a:off x="4953000" y="3733800"/>
            <a:ext cx="12192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74" name="Rectangle 1038"/>
          <p:cNvSpPr>
            <a:spLocks noChangeArrowheads="1"/>
          </p:cNvSpPr>
          <p:nvPr/>
        </p:nvSpPr>
        <p:spPr bwMode="auto">
          <a:xfrm>
            <a:off x="4953000" y="3124200"/>
            <a:ext cx="12192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75" name="Rectangle 1039"/>
          <p:cNvSpPr>
            <a:spLocks noChangeArrowheads="1"/>
          </p:cNvSpPr>
          <p:nvPr/>
        </p:nvSpPr>
        <p:spPr bwMode="auto">
          <a:xfrm>
            <a:off x="4953000" y="2514600"/>
            <a:ext cx="12192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76" name="Rectangle 1040"/>
          <p:cNvSpPr>
            <a:spLocks noChangeArrowheads="1"/>
          </p:cNvSpPr>
          <p:nvPr/>
        </p:nvSpPr>
        <p:spPr bwMode="auto">
          <a:xfrm>
            <a:off x="6248400" y="3733800"/>
            <a:ext cx="1676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77" name="Rectangle 1041"/>
          <p:cNvSpPr>
            <a:spLocks noChangeArrowheads="1"/>
          </p:cNvSpPr>
          <p:nvPr/>
        </p:nvSpPr>
        <p:spPr bwMode="auto">
          <a:xfrm>
            <a:off x="6248400" y="3124200"/>
            <a:ext cx="1676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78" name="Rectangle 1042"/>
          <p:cNvSpPr>
            <a:spLocks noChangeArrowheads="1"/>
          </p:cNvSpPr>
          <p:nvPr/>
        </p:nvSpPr>
        <p:spPr bwMode="auto">
          <a:xfrm>
            <a:off x="6248400" y="2514600"/>
            <a:ext cx="1676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80" name="Oval 1044"/>
          <p:cNvSpPr>
            <a:spLocks noChangeArrowheads="1"/>
          </p:cNvSpPr>
          <p:nvPr/>
        </p:nvSpPr>
        <p:spPr bwMode="auto">
          <a:xfrm>
            <a:off x="3200400" y="4343400"/>
            <a:ext cx="381000" cy="304800"/>
          </a:xfrm>
          <a:prstGeom prst="ellipse">
            <a:avLst/>
          </a:prstGeom>
          <a:noFill/>
          <a:ln w="12700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81" name="Oval 1045"/>
          <p:cNvSpPr>
            <a:spLocks noChangeArrowheads="1"/>
          </p:cNvSpPr>
          <p:nvPr/>
        </p:nvSpPr>
        <p:spPr bwMode="auto">
          <a:xfrm>
            <a:off x="2743200" y="4343400"/>
            <a:ext cx="381000" cy="304800"/>
          </a:xfrm>
          <a:prstGeom prst="ellipse">
            <a:avLst/>
          </a:prstGeom>
          <a:noFill/>
          <a:ln w="12700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82" name="Oval 1046"/>
          <p:cNvSpPr>
            <a:spLocks noChangeArrowheads="1"/>
          </p:cNvSpPr>
          <p:nvPr/>
        </p:nvSpPr>
        <p:spPr bwMode="auto">
          <a:xfrm>
            <a:off x="2362200" y="4343400"/>
            <a:ext cx="381000" cy="304800"/>
          </a:xfrm>
          <a:prstGeom prst="ellipse">
            <a:avLst/>
          </a:prstGeom>
          <a:noFill/>
          <a:ln w="12700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83" name="Oval 1047"/>
          <p:cNvSpPr>
            <a:spLocks noChangeArrowheads="1"/>
          </p:cNvSpPr>
          <p:nvPr/>
        </p:nvSpPr>
        <p:spPr bwMode="auto">
          <a:xfrm>
            <a:off x="1905000" y="4343400"/>
            <a:ext cx="381000" cy="304800"/>
          </a:xfrm>
          <a:prstGeom prst="ellipse">
            <a:avLst/>
          </a:prstGeom>
          <a:noFill/>
          <a:ln w="12700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84" name="Oval 1048"/>
          <p:cNvSpPr>
            <a:spLocks noChangeArrowheads="1"/>
          </p:cNvSpPr>
          <p:nvPr/>
        </p:nvSpPr>
        <p:spPr bwMode="auto">
          <a:xfrm>
            <a:off x="1524000" y="4343400"/>
            <a:ext cx="381000" cy="304800"/>
          </a:xfrm>
          <a:prstGeom prst="ellipse">
            <a:avLst/>
          </a:prstGeom>
          <a:noFill/>
          <a:ln w="12700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85" name="Oval 1049"/>
          <p:cNvSpPr>
            <a:spLocks noChangeArrowheads="1"/>
          </p:cNvSpPr>
          <p:nvPr/>
        </p:nvSpPr>
        <p:spPr bwMode="auto">
          <a:xfrm>
            <a:off x="1524000" y="4038600"/>
            <a:ext cx="381000" cy="304800"/>
          </a:xfrm>
          <a:prstGeom prst="ellipse">
            <a:avLst/>
          </a:prstGeom>
          <a:noFill/>
          <a:ln w="12700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ChangeArrowheads="1"/>
          </p:cNvSpPr>
          <p:nvPr/>
        </p:nvSpPr>
        <p:spPr bwMode="auto">
          <a:xfrm>
            <a:off x="762000" y="4038600"/>
            <a:ext cx="7467600" cy="2514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r>
              <a:rPr lang="en-US" sz="3200" dirty="0" err="1" smtClean="0">
                <a:solidFill>
                  <a:srgbClr val="000000"/>
                </a:solidFill>
              </a:rPr>
              <a:t>Hasil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</a:rPr>
              <a:t>perhitungan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</a:rPr>
              <a:t>menunjukkan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</a:rPr>
              <a:t>bahwa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</a:rPr>
              <a:t>investasi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 smtClean="0">
                <a:solidFill>
                  <a:srgbClr val="42B200"/>
                </a:solidFill>
              </a:rPr>
              <a:t>$</a:t>
            </a:r>
            <a:r>
              <a:rPr lang="en-US" sz="3200" dirty="0">
                <a:solidFill>
                  <a:srgbClr val="42B200"/>
                </a:solidFill>
              </a:rPr>
              <a:t>10,000</a:t>
            </a:r>
            <a:r>
              <a:rPr lang="en-US" sz="3200" dirty="0">
                <a:solidFill>
                  <a:srgbClr val="000000"/>
                </a:solidFill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</a:rPr>
              <a:t>dengan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</a:rPr>
              <a:t>pendapatan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 smtClean="0">
                <a:solidFill>
                  <a:srgbClr val="C277FF"/>
                </a:solidFill>
              </a:rPr>
              <a:t>10</a:t>
            </a:r>
            <a:r>
              <a:rPr lang="en-US" sz="3200" dirty="0">
                <a:solidFill>
                  <a:srgbClr val="C277FF"/>
                </a:solidFill>
              </a:rPr>
              <a:t>%</a:t>
            </a:r>
            <a:r>
              <a:rPr lang="en-US" sz="3200" dirty="0">
                <a:solidFill>
                  <a:srgbClr val="000000"/>
                </a:solidFill>
              </a:rPr>
              <a:t> </a:t>
            </a:r>
            <a:r>
              <a:rPr lang="en-US" sz="3200" dirty="0" smtClean="0">
                <a:solidFill>
                  <a:srgbClr val="000000"/>
                </a:solidFill>
              </a:rPr>
              <a:t>per </a:t>
            </a:r>
            <a:r>
              <a:rPr lang="en-US" sz="3200" dirty="0" err="1" smtClean="0">
                <a:solidFill>
                  <a:srgbClr val="000000"/>
                </a:solidFill>
              </a:rPr>
              <a:t>tahun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</a:rPr>
              <a:t>untuk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>
                <a:solidFill>
                  <a:schemeClr val="tx2"/>
                </a:solidFill>
              </a:rPr>
              <a:t>5 </a:t>
            </a:r>
            <a:r>
              <a:rPr lang="en-US" sz="3200" dirty="0" err="1" smtClean="0">
                <a:solidFill>
                  <a:schemeClr val="tx2"/>
                </a:solidFill>
              </a:rPr>
              <a:t>tahun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</a:rPr>
              <a:t>akan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</a:rPr>
              <a:t>menghasilkan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</a:rPr>
              <a:t>nilai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</a:rPr>
              <a:t>kemudian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 smtClean="0">
                <a:solidFill>
                  <a:schemeClr val="hlink"/>
                </a:solidFill>
              </a:rPr>
              <a:t>$</a:t>
            </a:r>
            <a:r>
              <a:rPr lang="en-US" sz="3200" dirty="0">
                <a:solidFill>
                  <a:schemeClr val="hlink"/>
                </a:solidFill>
              </a:rPr>
              <a:t>16,105.10</a:t>
            </a:r>
            <a:r>
              <a:rPr lang="en-US" sz="3200" dirty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66563" name="Line 3"/>
          <p:cNvSpPr>
            <a:spLocks noChangeShapeType="1"/>
          </p:cNvSpPr>
          <p:nvPr/>
        </p:nvSpPr>
        <p:spPr bwMode="auto">
          <a:xfrm>
            <a:off x="1905000" y="1676400"/>
            <a:ext cx="6248400" cy="0"/>
          </a:xfrm>
          <a:prstGeom prst="line">
            <a:avLst/>
          </a:prstGeom>
          <a:noFill/>
          <a:ln w="7620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6564" name="Rectangle 4"/>
          <p:cNvSpPr>
            <a:spLocks noGrp="1" noChangeArrowheads="1"/>
          </p:cNvSpPr>
          <p:nvPr>
            <p:ph type="title"/>
          </p:nvPr>
        </p:nvSpPr>
        <p:spPr>
          <a:xfrm>
            <a:off x="1676400" y="476250"/>
            <a:ext cx="7391400" cy="1276350"/>
          </a:xfrm>
          <a:noFill/>
          <a:ln/>
          <a:effectLst>
            <a:outerShdw dist="71842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 b="1" dirty="0" err="1" smtClean="0"/>
              <a:t>Hasil</a:t>
            </a:r>
            <a:r>
              <a:rPr lang="en-US" b="1" dirty="0" smtClean="0"/>
              <a:t> </a:t>
            </a:r>
            <a:r>
              <a:rPr lang="en-US" b="1" dirty="0" err="1" smtClean="0"/>
              <a:t>perhitungan</a:t>
            </a:r>
            <a:endParaRPr lang="en-US" b="1" dirty="0"/>
          </a:p>
        </p:txBody>
      </p:sp>
      <p:sp>
        <p:nvSpPr>
          <p:cNvPr id="66565" name="Line 5"/>
          <p:cNvSpPr>
            <a:spLocks noChangeShapeType="1"/>
          </p:cNvSpPr>
          <p:nvPr/>
        </p:nvSpPr>
        <p:spPr bwMode="auto">
          <a:xfrm>
            <a:off x="1828800" y="1600200"/>
            <a:ext cx="6248400" cy="0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6566" name="Rectangle 6"/>
          <p:cNvSpPr>
            <a:spLocks noChangeArrowheads="1"/>
          </p:cNvSpPr>
          <p:nvPr/>
        </p:nvSpPr>
        <p:spPr bwMode="auto">
          <a:xfrm>
            <a:off x="304800" y="1828800"/>
            <a:ext cx="8534400" cy="19812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6567" name="Rectangle 7"/>
          <p:cNvSpPr>
            <a:spLocks noChangeArrowheads="1"/>
          </p:cNvSpPr>
          <p:nvPr/>
        </p:nvSpPr>
        <p:spPr bwMode="auto">
          <a:xfrm>
            <a:off x="2286000" y="2514600"/>
            <a:ext cx="1143000" cy="533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>
                <a:solidFill>
                  <a:srgbClr val="000000"/>
                </a:solidFill>
              </a:rPr>
              <a:t>N</a:t>
            </a:r>
          </a:p>
        </p:txBody>
      </p:sp>
      <p:sp>
        <p:nvSpPr>
          <p:cNvPr id="66568" name="Rectangle 8"/>
          <p:cNvSpPr>
            <a:spLocks noChangeArrowheads="1"/>
          </p:cNvSpPr>
          <p:nvPr/>
        </p:nvSpPr>
        <p:spPr bwMode="auto">
          <a:xfrm>
            <a:off x="3657600" y="2514600"/>
            <a:ext cx="1143000" cy="533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>
                <a:solidFill>
                  <a:srgbClr val="000000"/>
                </a:solidFill>
              </a:rPr>
              <a:t>I/Y</a:t>
            </a:r>
          </a:p>
        </p:txBody>
      </p:sp>
      <p:sp>
        <p:nvSpPr>
          <p:cNvPr id="66569" name="Rectangle 9"/>
          <p:cNvSpPr>
            <a:spLocks noChangeArrowheads="1"/>
          </p:cNvSpPr>
          <p:nvPr/>
        </p:nvSpPr>
        <p:spPr bwMode="auto">
          <a:xfrm>
            <a:off x="4953000" y="2514600"/>
            <a:ext cx="1143000" cy="533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>
                <a:solidFill>
                  <a:srgbClr val="000000"/>
                </a:solidFill>
              </a:rPr>
              <a:t>PV</a:t>
            </a:r>
          </a:p>
        </p:txBody>
      </p:sp>
      <p:sp>
        <p:nvSpPr>
          <p:cNvPr id="66570" name="Rectangle 10"/>
          <p:cNvSpPr>
            <a:spLocks noChangeArrowheads="1"/>
          </p:cNvSpPr>
          <p:nvPr/>
        </p:nvSpPr>
        <p:spPr bwMode="auto">
          <a:xfrm>
            <a:off x="6248400" y="2514600"/>
            <a:ext cx="1143000" cy="533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>
                <a:solidFill>
                  <a:srgbClr val="000000"/>
                </a:solidFill>
              </a:rPr>
              <a:t>PMT</a:t>
            </a:r>
          </a:p>
        </p:txBody>
      </p:sp>
      <p:sp>
        <p:nvSpPr>
          <p:cNvPr id="66571" name="Rectangle 11"/>
          <p:cNvSpPr>
            <a:spLocks noChangeArrowheads="1"/>
          </p:cNvSpPr>
          <p:nvPr/>
        </p:nvSpPr>
        <p:spPr bwMode="auto">
          <a:xfrm>
            <a:off x="7543800" y="2514600"/>
            <a:ext cx="1143000" cy="533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>
                <a:solidFill>
                  <a:srgbClr val="000000"/>
                </a:solidFill>
              </a:rPr>
              <a:t>FV</a:t>
            </a:r>
          </a:p>
        </p:txBody>
      </p:sp>
      <p:sp>
        <p:nvSpPr>
          <p:cNvPr id="66572" name="Rectangle 12"/>
          <p:cNvSpPr>
            <a:spLocks noChangeArrowheads="1"/>
          </p:cNvSpPr>
          <p:nvPr/>
        </p:nvSpPr>
        <p:spPr bwMode="auto">
          <a:xfrm>
            <a:off x="381000" y="1905000"/>
            <a:ext cx="1752600" cy="533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800" dirty="0" smtClean="0">
                <a:solidFill>
                  <a:srgbClr val="000000"/>
                </a:solidFill>
              </a:rPr>
              <a:t>Input</a:t>
            </a:r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66573" name="Rectangle 13"/>
          <p:cNvSpPr>
            <a:spLocks noChangeArrowheads="1"/>
          </p:cNvSpPr>
          <p:nvPr/>
        </p:nvSpPr>
        <p:spPr bwMode="auto">
          <a:xfrm>
            <a:off x="381000" y="3162300"/>
            <a:ext cx="1752600" cy="533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800" dirty="0" err="1" smtClean="0">
                <a:solidFill>
                  <a:srgbClr val="000000"/>
                </a:solidFill>
              </a:rPr>
              <a:t>Hasil</a:t>
            </a:r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66574" name="Rectangle 14"/>
          <p:cNvSpPr>
            <a:spLocks noChangeArrowheads="1"/>
          </p:cNvSpPr>
          <p:nvPr/>
        </p:nvSpPr>
        <p:spPr bwMode="auto">
          <a:xfrm>
            <a:off x="2286000" y="1905000"/>
            <a:ext cx="6400800" cy="533400"/>
          </a:xfrm>
          <a:prstGeom prst="rect">
            <a:avLst/>
          </a:prstGeom>
          <a:solidFill>
            <a:srgbClr val="FFFF99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/>
            <a:r>
              <a:rPr lang="en-US" sz="2800">
                <a:solidFill>
                  <a:srgbClr val="000000"/>
                </a:solidFill>
              </a:rPr>
              <a:t>    </a:t>
            </a:r>
            <a:r>
              <a:rPr lang="en-US" sz="2800">
                <a:solidFill>
                  <a:schemeClr val="tx2"/>
                </a:solidFill>
              </a:rPr>
              <a:t>5</a:t>
            </a:r>
            <a:r>
              <a:rPr lang="en-US" sz="2800">
                <a:solidFill>
                  <a:srgbClr val="000000"/>
                </a:solidFill>
              </a:rPr>
              <a:t>        </a:t>
            </a:r>
            <a:r>
              <a:rPr lang="en-US" sz="2800">
                <a:solidFill>
                  <a:srgbClr val="C277FF"/>
                </a:solidFill>
              </a:rPr>
              <a:t>   10</a:t>
            </a:r>
            <a:r>
              <a:rPr lang="en-US" sz="2800">
                <a:solidFill>
                  <a:srgbClr val="000000"/>
                </a:solidFill>
              </a:rPr>
              <a:t>    </a:t>
            </a:r>
            <a:r>
              <a:rPr lang="en-US" sz="2800">
                <a:solidFill>
                  <a:srgbClr val="42B200"/>
                </a:solidFill>
              </a:rPr>
              <a:t>-10,000      </a:t>
            </a:r>
            <a:r>
              <a:rPr lang="en-US" sz="2800">
                <a:solidFill>
                  <a:srgbClr val="000000"/>
                </a:solidFill>
              </a:rPr>
              <a:t>0</a:t>
            </a:r>
          </a:p>
        </p:txBody>
      </p:sp>
      <p:sp>
        <p:nvSpPr>
          <p:cNvPr id="66575" name="Rectangle 15"/>
          <p:cNvSpPr>
            <a:spLocks noChangeArrowheads="1"/>
          </p:cNvSpPr>
          <p:nvPr/>
        </p:nvSpPr>
        <p:spPr bwMode="auto">
          <a:xfrm>
            <a:off x="2286000" y="3124200"/>
            <a:ext cx="6400800" cy="533400"/>
          </a:xfrm>
          <a:prstGeom prst="rect">
            <a:avLst/>
          </a:prstGeom>
          <a:solidFill>
            <a:srgbClr val="FFFF99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/>
            <a:r>
              <a:rPr lang="en-US" sz="2400" dirty="0"/>
              <a:t>                                                           </a:t>
            </a:r>
            <a:r>
              <a:rPr lang="en-US" sz="2400" dirty="0">
                <a:solidFill>
                  <a:schemeClr val="hlink"/>
                </a:solidFill>
              </a:rPr>
              <a:t>16,105.10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500"/>
                                        <p:tgtEl>
                                          <p:spTgt spid="66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2" grpId="0"/>
      <p:bldP spid="6657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Bunga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i="1" dirty="0" err="1" smtClean="0">
                <a:solidFill>
                  <a:schemeClr val="accent2"/>
                </a:solidFill>
              </a:rPr>
              <a:t>Uang</a:t>
            </a:r>
            <a:r>
              <a:rPr lang="en-US" i="1" dirty="0" smtClean="0">
                <a:solidFill>
                  <a:schemeClr val="accent2"/>
                </a:solidFill>
              </a:rPr>
              <a:t> yang </a:t>
            </a:r>
            <a:r>
              <a:rPr lang="en-US" i="1" dirty="0" err="1" smtClean="0">
                <a:solidFill>
                  <a:schemeClr val="accent2"/>
                </a:solidFill>
              </a:rPr>
              <a:t>dibayarkan</a:t>
            </a:r>
            <a:r>
              <a:rPr lang="en-US" i="1" dirty="0" smtClean="0">
                <a:solidFill>
                  <a:schemeClr val="accent2"/>
                </a:solidFill>
              </a:rPr>
              <a:t> (</a:t>
            </a:r>
            <a:r>
              <a:rPr lang="en-US" i="1" dirty="0" err="1" smtClean="0">
                <a:solidFill>
                  <a:schemeClr val="accent2"/>
                </a:solidFill>
              </a:rPr>
              <a:t>diterima</a:t>
            </a:r>
            <a:r>
              <a:rPr lang="en-US" i="1" dirty="0" smtClean="0">
                <a:solidFill>
                  <a:schemeClr val="accent2"/>
                </a:solidFill>
              </a:rPr>
              <a:t>) </a:t>
            </a:r>
            <a:r>
              <a:rPr lang="en-US" i="1" dirty="0" err="1" smtClean="0">
                <a:solidFill>
                  <a:schemeClr val="accent2"/>
                </a:solidFill>
              </a:rPr>
              <a:t>atas</a:t>
            </a:r>
            <a:r>
              <a:rPr lang="en-US" i="1" dirty="0" smtClean="0">
                <a:solidFill>
                  <a:schemeClr val="accent2"/>
                </a:solidFill>
              </a:rPr>
              <a:t> </a:t>
            </a:r>
            <a:r>
              <a:rPr lang="en-US" i="1" dirty="0" err="1" smtClean="0">
                <a:solidFill>
                  <a:schemeClr val="accent2"/>
                </a:solidFill>
              </a:rPr>
              <a:t>penggunaan</a:t>
            </a:r>
            <a:r>
              <a:rPr lang="en-US" i="1" dirty="0" smtClean="0">
                <a:solidFill>
                  <a:schemeClr val="accent2"/>
                </a:solidFill>
              </a:rPr>
              <a:t> </a:t>
            </a:r>
            <a:r>
              <a:rPr lang="en-US" i="1" dirty="0" err="1" smtClean="0">
                <a:solidFill>
                  <a:schemeClr val="accent2"/>
                </a:solidFill>
              </a:rPr>
              <a:t>uang</a:t>
            </a:r>
            <a:endParaRPr lang="en-US" i="1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Line 2"/>
          <p:cNvSpPr>
            <a:spLocks noChangeShapeType="1"/>
          </p:cNvSpPr>
          <p:nvPr/>
        </p:nvSpPr>
        <p:spPr bwMode="auto">
          <a:xfrm>
            <a:off x="1905000" y="1676400"/>
            <a:ext cx="5791200" cy="0"/>
          </a:xfrm>
          <a:prstGeom prst="line">
            <a:avLst/>
          </a:prstGeom>
          <a:noFill/>
          <a:ln w="7620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555" name="AutoShape 3"/>
          <p:cNvSpPr>
            <a:spLocks noChangeArrowheads="1"/>
          </p:cNvSpPr>
          <p:nvPr/>
        </p:nvSpPr>
        <p:spPr bwMode="auto">
          <a:xfrm>
            <a:off x="1758950" y="4349750"/>
            <a:ext cx="5784850" cy="1289050"/>
          </a:xfrm>
          <a:prstGeom prst="octagon">
            <a:avLst>
              <a:gd name="adj" fmla="val 29282"/>
            </a:avLst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23556" name="Line 4"/>
          <p:cNvSpPr>
            <a:spLocks noChangeShapeType="1"/>
          </p:cNvSpPr>
          <p:nvPr/>
        </p:nvSpPr>
        <p:spPr bwMode="auto">
          <a:xfrm>
            <a:off x="1905000" y="1676400"/>
            <a:ext cx="4495800" cy="0"/>
          </a:xfrm>
          <a:prstGeom prst="line">
            <a:avLst/>
          </a:prstGeom>
          <a:noFill/>
          <a:ln w="7620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title"/>
          </p:nvPr>
        </p:nvSpPr>
        <p:spPr>
          <a:noFill/>
          <a:ln/>
          <a:effectLst>
            <a:outerShdw dist="71842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 b="1" dirty="0" err="1" smtClean="0"/>
              <a:t>Gandakan</a:t>
            </a:r>
            <a:r>
              <a:rPr lang="en-US" b="1" dirty="0" smtClean="0"/>
              <a:t> </a:t>
            </a:r>
            <a:r>
              <a:rPr lang="en-US" b="1" dirty="0" err="1" smtClean="0"/>
              <a:t>Uang</a:t>
            </a:r>
            <a:r>
              <a:rPr lang="en-US" b="1" dirty="0" smtClean="0"/>
              <a:t> </a:t>
            </a:r>
            <a:r>
              <a:rPr lang="en-US" b="1" dirty="0" err="1" smtClean="0"/>
              <a:t>Anda</a:t>
            </a:r>
            <a:r>
              <a:rPr lang="en-US" b="1" dirty="0" smtClean="0"/>
              <a:t>!!!</a:t>
            </a:r>
            <a:endParaRPr lang="en-US" b="1" dirty="0"/>
          </a:p>
        </p:txBody>
      </p:sp>
      <p:sp>
        <p:nvSpPr>
          <p:cNvPr id="23557" name="Rectangle 5"/>
          <p:cNvSpPr>
            <a:spLocks noGrp="1" noChangeArrowheads="1"/>
          </p:cNvSpPr>
          <p:nvPr>
            <p:ph sz="quarter" idx="1"/>
          </p:nvPr>
        </p:nvSpPr>
        <p:spPr>
          <a:xfrm>
            <a:off x="1905000" y="4419600"/>
            <a:ext cx="5181600" cy="1066800"/>
          </a:xfrm>
          <a:noFill/>
          <a:ln/>
        </p:spPr>
        <p:txBody>
          <a:bodyPr>
            <a:norm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Font typeface="Monotype Sorts" pitchFamily="2" charset="2"/>
              <a:buNone/>
              <a:tabLst>
                <a:tab pos="6453188" algn="l"/>
              </a:tabLst>
            </a:pPr>
            <a:r>
              <a:rPr lang="en-US" sz="3200" dirty="0" err="1" smtClean="0"/>
              <a:t>Gunakan</a:t>
            </a:r>
            <a:r>
              <a:rPr lang="en-US" sz="3200" dirty="0" smtClean="0"/>
              <a:t> </a:t>
            </a:r>
          </a:p>
          <a:p>
            <a:pPr algn="ctr">
              <a:spcBef>
                <a:spcPts val="0"/>
              </a:spcBef>
              <a:spcAft>
                <a:spcPts val="0"/>
              </a:spcAft>
              <a:buFont typeface="Monotype Sorts" pitchFamily="2" charset="2"/>
              <a:buNone/>
              <a:tabLst>
                <a:tab pos="6453188" algn="l"/>
              </a:tabLst>
            </a:pPr>
            <a:r>
              <a:rPr lang="en-US" sz="3200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“</a:t>
            </a:r>
            <a:r>
              <a:rPr lang="en-US" sz="3200" u="sng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Aturan-72</a:t>
            </a:r>
            <a:r>
              <a:rPr lang="en-US" sz="3200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(</a:t>
            </a:r>
            <a:r>
              <a:rPr lang="en-US" sz="3200" u="sng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Rule-of-72</a:t>
            </a:r>
            <a:r>
              <a:rPr lang="en-US" sz="3200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)”</a:t>
            </a:r>
            <a:endParaRPr lang="en-US" sz="44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3560" name="Rectangle 8"/>
          <p:cNvSpPr>
            <a:spLocks noGrp="1" noChangeArrowheads="1"/>
          </p:cNvSpPr>
          <p:nvPr>
            <p:ph sz="quarter" idx="2"/>
          </p:nvPr>
        </p:nvSpPr>
        <p:spPr>
          <a:xfrm>
            <a:off x="914400" y="2057400"/>
            <a:ext cx="7391400" cy="1752600"/>
          </a:xfrm>
          <a:noFill/>
          <a:ln/>
        </p:spPr>
        <p:txBody>
          <a:bodyPr>
            <a:normAutofit/>
          </a:bodyPr>
          <a:lstStyle/>
          <a:p>
            <a:pPr algn="ctr">
              <a:buFont typeface="Monotype Sorts" pitchFamily="2" charset="2"/>
              <a:buNone/>
            </a:pPr>
            <a:r>
              <a:rPr lang="en-US" dirty="0">
                <a:solidFill>
                  <a:schemeClr val="hlink"/>
                </a:solidFill>
              </a:rPr>
              <a:t>Quick! </a:t>
            </a:r>
            <a:r>
              <a:rPr lang="en-US" dirty="0" err="1" smtClean="0"/>
              <a:t>Berapa</a:t>
            </a:r>
            <a:r>
              <a:rPr lang="en-US" dirty="0" smtClean="0"/>
              <a:t> lama </a:t>
            </a:r>
            <a:r>
              <a:rPr lang="en-US" dirty="0" err="1" smtClean="0"/>
              <a:t>waktu</a:t>
            </a:r>
            <a:r>
              <a:rPr lang="en-US" dirty="0" smtClean="0"/>
              <a:t> yang </a:t>
            </a:r>
            <a:r>
              <a:rPr lang="en-US" dirty="0" err="1" smtClean="0"/>
              <a:t>dibutuhkan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menggandakan</a:t>
            </a:r>
            <a:r>
              <a:rPr lang="en-US" dirty="0" smtClean="0"/>
              <a:t> </a:t>
            </a:r>
            <a:r>
              <a:rPr lang="id-ID" dirty="0" smtClean="0"/>
              <a:t>Rp </a:t>
            </a:r>
            <a:r>
              <a:rPr lang="en-US" dirty="0" smtClean="0"/>
              <a:t>5</a:t>
            </a:r>
            <a:r>
              <a:rPr lang="id-ID" dirty="0" smtClean="0"/>
              <a:t>.</a:t>
            </a:r>
            <a:r>
              <a:rPr lang="en-US" dirty="0" smtClean="0"/>
              <a:t>000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bunga</a:t>
            </a:r>
            <a:r>
              <a:rPr lang="en-US" dirty="0" smtClean="0"/>
              <a:t> </a:t>
            </a:r>
            <a:r>
              <a:rPr lang="en-US" dirty="0" err="1" smtClean="0"/>
              <a:t>majemuk</a:t>
            </a:r>
            <a:r>
              <a:rPr lang="en-US" dirty="0" smtClean="0"/>
              <a:t> 12% per </a:t>
            </a:r>
            <a:r>
              <a:rPr lang="en-US" dirty="0" err="1" smtClean="0"/>
              <a:t>tahun</a:t>
            </a:r>
            <a:r>
              <a:rPr lang="en-US" dirty="0" smtClean="0"/>
              <a:t> (</a:t>
            </a:r>
            <a:r>
              <a:rPr lang="en-US" dirty="0" err="1" smtClean="0"/>
              <a:t>aproksimasi</a:t>
            </a:r>
            <a:r>
              <a:rPr lang="en-US" dirty="0" smtClean="0"/>
              <a:t>)?</a:t>
            </a:r>
            <a:endParaRPr lang="en-US" dirty="0"/>
          </a:p>
        </p:txBody>
      </p:sp>
      <p:sp>
        <p:nvSpPr>
          <p:cNvPr id="23559" name="Line 7"/>
          <p:cNvSpPr>
            <a:spLocks noChangeShapeType="1"/>
          </p:cNvSpPr>
          <p:nvPr/>
        </p:nvSpPr>
        <p:spPr bwMode="auto">
          <a:xfrm>
            <a:off x="1828800" y="1600200"/>
            <a:ext cx="4495800" cy="0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561" name="Line 9"/>
          <p:cNvSpPr>
            <a:spLocks noChangeShapeType="1"/>
          </p:cNvSpPr>
          <p:nvPr/>
        </p:nvSpPr>
        <p:spPr bwMode="auto">
          <a:xfrm>
            <a:off x="1828800" y="1600200"/>
            <a:ext cx="5791200" cy="0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562" name="Line 10"/>
          <p:cNvSpPr>
            <a:spLocks noChangeShapeType="1"/>
          </p:cNvSpPr>
          <p:nvPr/>
        </p:nvSpPr>
        <p:spPr bwMode="auto">
          <a:xfrm>
            <a:off x="1447800" y="4038599"/>
            <a:ext cx="6705600" cy="45719"/>
          </a:xfrm>
          <a:prstGeom prst="line">
            <a:avLst/>
          </a:prstGeom>
          <a:noFill/>
          <a:ln w="50800">
            <a:solidFill>
              <a:schemeClr val="hlink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5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5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5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35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7" grpId="0" build="p" autoUpdateAnimBg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AutoShape 2"/>
          <p:cNvSpPr>
            <a:spLocks noChangeArrowheads="1"/>
          </p:cNvSpPr>
          <p:nvPr/>
        </p:nvSpPr>
        <p:spPr bwMode="auto">
          <a:xfrm>
            <a:off x="990600" y="4197350"/>
            <a:ext cx="7315200" cy="749300"/>
          </a:xfrm>
          <a:prstGeom prst="octagon">
            <a:avLst>
              <a:gd name="adj" fmla="val 29282"/>
            </a:avLst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24582" name="Rectangle 6"/>
          <p:cNvSpPr>
            <a:spLocks noGrp="1" noChangeArrowheads="1"/>
          </p:cNvSpPr>
          <p:nvPr>
            <p:ph type="title"/>
          </p:nvPr>
        </p:nvSpPr>
        <p:spPr>
          <a:noFill/>
          <a:ln/>
          <a:effectLst>
            <a:outerShdw dist="71842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 b="1" dirty="0" smtClean="0"/>
              <a:t>Aturan-72</a:t>
            </a:r>
            <a:endParaRPr lang="en-US" b="1" dirty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838200" y="4267200"/>
            <a:ext cx="7620000" cy="2438400"/>
          </a:xfrm>
          <a:noFill/>
          <a:ln/>
        </p:spPr>
        <p:txBody>
          <a:bodyPr/>
          <a:lstStyle/>
          <a:p>
            <a:pPr algn="ctr">
              <a:spcAft>
                <a:spcPct val="75000"/>
              </a:spcAft>
              <a:buFont typeface="Monotype Sorts" pitchFamily="2" charset="2"/>
              <a:buNone/>
              <a:tabLst>
                <a:tab pos="6453188" algn="l"/>
              </a:tabLst>
            </a:pPr>
            <a:r>
              <a:rPr lang="en-US" sz="3200" i="1" dirty="0" err="1" smtClean="0"/>
              <a:t>Aprox</a:t>
            </a:r>
            <a:r>
              <a:rPr lang="en-US" sz="3200" i="1" dirty="0" smtClean="0"/>
              <a:t>. </a:t>
            </a:r>
            <a:r>
              <a:rPr lang="en-US" sz="3200" i="1" dirty="0" err="1" smtClean="0"/>
              <a:t>Penggandaan</a:t>
            </a:r>
            <a:r>
              <a:rPr lang="en-US" sz="3200" i="1" dirty="0" smtClean="0"/>
              <a:t> </a:t>
            </a:r>
            <a:r>
              <a:rPr lang="en-US" sz="3200" i="1" dirty="0" err="1" smtClean="0">
                <a:solidFill>
                  <a:schemeClr val="tx2"/>
                </a:solidFill>
              </a:rPr>
              <a:t>Tahun</a:t>
            </a:r>
            <a:r>
              <a:rPr lang="en-US" sz="3200" i="1" dirty="0" smtClean="0">
                <a:solidFill>
                  <a:schemeClr val="tx2"/>
                </a:solidFill>
              </a:rPr>
              <a:t> </a:t>
            </a:r>
            <a:r>
              <a:rPr lang="en-US" sz="3200" dirty="0" smtClean="0"/>
              <a:t>= </a:t>
            </a:r>
            <a:r>
              <a:rPr lang="en-US" sz="3200" dirty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72</a:t>
            </a:r>
            <a:r>
              <a:rPr lang="en-US" sz="3200" dirty="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200" dirty="0"/>
              <a:t>/ </a:t>
            </a:r>
            <a:r>
              <a:rPr lang="en-US" sz="3200" dirty="0" err="1">
                <a:solidFill>
                  <a:srgbClr val="C277FF"/>
                </a:solidFill>
              </a:rPr>
              <a:t>i</a:t>
            </a:r>
            <a:r>
              <a:rPr lang="en-US" sz="3200" dirty="0">
                <a:solidFill>
                  <a:srgbClr val="C277FF"/>
                </a:solidFill>
              </a:rPr>
              <a:t>%</a:t>
            </a:r>
            <a:endParaRPr lang="en-US" sz="3200" dirty="0">
              <a:solidFill>
                <a:srgbClr val="380069"/>
              </a:solidFill>
            </a:endParaRPr>
          </a:p>
          <a:p>
            <a:pPr lvl="4">
              <a:buFont typeface="Monotype Sorts" pitchFamily="2" charset="2"/>
              <a:buNone/>
              <a:tabLst>
                <a:tab pos="6453188" algn="l"/>
              </a:tabLst>
            </a:pPr>
            <a:r>
              <a:rPr lang="en-US" sz="3200" dirty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72</a:t>
            </a:r>
            <a:r>
              <a:rPr lang="en-US" sz="3200" dirty="0"/>
              <a:t> / </a:t>
            </a:r>
            <a:r>
              <a:rPr lang="en-US" sz="3200" dirty="0">
                <a:solidFill>
                  <a:srgbClr val="C277FF"/>
                </a:solidFill>
              </a:rPr>
              <a:t>12%</a:t>
            </a:r>
            <a:r>
              <a:rPr lang="en-US" sz="3200" dirty="0"/>
              <a:t> = </a:t>
            </a:r>
            <a:r>
              <a:rPr lang="en-US" sz="3200" i="1" u="sng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6 </a:t>
            </a:r>
            <a:r>
              <a:rPr lang="en-US" sz="3200" i="1" u="sng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200" i="1" u="sng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Tahun</a:t>
            </a:r>
            <a:endParaRPr lang="en-US" sz="3200" i="1" u="sng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lvl="4">
              <a:buFont typeface="Monotype Sorts" pitchFamily="2" charset="2"/>
              <a:buNone/>
              <a:tabLst>
                <a:tab pos="6453188" algn="l"/>
              </a:tabLst>
            </a:pPr>
            <a:r>
              <a:rPr lang="en-US" sz="2400" dirty="0" smtClean="0"/>
              <a:t>[</a:t>
            </a:r>
            <a:r>
              <a:rPr lang="en-US" sz="2400" dirty="0" err="1" smtClean="0"/>
              <a:t>Waktu</a:t>
            </a:r>
            <a:r>
              <a:rPr lang="en-US" sz="2400" dirty="0" smtClean="0"/>
              <a:t> </a:t>
            </a:r>
            <a:r>
              <a:rPr lang="en-US" sz="2400" dirty="0" err="1" smtClean="0"/>
              <a:t>Aktual</a:t>
            </a:r>
            <a:r>
              <a:rPr lang="en-US" sz="2400" dirty="0" smtClean="0"/>
              <a:t> </a:t>
            </a:r>
            <a:r>
              <a:rPr lang="en-US" sz="2400" dirty="0" err="1" smtClean="0"/>
              <a:t>adalah</a:t>
            </a:r>
            <a:r>
              <a:rPr lang="en-US" sz="2400" dirty="0" smtClean="0"/>
              <a:t> </a:t>
            </a:r>
            <a:r>
              <a:rPr lang="en-US" sz="2400" dirty="0"/>
              <a:t>6.12 </a:t>
            </a:r>
            <a:r>
              <a:rPr lang="en-US" sz="2400" dirty="0" err="1" smtClean="0"/>
              <a:t>Tahun</a:t>
            </a:r>
            <a:r>
              <a:rPr lang="en-US" sz="2400" dirty="0" smtClean="0"/>
              <a:t>]</a:t>
            </a:r>
            <a:endParaRPr lang="en-US" sz="2400" dirty="0"/>
          </a:p>
        </p:txBody>
      </p:sp>
      <p:sp>
        <p:nvSpPr>
          <p:cNvPr id="24584" name="Rectangle 8"/>
          <p:cNvSpPr>
            <a:spLocks noGrp="1" noChangeArrowheads="1"/>
          </p:cNvSpPr>
          <p:nvPr>
            <p:ph sz="quarter" idx="2"/>
          </p:nvPr>
        </p:nvSpPr>
        <p:spPr>
          <a:xfrm>
            <a:off x="762000" y="1981200"/>
            <a:ext cx="7848600" cy="1600200"/>
          </a:xfrm>
          <a:noFill/>
          <a:ln/>
        </p:spPr>
        <p:txBody>
          <a:bodyPr/>
          <a:lstStyle/>
          <a:p>
            <a:pPr algn="ctr">
              <a:buNone/>
            </a:pPr>
            <a:r>
              <a:rPr lang="en-US" dirty="0">
                <a:solidFill>
                  <a:schemeClr val="hlink"/>
                </a:solidFill>
              </a:rPr>
              <a:t>Quick! </a:t>
            </a:r>
            <a:r>
              <a:rPr lang="en-US" dirty="0" err="1" smtClean="0"/>
              <a:t>Berapa</a:t>
            </a:r>
            <a:r>
              <a:rPr lang="en-US" dirty="0" smtClean="0"/>
              <a:t> lama </a:t>
            </a:r>
            <a:r>
              <a:rPr lang="en-US" dirty="0" err="1" smtClean="0"/>
              <a:t>waktu</a:t>
            </a:r>
            <a:r>
              <a:rPr lang="en-US" dirty="0" smtClean="0"/>
              <a:t> yang </a:t>
            </a:r>
            <a:r>
              <a:rPr lang="en-US" dirty="0" err="1" smtClean="0"/>
              <a:t>dibutuhkan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menggandakan</a:t>
            </a:r>
            <a:r>
              <a:rPr lang="en-US" dirty="0" smtClean="0"/>
              <a:t> </a:t>
            </a:r>
            <a:r>
              <a:rPr lang="id-ID" dirty="0" smtClean="0"/>
              <a:t>Rp </a:t>
            </a:r>
            <a:r>
              <a:rPr lang="en-US" dirty="0" smtClean="0"/>
              <a:t>5</a:t>
            </a:r>
            <a:r>
              <a:rPr lang="id-ID" dirty="0" smtClean="0"/>
              <a:t>.</a:t>
            </a:r>
            <a:r>
              <a:rPr lang="en-US" dirty="0" smtClean="0"/>
              <a:t>000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bunga</a:t>
            </a:r>
            <a:r>
              <a:rPr lang="en-US" dirty="0" smtClean="0"/>
              <a:t> </a:t>
            </a:r>
            <a:r>
              <a:rPr lang="en-US" dirty="0" err="1" smtClean="0"/>
              <a:t>majemuk</a:t>
            </a:r>
            <a:r>
              <a:rPr lang="en-US" dirty="0" smtClean="0"/>
              <a:t> 12% per </a:t>
            </a:r>
            <a:r>
              <a:rPr lang="en-US" dirty="0" err="1" smtClean="0"/>
              <a:t>tahun</a:t>
            </a:r>
            <a:r>
              <a:rPr lang="en-US" dirty="0" smtClean="0"/>
              <a:t> (</a:t>
            </a:r>
            <a:r>
              <a:rPr lang="en-US" dirty="0" err="1" smtClean="0"/>
              <a:t>aproksimasi</a:t>
            </a:r>
            <a:r>
              <a:rPr lang="en-US" dirty="0" smtClean="0"/>
              <a:t>)? </a:t>
            </a:r>
            <a:endParaRPr lang="en-US" dirty="0"/>
          </a:p>
        </p:txBody>
      </p:sp>
      <p:sp>
        <p:nvSpPr>
          <p:cNvPr id="24580" name="Line 4"/>
          <p:cNvSpPr>
            <a:spLocks noChangeShapeType="1"/>
          </p:cNvSpPr>
          <p:nvPr/>
        </p:nvSpPr>
        <p:spPr bwMode="auto">
          <a:xfrm>
            <a:off x="1905000" y="1676400"/>
            <a:ext cx="4495800" cy="0"/>
          </a:xfrm>
          <a:prstGeom prst="line">
            <a:avLst/>
          </a:prstGeom>
          <a:noFill/>
          <a:ln w="7620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581" name="Line 5"/>
          <p:cNvSpPr>
            <a:spLocks noChangeShapeType="1"/>
          </p:cNvSpPr>
          <p:nvPr/>
        </p:nvSpPr>
        <p:spPr bwMode="auto">
          <a:xfrm>
            <a:off x="1905000" y="1676400"/>
            <a:ext cx="4495800" cy="0"/>
          </a:xfrm>
          <a:prstGeom prst="line">
            <a:avLst/>
          </a:prstGeom>
          <a:noFill/>
          <a:ln w="7620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583" name="Line 7"/>
          <p:cNvSpPr>
            <a:spLocks noChangeShapeType="1"/>
          </p:cNvSpPr>
          <p:nvPr/>
        </p:nvSpPr>
        <p:spPr bwMode="auto">
          <a:xfrm>
            <a:off x="1828800" y="1600200"/>
            <a:ext cx="4495800" cy="0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585" name="Line 9"/>
          <p:cNvSpPr>
            <a:spLocks noChangeShapeType="1"/>
          </p:cNvSpPr>
          <p:nvPr/>
        </p:nvSpPr>
        <p:spPr bwMode="auto">
          <a:xfrm>
            <a:off x="1828800" y="1600200"/>
            <a:ext cx="4495800" cy="0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586" name="Line 10"/>
          <p:cNvSpPr>
            <a:spLocks noChangeShapeType="1"/>
          </p:cNvSpPr>
          <p:nvPr/>
        </p:nvSpPr>
        <p:spPr bwMode="auto">
          <a:xfrm>
            <a:off x="1752600" y="3962400"/>
            <a:ext cx="5867400" cy="0"/>
          </a:xfrm>
          <a:prstGeom prst="line">
            <a:avLst/>
          </a:prstGeom>
          <a:noFill/>
          <a:ln w="50800">
            <a:solidFill>
              <a:schemeClr val="hlink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animBg="1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ChangeArrowheads="1"/>
          </p:cNvSpPr>
          <p:nvPr/>
        </p:nvSpPr>
        <p:spPr bwMode="auto">
          <a:xfrm>
            <a:off x="762000" y="4038600"/>
            <a:ext cx="7620000" cy="2286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r>
              <a:rPr lang="en-US" sz="3200" dirty="0" err="1" smtClean="0">
                <a:solidFill>
                  <a:srgbClr val="000000"/>
                </a:solidFill>
              </a:rPr>
              <a:t>Hasilnya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</a:rPr>
              <a:t>menunjukkan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</a:rPr>
              <a:t>bahwa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</a:rPr>
              <a:t>investasi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 smtClean="0">
                <a:solidFill>
                  <a:srgbClr val="42B200"/>
                </a:solidFill>
              </a:rPr>
              <a:t>$</a:t>
            </a:r>
            <a:r>
              <a:rPr lang="en-US" sz="3200" dirty="0">
                <a:solidFill>
                  <a:srgbClr val="42B200"/>
                </a:solidFill>
              </a:rPr>
              <a:t>1,000</a:t>
            </a:r>
            <a:r>
              <a:rPr lang="en-US" sz="3200" dirty="0">
                <a:solidFill>
                  <a:srgbClr val="000000"/>
                </a:solidFill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</a:rPr>
              <a:t>dengan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</a:rPr>
              <a:t>bunga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 smtClean="0">
                <a:solidFill>
                  <a:srgbClr val="C277FF"/>
                </a:solidFill>
              </a:rPr>
              <a:t>12</a:t>
            </a:r>
            <a:r>
              <a:rPr lang="en-US" sz="3200" dirty="0">
                <a:solidFill>
                  <a:srgbClr val="C277FF"/>
                </a:solidFill>
              </a:rPr>
              <a:t>%</a:t>
            </a:r>
            <a:r>
              <a:rPr lang="en-US" sz="3200" dirty="0">
                <a:solidFill>
                  <a:srgbClr val="000000"/>
                </a:solidFill>
              </a:rPr>
              <a:t> </a:t>
            </a:r>
            <a:r>
              <a:rPr lang="en-US" sz="3200" dirty="0" smtClean="0">
                <a:solidFill>
                  <a:srgbClr val="000000"/>
                </a:solidFill>
              </a:rPr>
              <a:t>per </a:t>
            </a:r>
            <a:r>
              <a:rPr lang="en-US" sz="3200" dirty="0" err="1" smtClean="0">
                <a:solidFill>
                  <a:srgbClr val="000000"/>
                </a:solidFill>
              </a:rPr>
              <a:t>tahun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</a:rPr>
              <a:t>akan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</a:rPr>
              <a:t>berlipat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</a:rPr>
              <a:t>ganda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</a:rPr>
              <a:t>menjadi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 smtClean="0">
                <a:solidFill>
                  <a:schemeClr val="hlink"/>
                </a:solidFill>
              </a:rPr>
              <a:t>$</a:t>
            </a:r>
            <a:r>
              <a:rPr lang="en-US" sz="3200" dirty="0">
                <a:solidFill>
                  <a:schemeClr val="hlink"/>
                </a:solidFill>
              </a:rPr>
              <a:t>2,000</a:t>
            </a:r>
            <a:r>
              <a:rPr lang="en-US" sz="3200" dirty="0">
                <a:solidFill>
                  <a:srgbClr val="000000"/>
                </a:solidFill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</a:rPr>
              <a:t>dalam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>
                <a:solidFill>
                  <a:schemeClr val="tx2"/>
                </a:solidFill>
              </a:rPr>
              <a:t>6.12 </a:t>
            </a:r>
            <a:r>
              <a:rPr lang="en-US" sz="3200" dirty="0" err="1" smtClean="0">
                <a:solidFill>
                  <a:schemeClr val="tx2"/>
                </a:solidFill>
              </a:rPr>
              <a:t>tahun</a:t>
            </a:r>
            <a:r>
              <a:rPr lang="en-US" sz="3200" dirty="0" smtClean="0">
                <a:solidFill>
                  <a:srgbClr val="000000"/>
                </a:solidFill>
              </a:rPr>
              <a:t>.</a:t>
            </a:r>
            <a:endParaRPr lang="en-US" sz="3200" dirty="0">
              <a:solidFill>
                <a:srgbClr val="000000"/>
              </a:solidFill>
            </a:endParaRPr>
          </a:p>
          <a:p>
            <a:pPr>
              <a:spcBef>
                <a:spcPct val="30000"/>
              </a:spcBef>
            </a:pPr>
            <a:r>
              <a:rPr lang="en-US" sz="3200" b="0" i="1" dirty="0" err="1" smtClean="0">
                <a:solidFill>
                  <a:srgbClr val="000000"/>
                </a:solidFill>
              </a:rPr>
              <a:t>Catatan</a:t>
            </a:r>
            <a:r>
              <a:rPr lang="en-US" sz="3200" b="0" i="1" dirty="0" smtClean="0">
                <a:solidFill>
                  <a:srgbClr val="000000"/>
                </a:solidFill>
              </a:rPr>
              <a:t>: </a:t>
            </a:r>
            <a:r>
              <a:rPr lang="en-US" sz="3200" b="0" i="1" dirty="0">
                <a:solidFill>
                  <a:srgbClr val="000000"/>
                </a:solidFill>
              </a:rPr>
              <a:t>72/12% = </a:t>
            </a:r>
            <a:r>
              <a:rPr lang="en-US" sz="3200" b="0" i="1" dirty="0" err="1" smtClean="0">
                <a:solidFill>
                  <a:srgbClr val="000000"/>
                </a:solidFill>
              </a:rPr>
              <a:t>aprox</a:t>
            </a:r>
            <a:r>
              <a:rPr lang="en-US" sz="3200" b="0" i="1" dirty="0">
                <a:solidFill>
                  <a:srgbClr val="000000"/>
                </a:solidFill>
              </a:rPr>
              <a:t>. 6 </a:t>
            </a:r>
            <a:r>
              <a:rPr lang="en-US" sz="3200" b="0" i="1" dirty="0" err="1" smtClean="0">
                <a:solidFill>
                  <a:srgbClr val="000000"/>
                </a:solidFill>
              </a:rPr>
              <a:t>tahun</a:t>
            </a:r>
            <a:endParaRPr lang="en-US" sz="3200" b="0" i="1" dirty="0">
              <a:solidFill>
                <a:srgbClr val="000000"/>
              </a:solidFill>
            </a:endParaRPr>
          </a:p>
        </p:txBody>
      </p:sp>
      <p:sp>
        <p:nvSpPr>
          <p:cNvPr id="67587" name="Line 3"/>
          <p:cNvSpPr>
            <a:spLocks noChangeShapeType="1"/>
          </p:cNvSpPr>
          <p:nvPr/>
        </p:nvSpPr>
        <p:spPr bwMode="auto">
          <a:xfrm>
            <a:off x="1905000" y="1676400"/>
            <a:ext cx="6553200" cy="0"/>
          </a:xfrm>
          <a:prstGeom prst="line">
            <a:avLst/>
          </a:prstGeom>
          <a:noFill/>
          <a:ln w="7620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7588" name="Rectangle 4"/>
          <p:cNvSpPr>
            <a:spLocks noGrp="1" noChangeArrowheads="1"/>
          </p:cNvSpPr>
          <p:nvPr>
            <p:ph type="title"/>
          </p:nvPr>
        </p:nvSpPr>
        <p:spPr>
          <a:xfrm>
            <a:off x="1676400" y="476250"/>
            <a:ext cx="7391400" cy="1276350"/>
          </a:xfrm>
          <a:noFill/>
          <a:ln/>
          <a:effectLst>
            <a:outerShdw dist="71842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 sz="4000" b="1" dirty="0" err="1" smtClean="0"/>
              <a:t>Dengan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Kalkulator</a:t>
            </a:r>
            <a:endParaRPr lang="en-US" sz="4000" b="1" dirty="0"/>
          </a:p>
        </p:txBody>
      </p:sp>
      <p:sp>
        <p:nvSpPr>
          <p:cNvPr id="67589" name="Line 5"/>
          <p:cNvSpPr>
            <a:spLocks noChangeShapeType="1"/>
          </p:cNvSpPr>
          <p:nvPr/>
        </p:nvSpPr>
        <p:spPr bwMode="auto">
          <a:xfrm>
            <a:off x="1828800" y="1600200"/>
            <a:ext cx="6553200" cy="0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7590" name="Rectangle 6"/>
          <p:cNvSpPr>
            <a:spLocks noChangeArrowheads="1"/>
          </p:cNvSpPr>
          <p:nvPr/>
        </p:nvSpPr>
        <p:spPr bwMode="auto">
          <a:xfrm>
            <a:off x="304800" y="1828800"/>
            <a:ext cx="8534400" cy="19812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591" name="Rectangle 7"/>
          <p:cNvSpPr>
            <a:spLocks noChangeArrowheads="1"/>
          </p:cNvSpPr>
          <p:nvPr/>
        </p:nvSpPr>
        <p:spPr bwMode="auto">
          <a:xfrm>
            <a:off x="2286000" y="2514600"/>
            <a:ext cx="1143000" cy="533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>
                <a:solidFill>
                  <a:srgbClr val="000000"/>
                </a:solidFill>
              </a:rPr>
              <a:t>N</a:t>
            </a:r>
          </a:p>
        </p:txBody>
      </p:sp>
      <p:sp>
        <p:nvSpPr>
          <p:cNvPr id="67592" name="Rectangle 8"/>
          <p:cNvSpPr>
            <a:spLocks noChangeArrowheads="1"/>
          </p:cNvSpPr>
          <p:nvPr/>
        </p:nvSpPr>
        <p:spPr bwMode="auto">
          <a:xfrm>
            <a:off x="3657600" y="2514600"/>
            <a:ext cx="1143000" cy="533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>
                <a:solidFill>
                  <a:srgbClr val="000000"/>
                </a:solidFill>
              </a:rPr>
              <a:t>I/Y</a:t>
            </a:r>
          </a:p>
        </p:txBody>
      </p:sp>
      <p:sp>
        <p:nvSpPr>
          <p:cNvPr id="67593" name="Rectangle 9"/>
          <p:cNvSpPr>
            <a:spLocks noChangeArrowheads="1"/>
          </p:cNvSpPr>
          <p:nvPr/>
        </p:nvSpPr>
        <p:spPr bwMode="auto">
          <a:xfrm>
            <a:off x="4953000" y="2514600"/>
            <a:ext cx="1143000" cy="533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>
                <a:solidFill>
                  <a:srgbClr val="000000"/>
                </a:solidFill>
              </a:rPr>
              <a:t>PV</a:t>
            </a:r>
          </a:p>
        </p:txBody>
      </p:sp>
      <p:sp>
        <p:nvSpPr>
          <p:cNvPr id="67594" name="Rectangle 10"/>
          <p:cNvSpPr>
            <a:spLocks noChangeArrowheads="1"/>
          </p:cNvSpPr>
          <p:nvPr/>
        </p:nvSpPr>
        <p:spPr bwMode="auto">
          <a:xfrm>
            <a:off x="6248400" y="2514600"/>
            <a:ext cx="1143000" cy="533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>
                <a:solidFill>
                  <a:srgbClr val="000000"/>
                </a:solidFill>
              </a:rPr>
              <a:t>PMT</a:t>
            </a:r>
          </a:p>
        </p:txBody>
      </p:sp>
      <p:sp>
        <p:nvSpPr>
          <p:cNvPr id="67595" name="Rectangle 11"/>
          <p:cNvSpPr>
            <a:spLocks noChangeArrowheads="1"/>
          </p:cNvSpPr>
          <p:nvPr/>
        </p:nvSpPr>
        <p:spPr bwMode="auto">
          <a:xfrm>
            <a:off x="7543800" y="2514600"/>
            <a:ext cx="1143000" cy="533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>
                <a:solidFill>
                  <a:srgbClr val="000000"/>
                </a:solidFill>
              </a:rPr>
              <a:t>FV</a:t>
            </a:r>
          </a:p>
        </p:txBody>
      </p:sp>
      <p:sp>
        <p:nvSpPr>
          <p:cNvPr id="67596" name="Rectangle 12"/>
          <p:cNvSpPr>
            <a:spLocks noChangeArrowheads="1"/>
          </p:cNvSpPr>
          <p:nvPr/>
        </p:nvSpPr>
        <p:spPr bwMode="auto">
          <a:xfrm>
            <a:off x="381000" y="1905000"/>
            <a:ext cx="1752600" cy="533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800" dirty="0" smtClean="0">
                <a:solidFill>
                  <a:srgbClr val="000000"/>
                </a:solidFill>
              </a:rPr>
              <a:t>Input</a:t>
            </a:r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67597" name="Rectangle 13"/>
          <p:cNvSpPr>
            <a:spLocks noChangeArrowheads="1"/>
          </p:cNvSpPr>
          <p:nvPr/>
        </p:nvSpPr>
        <p:spPr bwMode="auto">
          <a:xfrm>
            <a:off x="381000" y="3162300"/>
            <a:ext cx="1752600" cy="533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800" dirty="0" err="1" smtClean="0">
                <a:solidFill>
                  <a:srgbClr val="000000"/>
                </a:solidFill>
              </a:rPr>
              <a:t>Hasil</a:t>
            </a:r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67598" name="Rectangle 14"/>
          <p:cNvSpPr>
            <a:spLocks noChangeArrowheads="1"/>
          </p:cNvSpPr>
          <p:nvPr/>
        </p:nvSpPr>
        <p:spPr bwMode="auto">
          <a:xfrm>
            <a:off x="2286000" y="1905000"/>
            <a:ext cx="6400800" cy="533400"/>
          </a:xfrm>
          <a:prstGeom prst="rect">
            <a:avLst/>
          </a:prstGeom>
          <a:solidFill>
            <a:srgbClr val="FFFF99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/>
            <a:r>
              <a:rPr lang="en-US" sz="2800">
                <a:solidFill>
                  <a:srgbClr val="000000"/>
                </a:solidFill>
              </a:rPr>
              <a:t>    </a:t>
            </a:r>
            <a:r>
              <a:rPr lang="en-US" sz="2800">
                <a:solidFill>
                  <a:schemeClr val="tx2"/>
                </a:solidFill>
              </a:rPr>
              <a:t>  </a:t>
            </a:r>
            <a:r>
              <a:rPr lang="en-US" sz="2800">
                <a:solidFill>
                  <a:srgbClr val="000000"/>
                </a:solidFill>
              </a:rPr>
              <a:t>        </a:t>
            </a:r>
            <a:r>
              <a:rPr lang="en-US" sz="2800">
                <a:solidFill>
                  <a:srgbClr val="C277FF"/>
                </a:solidFill>
              </a:rPr>
              <a:t>   12</a:t>
            </a:r>
            <a:r>
              <a:rPr lang="en-US" sz="2800">
                <a:solidFill>
                  <a:srgbClr val="000000"/>
                </a:solidFill>
              </a:rPr>
              <a:t>     </a:t>
            </a:r>
            <a:r>
              <a:rPr lang="en-US" sz="2800">
                <a:solidFill>
                  <a:srgbClr val="42B200"/>
                </a:solidFill>
              </a:rPr>
              <a:t>-1,000        </a:t>
            </a:r>
            <a:r>
              <a:rPr lang="en-US" sz="2800">
                <a:solidFill>
                  <a:srgbClr val="000000"/>
                </a:solidFill>
              </a:rPr>
              <a:t>0      </a:t>
            </a:r>
            <a:r>
              <a:rPr lang="en-US" sz="2800">
                <a:solidFill>
                  <a:schemeClr val="hlink"/>
                </a:solidFill>
              </a:rPr>
              <a:t>+2,000</a:t>
            </a:r>
          </a:p>
        </p:txBody>
      </p:sp>
      <p:sp>
        <p:nvSpPr>
          <p:cNvPr id="67599" name="Rectangle 15"/>
          <p:cNvSpPr>
            <a:spLocks noChangeArrowheads="1"/>
          </p:cNvSpPr>
          <p:nvPr/>
        </p:nvSpPr>
        <p:spPr bwMode="auto">
          <a:xfrm>
            <a:off x="2286000" y="3124200"/>
            <a:ext cx="6400800" cy="533400"/>
          </a:xfrm>
          <a:prstGeom prst="rect">
            <a:avLst/>
          </a:prstGeom>
          <a:solidFill>
            <a:srgbClr val="FFFF99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/>
            <a:r>
              <a:rPr lang="en-US" sz="2400" dirty="0"/>
              <a:t> </a:t>
            </a:r>
            <a:r>
              <a:rPr lang="en-US" sz="2800" dirty="0">
                <a:solidFill>
                  <a:schemeClr val="tx2"/>
                </a:solidFill>
              </a:rPr>
              <a:t>6.12 </a:t>
            </a:r>
            <a:r>
              <a:rPr lang="en-US" sz="2800" dirty="0" err="1" smtClean="0">
                <a:solidFill>
                  <a:schemeClr val="tx2"/>
                </a:solidFill>
              </a:rPr>
              <a:t>tahun</a:t>
            </a:r>
            <a:endParaRPr lang="en-US" sz="2400" dirty="0">
              <a:solidFill>
                <a:schemeClr val="hlink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500"/>
                                        <p:tgtEl>
                                          <p:spTgt spid="67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86" grpId="0"/>
      <p:bldP spid="67599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sekarang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‘present value’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17" name="Rectangle 17"/>
          <p:cNvSpPr>
            <a:spLocks noGrp="1" noChangeArrowheads="1"/>
          </p:cNvSpPr>
          <p:nvPr>
            <p:ph type="title"/>
          </p:nvPr>
        </p:nvSpPr>
        <p:spPr>
          <a:noFill/>
          <a:ln/>
          <a:effectLst>
            <a:outerShdw dist="71842" dir="2700000" algn="ctr" rotWithShape="0">
              <a:schemeClr val="bg2"/>
            </a:outerShdw>
          </a:effectLst>
        </p:spPr>
        <p:txBody>
          <a:bodyPr>
            <a:normAutofit fontScale="90000"/>
          </a:bodyPr>
          <a:lstStyle/>
          <a:p>
            <a:r>
              <a:rPr lang="en-US" b="1" dirty="0" err="1" smtClean="0"/>
              <a:t>Nilai</a:t>
            </a:r>
            <a:r>
              <a:rPr lang="en-US" b="1" dirty="0" smtClean="0"/>
              <a:t> </a:t>
            </a:r>
            <a:r>
              <a:rPr lang="en-US" b="1" dirty="0" err="1" smtClean="0"/>
              <a:t>Sekarang</a:t>
            </a:r>
            <a:r>
              <a:rPr lang="en-US" b="1" dirty="0" smtClean="0"/>
              <a:t> </a:t>
            </a:r>
            <a:r>
              <a:rPr lang="en-US" b="1" dirty="0" err="1" smtClean="0"/>
              <a:t>Simpanan</a:t>
            </a:r>
            <a:r>
              <a:rPr lang="en-US" b="1" dirty="0" smtClean="0"/>
              <a:t> </a:t>
            </a:r>
            <a:r>
              <a:rPr lang="en-US" b="1" dirty="0" err="1" smtClean="0"/>
              <a:t>Tungga</a:t>
            </a:r>
            <a:r>
              <a:rPr lang="id-ID" b="1" dirty="0" smtClean="0"/>
              <a:t>l</a:t>
            </a:r>
            <a:r>
              <a:rPr lang="en-US" b="1" dirty="0" smtClean="0"/>
              <a:t> </a:t>
            </a:r>
            <a:r>
              <a:rPr lang="en-US" b="1" dirty="0" smtClean="0"/>
              <a:t>(</a:t>
            </a:r>
            <a:r>
              <a:rPr lang="en-US" b="1" dirty="0" err="1" smtClean="0"/>
              <a:t>Grafik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25602" name="Rectangle 2"/>
          <p:cNvSpPr>
            <a:spLocks noGrp="1" noChangeArrowheads="1"/>
          </p:cNvSpPr>
          <p:nvPr>
            <p:ph sz="quarter" idx="1"/>
          </p:nvPr>
        </p:nvSpPr>
        <p:spPr>
          <a:noFill/>
          <a:ln/>
        </p:spPr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lang="en-US" sz="2800" dirty="0" err="1" smtClean="0"/>
              <a:t>Anggaplah</a:t>
            </a:r>
            <a:r>
              <a:rPr lang="en-US" sz="2800" dirty="0" smtClean="0"/>
              <a:t> </a:t>
            </a:r>
            <a:r>
              <a:rPr lang="en-US" sz="2800" dirty="0" err="1" smtClean="0"/>
              <a:t>bahwa</a:t>
            </a:r>
            <a:r>
              <a:rPr lang="en-US" sz="2800" dirty="0" smtClean="0"/>
              <a:t> </a:t>
            </a:r>
            <a:r>
              <a:rPr lang="en-US" sz="2800" dirty="0" err="1" smtClean="0"/>
              <a:t>anda</a:t>
            </a:r>
            <a:r>
              <a:rPr lang="en-US" sz="2800" dirty="0" smtClean="0"/>
              <a:t> </a:t>
            </a:r>
            <a:r>
              <a:rPr lang="en-US" sz="2800" dirty="0" err="1" smtClean="0"/>
              <a:t>membutuhkan</a:t>
            </a:r>
            <a:r>
              <a:rPr lang="en-US" sz="2800" dirty="0" smtClean="0"/>
              <a:t> </a:t>
            </a:r>
            <a:r>
              <a:rPr lang="id-ID" sz="2800" dirty="0" smtClean="0">
                <a:solidFill>
                  <a:srgbClr val="D9319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Rp</a:t>
            </a:r>
            <a:r>
              <a:rPr lang="en-US" sz="2800" dirty="0" smtClean="0">
                <a:solidFill>
                  <a:srgbClr val="D9319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r>
              <a:rPr lang="id-ID" sz="2800" dirty="0" smtClean="0">
                <a:solidFill>
                  <a:srgbClr val="D9319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.</a:t>
            </a:r>
            <a:r>
              <a:rPr lang="en-US" sz="2800" dirty="0" smtClean="0">
                <a:solidFill>
                  <a:srgbClr val="D9319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000</a:t>
            </a:r>
            <a:r>
              <a:rPr lang="en-US" sz="2800" dirty="0" smtClean="0">
                <a:solidFill>
                  <a:srgbClr val="014A0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 </a:t>
            </a:r>
            <a:r>
              <a:rPr lang="en-US" sz="2800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tahun</a:t>
            </a:r>
            <a:r>
              <a:rPr lang="en-US" sz="2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.</a:t>
            </a:r>
            <a:r>
              <a:rPr lang="en-US" sz="2800" dirty="0" smtClean="0"/>
              <a:t>  </a:t>
            </a:r>
            <a:r>
              <a:rPr lang="en-US" sz="2800" dirty="0" err="1" smtClean="0"/>
              <a:t>Berapa</a:t>
            </a:r>
            <a:r>
              <a:rPr lang="en-US" sz="2800" dirty="0" smtClean="0"/>
              <a:t> </a:t>
            </a:r>
            <a:r>
              <a:rPr lang="en-US" sz="2800" dirty="0" err="1" smtClean="0"/>
              <a:t>jumlah</a:t>
            </a:r>
            <a:r>
              <a:rPr lang="en-US" sz="2800" dirty="0" smtClean="0"/>
              <a:t> yang </a:t>
            </a:r>
            <a:r>
              <a:rPr lang="en-US" sz="2800" dirty="0" err="1" smtClean="0"/>
              <a:t>anda</a:t>
            </a:r>
            <a:r>
              <a:rPr lang="en-US" sz="2800" dirty="0" smtClean="0"/>
              <a:t> </a:t>
            </a:r>
            <a:r>
              <a:rPr lang="en-US" sz="2800" dirty="0" err="1" smtClean="0"/>
              <a:t>harus</a:t>
            </a:r>
            <a:r>
              <a:rPr lang="en-US" sz="2800" dirty="0" smtClean="0"/>
              <a:t> </a:t>
            </a:r>
            <a:r>
              <a:rPr lang="en-US" sz="2800" dirty="0" err="1" smtClean="0"/>
              <a:t>tabung</a:t>
            </a:r>
            <a:r>
              <a:rPr lang="en-US" sz="2800" dirty="0" smtClean="0"/>
              <a:t> </a:t>
            </a:r>
            <a:r>
              <a:rPr lang="en-US" sz="2800" dirty="0" err="1" smtClean="0"/>
              <a:t>saat</a:t>
            </a:r>
            <a:r>
              <a:rPr lang="en-US" sz="2800" dirty="0" smtClean="0"/>
              <a:t> </a:t>
            </a:r>
            <a:r>
              <a:rPr lang="en-US" sz="2800" dirty="0" err="1" smtClean="0"/>
              <a:t>ini</a:t>
            </a:r>
            <a:r>
              <a:rPr lang="en-US" sz="2800" dirty="0" smtClean="0"/>
              <a:t> </a:t>
            </a:r>
            <a:r>
              <a:rPr lang="en-US" sz="2800" dirty="0" err="1" smtClean="0"/>
              <a:t>jika</a:t>
            </a:r>
            <a:r>
              <a:rPr lang="en-US" sz="2800" dirty="0" smtClean="0"/>
              <a:t> </a:t>
            </a:r>
            <a:r>
              <a:rPr lang="en-US" sz="2800" dirty="0" err="1" smtClean="0"/>
              <a:t>tingkat</a:t>
            </a:r>
            <a:r>
              <a:rPr lang="en-US" sz="2800" dirty="0" smtClean="0"/>
              <a:t> </a:t>
            </a:r>
            <a:r>
              <a:rPr lang="en-US" sz="2800" dirty="0" err="1" smtClean="0"/>
              <a:t>bunga</a:t>
            </a:r>
            <a:r>
              <a:rPr lang="en-US" sz="2800" dirty="0" smtClean="0"/>
              <a:t> </a:t>
            </a:r>
            <a:r>
              <a:rPr lang="en-US" sz="2800" dirty="0" err="1" smtClean="0"/>
              <a:t>diskonto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277FF"/>
                </a:solidFill>
              </a:rPr>
              <a:t>7%</a:t>
            </a:r>
            <a:r>
              <a:rPr lang="en-US" sz="2800" dirty="0" smtClean="0"/>
              <a:t> </a:t>
            </a:r>
            <a:r>
              <a:rPr lang="en-US" sz="2800" dirty="0" err="1" smtClean="0"/>
              <a:t>dimajemukkan</a:t>
            </a:r>
            <a:r>
              <a:rPr lang="en-US" sz="2800" dirty="0" smtClean="0"/>
              <a:t> per </a:t>
            </a:r>
            <a:r>
              <a:rPr lang="en-US" sz="2800" dirty="0" err="1" smtClean="0"/>
              <a:t>tahun</a:t>
            </a:r>
            <a:r>
              <a:rPr lang="en-US" sz="2800" dirty="0" smtClean="0"/>
              <a:t>.</a:t>
            </a:r>
            <a:endParaRPr lang="en-US" sz="2800" dirty="0"/>
          </a:p>
        </p:txBody>
      </p:sp>
      <p:sp>
        <p:nvSpPr>
          <p:cNvPr id="25605" name="Line 5"/>
          <p:cNvSpPr>
            <a:spLocks noChangeShapeType="1"/>
          </p:cNvSpPr>
          <p:nvPr/>
        </p:nvSpPr>
        <p:spPr bwMode="auto">
          <a:xfrm>
            <a:off x="1600200" y="4648200"/>
            <a:ext cx="6019800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606" name="Line 6"/>
          <p:cNvSpPr>
            <a:spLocks noChangeShapeType="1"/>
          </p:cNvSpPr>
          <p:nvPr/>
        </p:nvSpPr>
        <p:spPr bwMode="auto">
          <a:xfrm>
            <a:off x="1600200" y="4267200"/>
            <a:ext cx="0" cy="3810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607" name="Line 7"/>
          <p:cNvSpPr>
            <a:spLocks noChangeShapeType="1"/>
          </p:cNvSpPr>
          <p:nvPr/>
        </p:nvSpPr>
        <p:spPr bwMode="auto">
          <a:xfrm>
            <a:off x="7620000" y="4267200"/>
            <a:ext cx="0" cy="3810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1204913" y="3657600"/>
            <a:ext cx="6629400" cy="638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3200" b="0" dirty="0">
                <a:solidFill>
                  <a:srgbClr val="000000"/>
                </a:solidFill>
              </a:rPr>
              <a:t>  </a:t>
            </a:r>
            <a:r>
              <a:rPr lang="en-US" b="0" dirty="0">
                <a:solidFill>
                  <a:srgbClr val="000000"/>
                </a:solidFill>
              </a:rPr>
              <a:t>0                   </a:t>
            </a:r>
            <a:r>
              <a:rPr lang="en-US" dirty="0">
                <a:solidFill>
                  <a:srgbClr val="38006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r>
              <a:rPr lang="en-US" dirty="0">
                <a:solidFill>
                  <a:srgbClr val="000000"/>
                </a:solidFill>
              </a:rPr>
              <a:t>1</a:t>
            </a:r>
            <a:r>
              <a:rPr lang="en-US" dirty="0">
                <a:solidFill>
                  <a:srgbClr val="38006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r>
              <a:rPr lang="en-US" b="0" dirty="0">
                <a:solidFill>
                  <a:srgbClr val="000000"/>
                </a:solidFill>
              </a:rPr>
              <a:t>                    </a:t>
            </a:r>
            <a:r>
              <a:rPr lang="en-US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</a:p>
        </p:txBody>
      </p:sp>
      <p:sp>
        <p:nvSpPr>
          <p:cNvPr id="25609" name="Rectangle 9"/>
          <p:cNvSpPr>
            <a:spLocks noChangeArrowheads="1"/>
          </p:cNvSpPr>
          <p:nvPr/>
        </p:nvSpPr>
        <p:spPr bwMode="auto">
          <a:xfrm>
            <a:off x="6767513" y="4756150"/>
            <a:ext cx="1735137" cy="698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4000">
                <a:solidFill>
                  <a:srgbClr val="D9319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$1,000</a:t>
            </a:r>
          </a:p>
        </p:txBody>
      </p:sp>
      <p:sp>
        <p:nvSpPr>
          <p:cNvPr id="25610" name="Line 10"/>
          <p:cNvSpPr>
            <a:spLocks noChangeShapeType="1"/>
          </p:cNvSpPr>
          <p:nvPr/>
        </p:nvSpPr>
        <p:spPr bwMode="auto">
          <a:xfrm>
            <a:off x="7620000" y="5410200"/>
            <a:ext cx="0" cy="4572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611" name="Line 11"/>
          <p:cNvSpPr>
            <a:spLocks noChangeShapeType="1"/>
          </p:cNvSpPr>
          <p:nvPr/>
        </p:nvSpPr>
        <p:spPr bwMode="auto">
          <a:xfrm>
            <a:off x="5029200" y="5867400"/>
            <a:ext cx="25908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612" name="Rectangle 12"/>
          <p:cNvSpPr>
            <a:spLocks noChangeArrowheads="1"/>
          </p:cNvSpPr>
          <p:nvPr/>
        </p:nvSpPr>
        <p:spPr bwMode="auto">
          <a:xfrm>
            <a:off x="2347913" y="4038600"/>
            <a:ext cx="841375" cy="638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dirty="0">
                <a:solidFill>
                  <a:srgbClr val="C277FF"/>
                </a:solidFill>
              </a:rPr>
              <a:t>7%</a:t>
            </a:r>
          </a:p>
        </p:txBody>
      </p:sp>
      <p:sp>
        <p:nvSpPr>
          <p:cNvPr id="25613" name="Line 13"/>
          <p:cNvSpPr>
            <a:spLocks noChangeShapeType="1"/>
          </p:cNvSpPr>
          <p:nvPr/>
        </p:nvSpPr>
        <p:spPr bwMode="auto">
          <a:xfrm>
            <a:off x="4572000" y="4267200"/>
            <a:ext cx="0" cy="3810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614" name="Rectangle 14"/>
          <p:cNvSpPr>
            <a:spLocks noChangeArrowheads="1"/>
          </p:cNvSpPr>
          <p:nvPr/>
        </p:nvSpPr>
        <p:spPr bwMode="auto">
          <a:xfrm>
            <a:off x="4176713" y="5486400"/>
            <a:ext cx="960437" cy="638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>
              <a:spcBef>
                <a:spcPct val="20000"/>
              </a:spcBef>
              <a:spcAft>
                <a:spcPct val="20000"/>
              </a:spcAft>
            </a:pPr>
            <a:r>
              <a:rPr lang="en-US">
                <a:solidFill>
                  <a:srgbClr val="000000"/>
                </a:solidFill>
              </a:rPr>
              <a:t>PV</a:t>
            </a:r>
            <a:r>
              <a:rPr lang="en-US" baseline="-2500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25615" name="Line 15"/>
          <p:cNvSpPr>
            <a:spLocks noChangeShapeType="1"/>
          </p:cNvSpPr>
          <p:nvPr/>
        </p:nvSpPr>
        <p:spPr bwMode="auto">
          <a:xfrm>
            <a:off x="2057400" y="5867400"/>
            <a:ext cx="21336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616" name="Rectangle 16"/>
          <p:cNvSpPr>
            <a:spLocks noChangeArrowheads="1"/>
          </p:cNvSpPr>
          <p:nvPr/>
        </p:nvSpPr>
        <p:spPr bwMode="auto">
          <a:xfrm>
            <a:off x="1128713" y="5486400"/>
            <a:ext cx="960437" cy="638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>
              <a:spcBef>
                <a:spcPct val="20000"/>
              </a:spcBef>
              <a:spcAft>
                <a:spcPct val="20000"/>
              </a:spcAft>
            </a:pPr>
            <a:r>
              <a:rPr lang="en-US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PV</a:t>
            </a:r>
            <a:r>
              <a:rPr lang="en-US" baseline="-2500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5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500"/>
                                        <p:tgtEl>
                                          <p:spTgt spid="25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25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500"/>
                                        <p:tgtEl>
                                          <p:spTgt spid="25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1" dur="500"/>
                                        <p:tgtEl>
                                          <p:spTgt spid="25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4" dur="500"/>
                                        <p:tgtEl>
                                          <p:spTgt spid="25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25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5" grpId="0" animBg="1"/>
      <p:bldP spid="25609" grpId="0"/>
      <p:bldP spid="25610" grpId="0" animBg="1"/>
      <p:bldP spid="25611" grpId="0" animBg="1"/>
      <p:bldP spid="25614" grpId="0"/>
      <p:bldP spid="25615" grpId="0" animBg="1"/>
      <p:bldP spid="25616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8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  <a:effectLst>
            <a:outerShdw dist="71842" dir="2700000" algn="ctr" rotWithShape="0">
              <a:schemeClr val="bg2"/>
            </a:outerShdw>
          </a:effectLst>
        </p:spPr>
        <p:txBody>
          <a:bodyPr>
            <a:normAutofit fontScale="90000"/>
          </a:bodyPr>
          <a:lstStyle/>
          <a:p>
            <a:r>
              <a:rPr lang="en-US" b="1" dirty="0" err="1" smtClean="0"/>
              <a:t>Nilai</a:t>
            </a:r>
            <a:r>
              <a:rPr lang="en-US" b="1" dirty="0" smtClean="0"/>
              <a:t> </a:t>
            </a:r>
            <a:r>
              <a:rPr lang="en-US" b="1" dirty="0" err="1" smtClean="0"/>
              <a:t>Sekarang</a:t>
            </a:r>
            <a:r>
              <a:rPr lang="en-US" b="1" dirty="0" smtClean="0"/>
              <a:t> </a:t>
            </a:r>
            <a:r>
              <a:rPr lang="en-US" b="1" dirty="0" err="1" smtClean="0"/>
              <a:t>Simpanan</a:t>
            </a:r>
            <a:r>
              <a:rPr lang="en-US" b="1" dirty="0" smtClean="0"/>
              <a:t> Tunggal (</a:t>
            </a:r>
            <a:r>
              <a:rPr lang="en-US" b="1" dirty="0" err="1" smtClean="0"/>
              <a:t>Persamaan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26626" name="Rectangle 2"/>
          <p:cNvSpPr>
            <a:spLocks noGrp="1" noChangeArrowheads="1"/>
          </p:cNvSpPr>
          <p:nvPr>
            <p:ph sz="quarter" idx="1"/>
          </p:nvPr>
        </p:nvSpPr>
        <p:spPr>
          <a:noFill/>
          <a:ln/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dirty="0"/>
              <a:t>   </a:t>
            </a:r>
            <a:r>
              <a:rPr lang="en-US" dirty="0" smtClean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PV</a:t>
            </a:r>
            <a:r>
              <a:rPr lang="en-US" baseline="-25000" dirty="0" smtClean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0</a:t>
            </a:r>
            <a:r>
              <a:rPr lang="id-ID" baseline="-25000" dirty="0" smtClean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dirty="0" smtClean="0"/>
              <a:t>= </a:t>
            </a:r>
            <a:r>
              <a:rPr lang="en-US" dirty="0">
                <a:solidFill>
                  <a:srgbClr val="D9319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FV</a:t>
            </a:r>
            <a:r>
              <a:rPr lang="en-US" baseline="-25000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  <a:r>
              <a:rPr lang="en-US" dirty="0"/>
              <a:t> / (1+</a:t>
            </a:r>
            <a:r>
              <a:rPr lang="en-US" dirty="0">
                <a:solidFill>
                  <a:srgbClr val="C277FF"/>
                </a:solidFill>
              </a:rPr>
              <a:t>i</a:t>
            </a:r>
            <a:r>
              <a:rPr lang="en-US" dirty="0"/>
              <a:t>)</a:t>
            </a:r>
            <a:r>
              <a:rPr lang="en-US" baseline="30000" dirty="0">
                <a:solidFill>
                  <a:schemeClr val="tx2"/>
                </a:solidFill>
              </a:rPr>
              <a:t>2</a:t>
            </a:r>
            <a:r>
              <a:rPr lang="en-US" dirty="0"/>
              <a:t> 	</a:t>
            </a:r>
            <a:r>
              <a:rPr lang="id-ID" dirty="0" smtClean="0"/>
              <a:t>					</a:t>
            </a:r>
            <a:r>
              <a:rPr lang="en-US" dirty="0" smtClean="0"/>
              <a:t>= </a:t>
            </a:r>
            <a:r>
              <a:rPr lang="id-ID" dirty="0" smtClean="0">
                <a:solidFill>
                  <a:srgbClr val="D9319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Rp</a:t>
            </a:r>
            <a:r>
              <a:rPr lang="en-US" dirty="0" smtClean="0">
                <a:solidFill>
                  <a:srgbClr val="D9319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r>
              <a:rPr lang="id-ID" dirty="0" smtClean="0">
                <a:solidFill>
                  <a:srgbClr val="D9319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.</a:t>
            </a:r>
            <a:r>
              <a:rPr lang="en-US" dirty="0" smtClean="0">
                <a:solidFill>
                  <a:srgbClr val="D9319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000</a:t>
            </a:r>
            <a:r>
              <a:rPr lang="en-US" dirty="0" smtClean="0">
                <a:solidFill>
                  <a:srgbClr val="A7515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/>
              <a:t>/ (</a:t>
            </a:r>
            <a:r>
              <a:rPr lang="en-US" dirty="0" smtClean="0"/>
              <a:t>1</a:t>
            </a:r>
            <a:r>
              <a:rPr lang="id-ID" dirty="0" smtClean="0">
                <a:solidFill>
                  <a:srgbClr val="C277FF"/>
                </a:solidFill>
              </a:rPr>
              <a:t>,</a:t>
            </a:r>
            <a:r>
              <a:rPr lang="en-US" dirty="0" smtClean="0">
                <a:solidFill>
                  <a:srgbClr val="C277FF"/>
                </a:solidFill>
              </a:rPr>
              <a:t>07</a:t>
            </a:r>
            <a:r>
              <a:rPr lang="en-US" dirty="0" smtClean="0"/>
              <a:t>)</a:t>
            </a:r>
            <a:r>
              <a:rPr lang="en-US" baseline="30000" dirty="0" smtClean="0">
                <a:solidFill>
                  <a:schemeClr val="tx2"/>
                </a:solidFill>
              </a:rPr>
              <a:t>2</a:t>
            </a:r>
            <a:r>
              <a:rPr lang="en-US" dirty="0" smtClean="0"/>
              <a:t> </a:t>
            </a:r>
            <a:r>
              <a:rPr lang="en-US" dirty="0"/>
              <a:t>	 </a:t>
            </a:r>
            <a:r>
              <a:rPr lang="id-ID" dirty="0" smtClean="0"/>
              <a:t>					</a:t>
            </a:r>
            <a:r>
              <a:rPr lang="en-US" dirty="0" smtClean="0"/>
              <a:t>= </a:t>
            </a:r>
            <a:r>
              <a:rPr lang="id-ID" dirty="0" smtClean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Rp   </a:t>
            </a:r>
            <a:r>
              <a:rPr lang="en-US" dirty="0" smtClean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873</a:t>
            </a:r>
            <a:r>
              <a:rPr lang="id-ID" dirty="0" smtClean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,</a:t>
            </a:r>
            <a:r>
              <a:rPr lang="en-US" dirty="0" smtClean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44</a:t>
            </a:r>
            <a:endParaRPr lang="en-US" dirty="0">
              <a:solidFill>
                <a:srgbClr val="42B2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6630" name="Line 6"/>
          <p:cNvSpPr>
            <a:spLocks noChangeShapeType="1"/>
          </p:cNvSpPr>
          <p:nvPr/>
        </p:nvSpPr>
        <p:spPr bwMode="auto">
          <a:xfrm>
            <a:off x="1600200" y="4648200"/>
            <a:ext cx="6019800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631" name="Line 7"/>
          <p:cNvSpPr>
            <a:spLocks noChangeShapeType="1"/>
          </p:cNvSpPr>
          <p:nvPr/>
        </p:nvSpPr>
        <p:spPr bwMode="auto">
          <a:xfrm>
            <a:off x="1600200" y="4267200"/>
            <a:ext cx="0" cy="3810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632" name="Line 8"/>
          <p:cNvSpPr>
            <a:spLocks noChangeShapeType="1"/>
          </p:cNvSpPr>
          <p:nvPr/>
        </p:nvSpPr>
        <p:spPr bwMode="auto">
          <a:xfrm>
            <a:off x="7620000" y="4267200"/>
            <a:ext cx="0" cy="3810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633" name="Rectangle 9"/>
          <p:cNvSpPr>
            <a:spLocks noChangeArrowheads="1"/>
          </p:cNvSpPr>
          <p:nvPr/>
        </p:nvSpPr>
        <p:spPr bwMode="auto">
          <a:xfrm>
            <a:off x="1204913" y="3657600"/>
            <a:ext cx="6629400" cy="638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3200" b="0" dirty="0">
                <a:solidFill>
                  <a:srgbClr val="000000"/>
                </a:solidFill>
              </a:rPr>
              <a:t>  </a:t>
            </a:r>
            <a:r>
              <a:rPr lang="en-US" b="0" dirty="0">
                <a:solidFill>
                  <a:srgbClr val="000000"/>
                </a:solidFill>
              </a:rPr>
              <a:t>0                   </a:t>
            </a:r>
            <a:r>
              <a:rPr lang="en-US" dirty="0">
                <a:solidFill>
                  <a:srgbClr val="38006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r>
              <a:rPr lang="en-US" dirty="0">
                <a:solidFill>
                  <a:srgbClr val="000000"/>
                </a:solidFill>
              </a:rPr>
              <a:t>1</a:t>
            </a:r>
            <a:r>
              <a:rPr lang="en-US" dirty="0">
                <a:solidFill>
                  <a:srgbClr val="38006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r>
              <a:rPr lang="en-US" b="0" dirty="0">
                <a:solidFill>
                  <a:srgbClr val="000000"/>
                </a:solidFill>
              </a:rPr>
              <a:t>                    </a:t>
            </a:r>
            <a:r>
              <a:rPr lang="en-US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</a:p>
        </p:txBody>
      </p:sp>
      <p:sp>
        <p:nvSpPr>
          <p:cNvPr id="26634" name="Rectangle 10"/>
          <p:cNvSpPr>
            <a:spLocks noChangeArrowheads="1"/>
          </p:cNvSpPr>
          <p:nvPr/>
        </p:nvSpPr>
        <p:spPr bwMode="auto">
          <a:xfrm>
            <a:off x="6629400" y="4756150"/>
            <a:ext cx="2149628" cy="70532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id-ID" sz="4000" dirty="0" smtClean="0">
                <a:solidFill>
                  <a:srgbClr val="D9319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Rp</a:t>
            </a:r>
            <a:r>
              <a:rPr lang="en-US" sz="4000" dirty="0" smtClean="0">
                <a:solidFill>
                  <a:srgbClr val="D9319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r>
              <a:rPr lang="id-ID" sz="4000" dirty="0" smtClean="0">
                <a:solidFill>
                  <a:srgbClr val="D9319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.</a:t>
            </a:r>
            <a:r>
              <a:rPr lang="en-US" sz="4000" dirty="0" smtClean="0">
                <a:solidFill>
                  <a:srgbClr val="D9319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000</a:t>
            </a:r>
            <a:endParaRPr lang="en-US" sz="4000" dirty="0">
              <a:solidFill>
                <a:srgbClr val="D9319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6635" name="Line 11"/>
          <p:cNvSpPr>
            <a:spLocks noChangeShapeType="1"/>
          </p:cNvSpPr>
          <p:nvPr/>
        </p:nvSpPr>
        <p:spPr bwMode="auto">
          <a:xfrm>
            <a:off x="7620000" y="5410200"/>
            <a:ext cx="0" cy="4572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636" name="Line 12"/>
          <p:cNvSpPr>
            <a:spLocks noChangeShapeType="1"/>
          </p:cNvSpPr>
          <p:nvPr/>
        </p:nvSpPr>
        <p:spPr bwMode="auto">
          <a:xfrm>
            <a:off x="2057400" y="5867400"/>
            <a:ext cx="5562600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637" name="Rectangle 13"/>
          <p:cNvSpPr>
            <a:spLocks noChangeArrowheads="1"/>
          </p:cNvSpPr>
          <p:nvPr/>
        </p:nvSpPr>
        <p:spPr bwMode="auto">
          <a:xfrm>
            <a:off x="2347913" y="4038600"/>
            <a:ext cx="841375" cy="638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>
                <a:solidFill>
                  <a:srgbClr val="C277FF"/>
                </a:solidFill>
              </a:rPr>
              <a:t>7%</a:t>
            </a:r>
          </a:p>
        </p:txBody>
      </p:sp>
      <p:sp>
        <p:nvSpPr>
          <p:cNvPr id="26638" name="Line 14"/>
          <p:cNvSpPr>
            <a:spLocks noChangeShapeType="1"/>
          </p:cNvSpPr>
          <p:nvPr/>
        </p:nvSpPr>
        <p:spPr bwMode="auto">
          <a:xfrm>
            <a:off x="4572000" y="4267200"/>
            <a:ext cx="0" cy="3810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639" name="Rectangle 15"/>
          <p:cNvSpPr>
            <a:spLocks noChangeArrowheads="1"/>
          </p:cNvSpPr>
          <p:nvPr/>
        </p:nvSpPr>
        <p:spPr bwMode="auto">
          <a:xfrm>
            <a:off x="1128713" y="5486400"/>
            <a:ext cx="960437" cy="638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>
              <a:spcBef>
                <a:spcPct val="20000"/>
              </a:spcBef>
              <a:spcAft>
                <a:spcPct val="20000"/>
              </a:spcAft>
            </a:pPr>
            <a:r>
              <a:rPr lang="en-US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PV</a:t>
            </a:r>
            <a:r>
              <a:rPr lang="en-US" baseline="-2500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0</a:t>
            </a:r>
          </a:p>
        </p:txBody>
      </p:sp>
      <p:sp>
        <p:nvSpPr>
          <p:cNvPr id="26640" name="Line 16"/>
          <p:cNvSpPr>
            <a:spLocks noChangeShapeType="1"/>
          </p:cNvSpPr>
          <p:nvPr/>
        </p:nvSpPr>
        <p:spPr bwMode="auto">
          <a:xfrm flipV="1">
            <a:off x="4572000" y="57150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6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500"/>
                                        <p:tgtEl>
                                          <p:spTgt spid="26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26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" dur="500"/>
                                        <p:tgtEl>
                                          <p:spTgt spid="26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0"/>
                                        <p:tgtEl>
                                          <p:spTgt spid="26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26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0" grpId="0" animBg="1"/>
      <p:bldP spid="26634" grpId="0"/>
      <p:bldP spid="26635" grpId="0" animBg="1"/>
      <p:bldP spid="26636" grpId="0" animBg="1"/>
      <p:bldP spid="26639" grpId="0"/>
      <p:bldP spid="26640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  <a:effectLst>
            <a:outerShdw dist="71842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 b="1" dirty="0" err="1" smtClean="0"/>
              <a:t>Persamaan</a:t>
            </a:r>
            <a:r>
              <a:rPr lang="en-US" b="1" dirty="0" smtClean="0"/>
              <a:t> </a:t>
            </a:r>
            <a:r>
              <a:rPr lang="en-US" b="1" dirty="0" err="1" smtClean="0"/>
              <a:t>Umum</a:t>
            </a:r>
            <a:r>
              <a:rPr lang="en-US" b="1" dirty="0" smtClean="0"/>
              <a:t> </a:t>
            </a:r>
            <a:r>
              <a:rPr lang="en-US" b="1" dirty="0" err="1" smtClean="0"/>
              <a:t>Nilai</a:t>
            </a:r>
            <a:r>
              <a:rPr lang="en-US" b="1" dirty="0" smtClean="0"/>
              <a:t> </a:t>
            </a:r>
            <a:r>
              <a:rPr lang="en-US" b="1" dirty="0" err="1" smtClean="0"/>
              <a:t>Sekarang</a:t>
            </a:r>
            <a:endParaRPr lang="en-US" b="1" dirty="0"/>
          </a:p>
        </p:txBody>
      </p:sp>
      <p:sp>
        <p:nvSpPr>
          <p:cNvPr id="27650" name="Rectangle 2"/>
          <p:cNvSpPr>
            <a:spLocks noGrp="1" noChangeArrowheads="1"/>
          </p:cNvSpPr>
          <p:nvPr>
            <p:ph sz="quarter" idx="1"/>
          </p:nvPr>
        </p:nvSpPr>
        <p:spPr>
          <a:noFill/>
          <a:ln/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sz="4000" dirty="0">
                <a:solidFill>
                  <a:srgbClr val="A7515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		</a:t>
            </a:r>
            <a:r>
              <a:rPr lang="en-US" dirty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PV</a:t>
            </a:r>
            <a:r>
              <a:rPr lang="en-US" baseline="-25000" dirty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0</a:t>
            </a:r>
            <a:r>
              <a:rPr lang="en-US" dirty="0">
                <a:solidFill>
                  <a:srgbClr val="42B200"/>
                </a:solidFill>
              </a:rPr>
              <a:t> </a:t>
            </a:r>
            <a:r>
              <a:rPr lang="en-US" dirty="0"/>
              <a:t>= </a:t>
            </a:r>
            <a:r>
              <a:rPr lang="en-US" dirty="0">
                <a:solidFill>
                  <a:srgbClr val="D9319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FV</a:t>
            </a:r>
            <a:r>
              <a:rPr lang="en-US" baseline="-25000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r>
              <a:rPr lang="en-US" dirty="0"/>
              <a:t> / (1+</a:t>
            </a:r>
            <a:r>
              <a:rPr lang="en-US" dirty="0">
                <a:solidFill>
                  <a:srgbClr val="C277FF"/>
                </a:solidFill>
              </a:rPr>
              <a:t>i</a:t>
            </a:r>
            <a:r>
              <a:rPr lang="en-US" dirty="0"/>
              <a:t>)</a:t>
            </a:r>
            <a:r>
              <a:rPr lang="en-US" sz="4000" baseline="30000" dirty="0">
                <a:solidFill>
                  <a:schemeClr val="tx2"/>
                </a:solidFill>
              </a:rPr>
              <a:t>1</a:t>
            </a:r>
            <a:endParaRPr lang="en-US" sz="4000" dirty="0"/>
          </a:p>
          <a:p>
            <a:pPr>
              <a:buFont typeface="Monotype Sorts" pitchFamily="2" charset="2"/>
              <a:buNone/>
            </a:pPr>
            <a:r>
              <a:rPr lang="en-US" sz="4000" dirty="0">
                <a:solidFill>
                  <a:srgbClr val="A7515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dirty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PV</a:t>
            </a:r>
            <a:r>
              <a:rPr lang="en-US" baseline="-25000" dirty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0</a:t>
            </a:r>
            <a:r>
              <a:rPr lang="en-US" dirty="0"/>
              <a:t> = </a:t>
            </a:r>
            <a:r>
              <a:rPr lang="en-US" dirty="0">
                <a:solidFill>
                  <a:srgbClr val="D9319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FV</a:t>
            </a:r>
            <a:r>
              <a:rPr lang="en-US" baseline="-25000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  <a:r>
              <a:rPr lang="en-US" dirty="0"/>
              <a:t> / (1+</a:t>
            </a:r>
            <a:r>
              <a:rPr lang="en-US" dirty="0">
                <a:solidFill>
                  <a:srgbClr val="C277FF"/>
                </a:solidFill>
              </a:rPr>
              <a:t>i</a:t>
            </a:r>
            <a:r>
              <a:rPr lang="en-US" dirty="0"/>
              <a:t>)</a:t>
            </a:r>
            <a:r>
              <a:rPr lang="en-US" sz="4000" baseline="30000" dirty="0">
                <a:solidFill>
                  <a:schemeClr val="tx2"/>
                </a:solidFill>
              </a:rPr>
              <a:t>2</a:t>
            </a:r>
          </a:p>
          <a:p>
            <a:pPr>
              <a:buFont typeface="Monotype Sorts" pitchFamily="2" charset="2"/>
              <a:buNone/>
            </a:pPr>
            <a:endParaRPr lang="en-US" sz="1000" dirty="0"/>
          </a:p>
          <a:p>
            <a:pPr>
              <a:buFont typeface="Monotype Sorts" pitchFamily="2" charset="2"/>
              <a:buNone/>
            </a:pPr>
            <a:endParaRPr lang="en-US" sz="1800" dirty="0"/>
          </a:p>
          <a:p>
            <a:pPr>
              <a:buFont typeface="Monotype Sorts" pitchFamily="2" charset="2"/>
              <a:buNone/>
            </a:pPr>
            <a:endParaRPr lang="id-ID" dirty="0" smtClean="0"/>
          </a:p>
          <a:p>
            <a:pPr>
              <a:buFont typeface="Monotype Sorts" pitchFamily="2" charset="2"/>
              <a:buNone/>
            </a:pPr>
            <a:r>
              <a:rPr lang="en-US" dirty="0" err="1" smtClean="0"/>
              <a:t>Persamaan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Present Value </a:t>
            </a:r>
            <a:r>
              <a:rPr lang="en-US" dirty="0" smtClean="0"/>
              <a:t>:</a:t>
            </a:r>
            <a:endParaRPr lang="en-US" dirty="0">
              <a:solidFill>
                <a:srgbClr val="A7515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buFont typeface="Monotype Sorts" pitchFamily="2" charset="2"/>
              <a:buNone/>
            </a:pPr>
            <a:r>
              <a:rPr lang="en-US" dirty="0">
                <a:solidFill>
                  <a:srgbClr val="A7515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dirty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PV</a:t>
            </a:r>
            <a:r>
              <a:rPr lang="en-US" baseline="-25000" dirty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0</a:t>
            </a:r>
            <a:r>
              <a:rPr lang="en-US" dirty="0"/>
              <a:t>	= </a:t>
            </a:r>
            <a:r>
              <a:rPr lang="en-US" dirty="0" err="1">
                <a:solidFill>
                  <a:srgbClr val="D9319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FV</a:t>
            </a:r>
            <a:r>
              <a:rPr lang="en-US" baseline="-25000" dirty="0" err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dirty="0"/>
              <a:t> / (1+</a:t>
            </a:r>
            <a:r>
              <a:rPr lang="en-US" dirty="0">
                <a:solidFill>
                  <a:srgbClr val="C277FF"/>
                </a:solidFill>
              </a:rPr>
              <a:t>i</a:t>
            </a:r>
            <a:r>
              <a:rPr lang="en-US" dirty="0"/>
              <a:t>)</a:t>
            </a:r>
            <a:r>
              <a:rPr lang="en-US" baseline="30000" dirty="0">
                <a:solidFill>
                  <a:schemeClr val="tx2"/>
                </a:solidFill>
              </a:rPr>
              <a:t>n</a:t>
            </a:r>
            <a:r>
              <a:rPr lang="en-US" dirty="0"/>
              <a:t>  </a:t>
            </a:r>
          </a:p>
          <a:p>
            <a:pPr>
              <a:buFont typeface="Monotype Sorts" pitchFamily="2" charset="2"/>
              <a:buNone/>
            </a:pPr>
            <a:r>
              <a:rPr lang="id-ID" dirty="0" smtClean="0"/>
              <a:t>atau</a:t>
            </a:r>
            <a:r>
              <a:rPr lang="en-US" dirty="0" smtClean="0"/>
              <a:t>  </a:t>
            </a:r>
            <a:r>
              <a:rPr lang="en-US" dirty="0"/>
              <a:t>	</a:t>
            </a:r>
            <a:r>
              <a:rPr lang="en-US" dirty="0" smtClean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PV</a:t>
            </a:r>
            <a:r>
              <a:rPr lang="en-US" baseline="-25000" dirty="0" smtClean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0</a:t>
            </a:r>
            <a:r>
              <a:rPr lang="id-ID" baseline="-25000" dirty="0" smtClean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dirty="0" smtClean="0"/>
              <a:t>= </a:t>
            </a:r>
            <a:r>
              <a:rPr lang="en-US" dirty="0" err="1">
                <a:solidFill>
                  <a:srgbClr val="D9319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FV</a:t>
            </a:r>
            <a:r>
              <a:rPr lang="en-US" baseline="-25000" dirty="0" err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dirty="0"/>
              <a:t> (</a:t>
            </a:r>
            <a:r>
              <a:rPr lang="en-US" dirty="0" err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PVIF</a:t>
            </a:r>
            <a:r>
              <a:rPr lang="en-US" baseline="-25000" dirty="0" err="1">
                <a:solidFill>
                  <a:srgbClr val="C277FF"/>
                </a:solidFill>
              </a:rPr>
              <a:t>i</a:t>
            </a:r>
            <a:r>
              <a:rPr lang="en-US" baseline="-25000" dirty="0" err="1"/>
              <a:t>,</a:t>
            </a:r>
            <a:r>
              <a:rPr lang="en-US" baseline="-25000" dirty="0" err="1">
                <a:solidFill>
                  <a:schemeClr val="tx2"/>
                </a:solidFill>
              </a:rPr>
              <a:t>n</a:t>
            </a:r>
            <a:r>
              <a:rPr lang="en-US" dirty="0"/>
              <a:t>) </a:t>
            </a:r>
            <a:r>
              <a:rPr lang="en-US" dirty="0" smtClean="0"/>
              <a:t>– </a:t>
            </a:r>
            <a:r>
              <a:rPr lang="en-US" dirty="0" err="1" smtClean="0"/>
              <a:t>Lihat</a:t>
            </a:r>
            <a:r>
              <a:rPr lang="en-US" dirty="0" smtClean="0"/>
              <a:t> </a:t>
            </a:r>
            <a:r>
              <a:rPr lang="en-US" i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Tabel</a:t>
            </a:r>
            <a:r>
              <a:rPr lang="en-US" i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II</a:t>
            </a:r>
          </a:p>
        </p:txBody>
      </p:sp>
      <p:sp>
        <p:nvSpPr>
          <p:cNvPr id="27654" name="Rectangle 6"/>
          <p:cNvSpPr>
            <a:spLocks noChangeArrowheads="1"/>
          </p:cNvSpPr>
          <p:nvPr/>
        </p:nvSpPr>
        <p:spPr bwMode="auto">
          <a:xfrm>
            <a:off x="2286000" y="2590800"/>
            <a:ext cx="729368" cy="45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400" dirty="0" err="1" smtClean="0"/>
              <a:t>dst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533400" y="1371600"/>
            <a:ext cx="8305800" cy="1447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>
              <a:spcBef>
                <a:spcPct val="10000"/>
              </a:spcBef>
            </a:pPr>
            <a:r>
              <a:rPr lang="en-US" sz="4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PVIF</a:t>
            </a:r>
            <a:r>
              <a:rPr lang="en-US" sz="4000" baseline="-25000" dirty="0" err="1">
                <a:solidFill>
                  <a:srgbClr val="C277FF"/>
                </a:solidFill>
              </a:rPr>
              <a:t>i</a:t>
            </a:r>
            <a:r>
              <a:rPr lang="en-US" sz="4000" baseline="-25000" dirty="0" err="1">
                <a:solidFill>
                  <a:srgbClr val="000000"/>
                </a:solidFill>
              </a:rPr>
              <a:t>,</a:t>
            </a:r>
            <a:r>
              <a:rPr lang="en-US" sz="4000" baseline="-25000" dirty="0" err="1">
                <a:solidFill>
                  <a:schemeClr val="tx2"/>
                </a:solidFill>
              </a:rPr>
              <a:t>n</a:t>
            </a:r>
            <a:r>
              <a:rPr lang="en-US" sz="4000" baseline="-25000" dirty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terdapat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pada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Tabel</a:t>
            </a:r>
            <a:r>
              <a:rPr lang="en-US" dirty="0" smtClean="0">
                <a:solidFill>
                  <a:srgbClr val="000000"/>
                </a:solidFill>
              </a:rPr>
              <a:t> II </a:t>
            </a:r>
          </a:p>
          <a:p>
            <a:pPr marL="342900" indent="-342900">
              <a:spcBef>
                <a:spcPct val="10000"/>
              </a:spcBef>
            </a:pPr>
            <a:r>
              <a:rPr lang="en-US" dirty="0" err="1" smtClean="0">
                <a:solidFill>
                  <a:srgbClr val="000000"/>
                </a:solidFill>
              </a:rPr>
              <a:t>di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buku-buku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keuangan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  <a:effectLst>
            <a:outerShdw dist="71842" dir="2700000" algn="ctr" rotWithShape="0">
              <a:schemeClr val="bg2"/>
            </a:outerShdw>
          </a:effectLst>
        </p:spPr>
        <p:txBody>
          <a:bodyPr>
            <a:normAutofit/>
          </a:bodyPr>
          <a:lstStyle/>
          <a:p>
            <a:r>
              <a:rPr lang="en-US" b="1" dirty="0" err="1" smtClean="0"/>
              <a:t>Perhitungan</a:t>
            </a:r>
            <a:r>
              <a:rPr lang="en-US" b="1" dirty="0" smtClean="0"/>
              <a:t> </a:t>
            </a:r>
            <a:r>
              <a:rPr lang="en-US" b="1" dirty="0" err="1" smtClean="0"/>
              <a:t>menggunakan</a:t>
            </a:r>
            <a:r>
              <a:rPr lang="en-US" b="1" dirty="0" smtClean="0"/>
              <a:t> </a:t>
            </a:r>
            <a:r>
              <a:rPr lang="en-US" b="1" dirty="0" err="1" smtClean="0"/>
              <a:t>Tabel</a:t>
            </a:r>
            <a:r>
              <a:rPr lang="en-US" b="1" dirty="0" smtClean="0"/>
              <a:t> </a:t>
            </a:r>
            <a:r>
              <a:rPr lang="en-US" b="1" dirty="0"/>
              <a:t>II</a:t>
            </a:r>
          </a:p>
        </p:txBody>
      </p:sp>
      <p:graphicFrame>
        <p:nvGraphicFramePr>
          <p:cNvPr id="28677" name="Object 5">
            <a:hlinkClick r:id="" action="ppaction://ole?verb=0"/>
          </p:cNvPr>
          <p:cNvGraphicFramePr>
            <a:graphicFrameLocks/>
          </p:cNvGraphicFramePr>
          <p:nvPr>
            <p:ph sz="quarter" idx="1"/>
          </p:nvPr>
        </p:nvGraphicFramePr>
        <p:xfrm>
          <a:off x="738187" y="2979738"/>
          <a:ext cx="8101013" cy="3344862"/>
        </p:xfrm>
        <a:graphic>
          <a:graphicData uri="http://schemas.openxmlformats.org/presentationml/2006/ole">
            <p:oleObj spid="_x0000_s28677" name="Document" r:id="rId3" imgW="8126974" imgH="3355494" progId="Word.Document.8">
              <p:embed/>
            </p:oleObj>
          </a:graphicData>
        </a:graphic>
      </p:graphicFrame>
      <p:sp>
        <p:nvSpPr>
          <p:cNvPr id="28678" name="Line 6"/>
          <p:cNvSpPr>
            <a:spLocks noChangeShapeType="1"/>
          </p:cNvSpPr>
          <p:nvPr/>
        </p:nvSpPr>
        <p:spPr bwMode="auto">
          <a:xfrm>
            <a:off x="1208087" y="3508375"/>
            <a:ext cx="7086600" cy="0"/>
          </a:xfrm>
          <a:prstGeom prst="line">
            <a:avLst/>
          </a:prstGeom>
          <a:noFill/>
          <a:ln w="508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679" name="Line 7"/>
          <p:cNvSpPr>
            <a:spLocks noChangeShapeType="1"/>
          </p:cNvSpPr>
          <p:nvPr/>
        </p:nvSpPr>
        <p:spPr bwMode="auto">
          <a:xfrm>
            <a:off x="2884487" y="3051175"/>
            <a:ext cx="0" cy="3124200"/>
          </a:xfrm>
          <a:prstGeom prst="line">
            <a:avLst/>
          </a:prstGeom>
          <a:noFill/>
          <a:ln w="508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680" name="Line 8"/>
          <p:cNvSpPr>
            <a:spLocks noChangeShapeType="1"/>
          </p:cNvSpPr>
          <p:nvPr/>
        </p:nvSpPr>
        <p:spPr bwMode="auto">
          <a:xfrm>
            <a:off x="1208087" y="3965575"/>
            <a:ext cx="70866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681" name="Line 9"/>
          <p:cNvSpPr>
            <a:spLocks noChangeShapeType="1"/>
          </p:cNvSpPr>
          <p:nvPr/>
        </p:nvSpPr>
        <p:spPr bwMode="auto">
          <a:xfrm>
            <a:off x="1208087" y="5489575"/>
            <a:ext cx="70866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682" name="Line 10"/>
          <p:cNvSpPr>
            <a:spLocks noChangeShapeType="1"/>
          </p:cNvSpPr>
          <p:nvPr/>
        </p:nvSpPr>
        <p:spPr bwMode="auto">
          <a:xfrm>
            <a:off x="1208087" y="5032375"/>
            <a:ext cx="70866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683" name="Line 11"/>
          <p:cNvSpPr>
            <a:spLocks noChangeShapeType="1"/>
          </p:cNvSpPr>
          <p:nvPr/>
        </p:nvSpPr>
        <p:spPr bwMode="auto">
          <a:xfrm>
            <a:off x="1208087" y="4498975"/>
            <a:ext cx="70866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684" name="Line 12"/>
          <p:cNvSpPr>
            <a:spLocks noChangeShapeType="1"/>
          </p:cNvSpPr>
          <p:nvPr/>
        </p:nvSpPr>
        <p:spPr bwMode="auto">
          <a:xfrm>
            <a:off x="4865687" y="3051175"/>
            <a:ext cx="0" cy="31242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685" name="Line 13"/>
          <p:cNvSpPr>
            <a:spLocks noChangeShapeType="1"/>
          </p:cNvSpPr>
          <p:nvPr/>
        </p:nvSpPr>
        <p:spPr bwMode="auto">
          <a:xfrm>
            <a:off x="6770687" y="3051175"/>
            <a:ext cx="0" cy="31242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685800" y="1371600"/>
            <a:ext cx="7620000" cy="1676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spcAft>
                <a:spcPct val="20000"/>
              </a:spcAft>
            </a:pPr>
            <a:r>
              <a:rPr lang="en-US" sz="3200" dirty="0">
                <a:solidFill>
                  <a:srgbClr val="A7515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sz="3200" dirty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PV</a:t>
            </a:r>
            <a:r>
              <a:rPr lang="en-US" sz="3200" baseline="-25000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  <a:r>
              <a:rPr lang="en-US" sz="3200" dirty="0">
                <a:solidFill>
                  <a:srgbClr val="000000"/>
                </a:solidFill>
              </a:rPr>
              <a:t> 	= </a:t>
            </a:r>
            <a:r>
              <a:rPr lang="id-ID" sz="3200" dirty="0" smtClean="0">
                <a:solidFill>
                  <a:srgbClr val="D9319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Rp</a:t>
            </a:r>
            <a:r>
              <a:rPr lang="en-US" sz="3200" dirty="0" smtClean="0">
                <a:solidFill>
                  <a:srgbClr val="D9319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r>
              <a:rPr lang="id-ID" sz="3200" dirty="0" smtClean="0">
                <a:solidFill>
                  <a:srgbClr val="D9319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.</a:t>
            </a:r>
            <a:r>
              <a:rPr lang="en-US" sz="3200" dirty="0" smtClean="0">
                <a:solidFill>
                  <a:srgbClr val="D9319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000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>
                <a:solidFill>
                  <a:srgbClr val="000000"/>
                </a:solidFill>
              </a:rPr>
              <a:t>(</a:t>
            </a:r>
            <a:r>
              <a:rPr lang="en-US" sz="3200" dirty="0">
                <a:solidFill>
                  <a:schemeClr val="hlink"/>
                </a:solidFill>
              </a:rPr>
              <a:t>PVIF</a:t>
            </a:r>
            <a:r>
              <a:rPr lang="en-US" sz="3200" baseline="-25000" dirty="0">
                <a:solidFill>
                  <a:srgbClr val="C277FF"/>
                </a:solidFill>
              </a:rPr>
              <a:t>7%</a:t>
            </a:r>
            <a:r>
              <a:rPr lang="en-US" sz="3200" baseline="-25000" dirty="0">
                <a:solidFill>
                  <a:srgbClr val="000000"/>
                </a:solidFill>
              </a:rPr>
              <a:t>,</a:t>
            </a:r>
            <a:r>
              <a:rPr lang="en-US" sz="3200" baseline="-25000" dirty="0">
                <a:solidFill>
                  <a:schemeClr val="tx2"/>
                </a:solidFill>
              </a:rPr>
              <a:t>2</a:t>
            </a:r>
            <a:r>
              <a:rPr lang="en-US" sz="3200" dirty="0">
                <a:solidFill>
                  <a:srgbClr val="000000"/>
                </a:solidFill>
              </a:rPr>
              <a:t>)				= </a:t>
            </a:r>
            <a:r>
              <a:rPr lang="id-ID" sz="3200" dirty="0" smtClean="0">
                <a:solidFill>
                  <a:srgbClr val="D9319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Rp</a:t>
            </a:r>
            <a:r>
              <a:rPr lang="en-US" sz="3200" dirty="0" smtClean="0">
                <a:solidFill>
                  <a:srgbClr val="D9319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r>
              <a:rPr lang="id-ID" sz="3200" dirty="0" smtClean="0">
                <a:solidFill>
                  <a:srgbClr val="D9319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.</a:t>
            </a:r>
            <a:r>
              <a:rPr lang="en-US" sz="3200" dirty="0" smtClean="0">
                <a:solidFill>
                  <a:srgbClr val="D9319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000</a:t>
            </a:r>
            <a:r>
              <a:rPr lang="en-US" sz="3200" dirty="0" smtClean="0">
                <a:solidFill>
                  <a:srgbClr val="000000"/>
                </a:solidFill>
              </a:rPr>
              <a:t> (</a:t>
            </a:r>
            <a:r>
              <a:rPr lang="id-ID" sz="3200" dirty="0" smtClean="0">
                <a:solidFill>
                  <a:schemeClr val="hlink"/>
                </a:solidFill>
              </a:rPr>
              <a:t>0,</a:t>
            </a:r>
            <a:r>
              <a:rPr lang="en-US" sz="3200" dirty="0" smtClean="0">
                <a:solidFill>
                  <a:schemeClr val="hlink"/>
                </a:solidFill>
              </a:rPr>
              <a:t>873</a:t>
            </a:r>
            <a:r>
              <a:rPr lang="en-US" sz="3200" dirty="0">
                <a:solidFill>
                  <a:srgbClr val="000000"/>
                </a:solidFill>
              </a:rPr>
              <a:t>)					= </a:t>
            </a:r>
            <a:r>
              <a:rPr lang="id-ID" sz="3200" dirty="0" smtClean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Rp</a:t>
            </a:r>
            <a:r>
              <a:rPr lang="en-US" sz="3200" dirty="0" smtClean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873</a:t>
            </a:r>
            <a:r>
              <a:rPr lang="en-US" sz="3200" dirty="0" smtClean="0">
                <a:solidFill>
                  <a:srgbClr val="42B200"/>
                </a:solidFill>
              </a:rPr>
              <a:t> 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[</a:t>
            </a:r>
            <a:r>
              <a:rPr lang="en-US" sz="2400" dirty="0" err="1" smtClean="0">
                <a:solidFill>
                  <a:srgbClr val="000000"/>
                </a:solidFill>
              </a:rPr>
              <a:t>Pembulatan</a:t>
            </a:r>
            <a:r>
              <a:rPr lang="en-US" sz="2400" dirty="0" smtClean="0">
                <a:solidFill>
                  <a:srgbClr val="000000"/>
                </a:solidFill>
              </a:rPr>
              <a:t>]</a:t>
            </a:r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  <a:effectLst>
            <a:outerShdw dist="71842" dir="2700000" algn="ctr" rotWithShape="0">
              <a:schemeClr val="bg2"/>
            </a:outerShdw>
          </a:effectLst>
        </p:spPr>
        <p:txBody>
          <a:bodyPr>
            <a:normAutofit/>
          </a:bodyPr>
          <a:lstStyle/>
          <a:p>
            <a:r>
              <a:rPr lang="en-US" b="1" dirty="0" err="1" smtClean="0"/>
              <a:t>Menggunakan</a:t>
            </a:r>
            <a:r>
              <a:rPr lang="en-US" b="1" dirty="0" smtClean="0"/>
              <a:t> </a:t>
            </a:r>
            <a:r>
              <a:rPr lang="en-US" b="1" dirty="0" err="1" smtClean="0"/>
              <a:t>Tabel</a:t>
            </a:r>
            <a:r>
              <a:rPr lang="en-US" b="1" dirty="0" smtClean="0"/>
              <a:t> </a:t>
            </a:r>
            <a:r>
              <a:rPr lang="en-US" b="1" dirty="0" err="1" smtClean="0"/>
              <a:t>Nilai</a:t>
            </a:r>
            <a:r>
              <a:rPr lang="en-US" b="1" dirty="0" smtClean="0"/>
              <a:t> </a:t>
            </a:r>
            <a:r>
              <a:rPr lang="en-US" b="1" dirty="0" err="1" smtClean="0"/>
              <a:t>Kemudian</a:t>
            </a:r>
            <a:endParaRPr lang="en-US" b="1" dirty="0"/>
          </a:p>
        </p:txBody>
      </p:sp>
      <p:sp>
        <p:nvSpPr>
          <p:cNvPr id="29703" name="Line 7"/>
          <p:cNvSpPr>
            <a:spLocks noChangeShapeType="1"/>
          </p:cNvSpPr>
          <p:nvPr/>
        </p:nvSpPr>
        <p:spPr bwMode="auto">
          <a:xfrm>
            <a:off x="1066800" y="3733800"/>
            <a:ext cx="7086600" cy="0"/>
          </a:xfrm>
          <a:prstGeom prst="line">
            <a:avLst/>
          </a:prstGeom>
          <a:noFill/>
          <a:ln w="508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04" name="Line 8"/>
          <p:cNvSpPr>
            <a:spLocks noChangeShapeType="1"/>
          </p:cNvSpPr>
          <p:nvPr/>
        </p:nvSpPr>
        <p:spPr bwMode="auto">
          <a:xfrm>
            <a:off x="2819400" y="3200400"/>
            <a:ext cx="0" cy="3124200"/>
          </a:xfrm>
          <a:prstGeom prst="line">
            <a:avLst/>
          </a:prstGeom>
          <a:noFill/>
          <a:ln w="508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05" name="Line 9"/>
          <p:cNvSpPr>
            <a:spLocks noChangeShapeType="1"/>
          </p:cNvSpPr>
          <p:nvPr/>
        </p:nvSpPr>
        <p:spPr bwMode="auto">
          <a:xfrm>
            <a:off x="1066800" y="4267200"/>
            <a:ext cx="70866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06" name="Line 10"/>
          <p:cNvSpPr>
            <a:spLocks noChangeShapeType="1"/>
          </p:cNvSpPr>
          <p:nvPr/>
        </p:nvSpPr>
        <p:spPr bwMode="auto">
          <a:xfrm>
            <a:off x="1066800" y="5791200"/>
            <a:ext cx="70866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07" name="Line 11"/>
          <p:cNvSpPr>
            <a:spLocks noChangeShapeType="1"/>
          </p:cNvSpPr>
          <p:nvPr/>
        </p:nvSpPr>
        <p:spPr bwMode="auto">
          <a:xfrm>
            <a:off x="1054100" y="5283200"/>
            <a:ext cx="70866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08" name="Line 12"/>
          <p:cNvSpPr>
            <a:spLocks noChangeShapeType="1"/>
          </p:cNvSpPr>
          <p:nvPr/>
        </p:nvSpPr>
        <p:spPr bwMode="auto">
          <a:xfrm>
            <a:off x="1066800" y="4737100"/>
            <a:ext cx="70866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09" name="Line 13"/>
          <p:cNvSpPr>
            <a:spLocks noChangeShapeType="1"/>
          </p:cNvSpPr>
          <p:nvPr/>
        </p:nvSpPr>
        <p:spPr bwMode="auto">
          <a:xfrm>
            <a:off x="4724400" y="3200400"/>
            <a:ext cx="0" cy="31242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10" name="Line 14"/>
          <p:cNvSpPr>
            <a:spLocks noChangeShapeType="1"/>
          </p:cNvSpPr>
          <p:nvPr/>
        </p:nvSpPr>
        <p:spPr bwMode="auto">
          <a:xfrm>
            <a:off x="6553200" y="3200400"/>
            <a:ext cx="0" cy="31242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aphicFrame>
        <p:nvGraphicFramePr>
          <p:cNvPr id="2" name="Object 7">
            <a:hlinkClick r:id="" action="ppaction://ole?verb=0"/>
          </p:cNvPr>
          <p:cNvGraphicFramePr>
            <a:graphicFrameLocks/>
          </p:cNvGraphicFramePr>
          <p:nvPr/>
        </p:nvGraphicFramePr>
        <p:xfrm>
          <a:off x="738188" y="3208338"/>
          <a:ext cx="8101012" cy="3344862"/>
        </p:xfrm>
        <a:graphic>
          <a:graphicData uri="http://schemas.openxmlformats.org/presentationml/2006/ole">
            <p:oleObj spid="_x0000_s29703" name="Document" r:id="rId3" imgW="8126974" imgH="3355494" progId="Word.Document.8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1026"/>
          <p:cNvSpPr>
            <a:spLocks noChangeArrowheads="1"/>
          </p:cNvSpPr>
          <p:nvPr/>
        </p:nvSpPr>
        <p:spPr bwMode="auto">
          <a:xfrm>
            <a:off x="304800" y="4038600"/>
            <a:ext cx="8458200" cy="2286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Aft>
                <a:spcPct val="20000"/>
              </a:spcAft>
            </a:pPr>
            <a:r>
              <a:rPr lang="en-US" sz="2400" dirty="0">
                <a:solidFill>
                  <a:srgbClr val="000000"/>
                </a:solidFill>
              </a:rPr>
              <a:t>N:		2 </a:t>
            </a:r>
            <a:r>
              <a:rPr lang="en-US" sz="2400" dirty="0" err="1" smtClean="0">
                <a:solidFill>
                  <a:srgbClr val="000000"/>
                </a:solidFill>
              </a:rPr>
              <a:t>Periode</a:t>
            </a:r>
            <a:r>
              <a:rPr lang="en-US" sz="2400" dirty="0" smtClean="0">
                <a:solidFill>
                  <a:srgbClr val="000000"/>
                </a:solidFill>
              </a:rPr>
              <a:t> (</a:t>
            </a:r>
            <a:r>
              <a:rPr lang="en-US" sz="2400" dirty="0" err="1" smtClean="0">
                <a:solidFill>
                  <a:srgbClr val="000000"/>
                </a:solidFill>
              </a:rPr>
              <a:t>tekan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000000"/>
                </a:solidFill>
              </a:rPr>
              <a:t>2)</a:t>
            </a:r>
          </a:p>
          <a:p>
            <a:pPr marL="342900" indent="-342900" algn="l">
              <a:spcAft>
                <a:spcPct val="20000"/>
              </a:spcAft>
            </a:pPr>
            <a:r>
              <a:rPr lang="en-US" sz="2400" dirty="0">
                <a:solidFill>
                  <a:srgbClr val="000000"/>
                </a:solidFill>
              </a:rPr>
              <a:t>I/Y:	7% </a:t>
            </a:r>
            <a:r>
              <a:rPr lang="en-US" sz="2400" dirty="0" err="1" smtClean="0">
                <a:solidFill>
                  <a:srgbClr val="000000"/>
                </a:solidFill>
              </a:rPr>
              <a:t>tingkat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</a:rPr>
              <a:t>bunga</a:t>
            </a:r>
            <a:r>
              <a:rPr lang="en-US" sz="2400" dirty="0" smtClean="0">
                <a:solidFill>
                  <a:srgbClr val="000000"/>
                </a:solidFill>
              </a:rPr>
              <a:t> per </a:t>
            </a:r>
            <a:r>
              <a:rPr lang="en-US" sz="2400" dirty="0" err="1" smtClean="0">
                <a:solidFill>
                  <a:srgbClr val="000000"/>
                </a:solidFill>
              </a:rPr>
              <a:t>periode</a:t>
            </a:r>
            <a:r>
              <a:rPr lang="en-US" sz="2400" dirty="0" smtClean="0">
                <a:solidFill>
                  <a:srgbClr val="000000"/>
                </a:solidFill>
              </a:rPr>
              <a:t> (</a:t>
            </a:r>
            <a:r>
              <a:rPr lang="en-US" sz="2400" dirty="0" err="1" smtClean="0">
                <a:solidFill>
                  <a:srgbClr val="000000"/>
                </a:solidFill>
              </a:rPr>
              <a:t>tekan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000000"/>
                </a:solidFill>
              </a:rPr>
              <a:t>7 </a:t>
            </a:r>
            <a:r>
              <a:rPr lang="en-US" sz="2400" u="sng" dirty="0">
                <a:solidFill>
                  <a:srgbClr val="000000"/>
                </a:solidFill>
              </a:rPr>
              <a:t>NOT</a:t>
            </a:r>
            <a:r>
              <a:rPr lang="en-US" sz="2400" dirty="0">
                <a:solidFill>
                  <a:srgbClr val="000000"/>
                </a:solidFill>
              </a:rPr>
              <a:t> .07)</a:t>
            </a:r>
          </a:p>
          <a:p>
            <a:pPr marL="342900" indent="-342900" algn="l">
              <a:spcAft>
                <a:spcPct val="20000"/>
              </a:spcAft>
            </a:pPr>
            <a:r>
              <a:rPr lang="en-US" sz="2400" dirty="0">
                <a:solidFill>
                  <a:srgbClr val="000000"/>
                </a:solidFill>
              </a:rPr>
              <a:t>PV:	</a:t>
            </a:r>
            <a:r>
              <a:rPr lang="en-US" sz="2400" dirty="0" err="1" smtClean="0">
                <a:solidFill>
                  <a:srgbClr val="000000"/>
                </a:solidFill>
              </a:rPr>
              <a:t>Hitunga</a:t>
            </a:r>
            <a:r>
              <a:rPr lang="en-US" sz="2400" dirty="0" smtClean="0">
                <a:solidFill>
                  <a:srgbClr val="000000"/>
                </a:solidFill>
              </a:rPr>
              <a:t> (</a:t>
            </a:r>
            <a:r>
              <a:rPr lang="en-US" sz="2400" dirty="0" err="1" smtClean="0">
                <a:solidFill>
                  <a:srgbClr val="000000"/>
                </a:solidFill>
              </a:rPr>
              <a:t>Hasil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</a:rPr>
              <a:t>perhitungan</a:t>
            </a:r>
            <a:r>
              <a:rPr lang="en-US" sz="2400" dirty="0" smtClean="0">
                <a:solidFill>
                  <a:srgbClr val="000000"/>
                </a:solidFill>
              </a:rPr>
              <a:t> “</a:t>
            </a:r>
            <a:r>
              <a:rPr lang="en-US" sz="2400" dirty="0" err="1" smtClean="0">
                <a:solidFill>
                  <a:srgbClr val="000000"/>
                </a:solidFill>
              </a:rPr>
              <a:t>tabungan</a:t>
            </a:r>
            <a:r>
              <a:rPr lang="en-US" sz="2400" dirty="0" smtClean="0">
                <a:solidFill>
                  <a:srgbClr val="000000"/>
                </a:solidFill>
              </a:rPr>
              <a:t>” </a:t>
            </a:r>
            <a:r>
              <a:rPr lang="en-US" sz="2400" dirty="0" err="1" smtClean="0">
                <a:solidFill>
                  <a:srgbClr val="000000"/>
                </a:solidFill>
              </a:rPr>
              <a:t>negatif</a:t>
            </a:r>
            <a:r>
              <a:rPr lang="en-US" sz="2400" dirty="0" smtClean="0">
                <a:solidFill>
                  <a:srgbClr val="000000"/>
                </a:solidFill>
              </a:rPr>
              <a:t>)</a:t>
            </a:r>
            <a:endParaRPr lang="en-US" sz="2400" dirty="0">
              <a:solidFill>
                <a:srgbClr val="000000"/>
              </a:solidFill>
            </a:endParaRPr>
          </a:p>
          <a:p>
            <a:pPr marL="342900" indent="-342900" algn="l">
              <a:spcAft>
                <a:spcPct val="20000"/>
              </a:spcAft>
            </a:pPr>
            <a:r>
              <a:rPr lang="en-US" sz="2400" dirty="0">
                <a:solidFill>
                  <a:srgbClr val="000000"/>
                </a:solidFill>
              </a:rPr>
              <a:t>PMT:	</a:t>
            </a:r>
            <a:r>
              <a:rPr lang="en-US" sz="2400" dirty="0" err="1" smtClean="0">
                <a:solidFill>
                  <a:srgbClr val="000000"/>
                </a:solidFill>
              </a:rPr>
              <a:t>Tidak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</a:rPr>
              <a:t>relevan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</a:rPr>
              <a:t>pada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</a:rPr>
              <a:t>situasi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</a:rPr>
              <a:t>ini</a:t>
            </a:r>
            <a:r>
              <a:rPr lang="en-US" sz="2400" dirty="0" smtClean="0">
                <a:solidFill>
                  <a:srgbClr val="000000"/>
                </a:solidFill>
              </a:rPr>
              <a:t> (</a:t>
            </a:r>
            <a:r>
              <a:rPr lang="en-US" sz="2400" dirty="0" err="1" smtClean="0">
                <a:solidFill>
                  <a:srgbClr val="000000"/>
                </a:solidFill>
              </a:rPr>
              <a:t>tekan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000000"/>
                </a:solidFill>
              </a:rPr>
              <a:t>0)</a:t>
            </a:r>
          </a:p>
          <a:p>
            <a:pPr marL="342900" indent="-342900" algn="l">
              <a:spcAft>
                <a:spcPct val="20000"/>
              </a:spcAft>
            </a:pPr>
            <a:r>
              <a:rPr lang="en-US" sz="2400" dirty="0">
                <a:solidFill>
                  <a:srgbClr val="000000"/>
                </a:solidFill>
              </a:rPr>
              <a:t>FV:	$1,000 </a:t>
            </a:r>
            <a:r>
              <a:rPr lang="en-US" sz="2400" dirty="0" smtClean="0">
                <a:solidFill>
                  <a:srgbClr val="000000"/>
                </a:solidFill>
              </a:rPr>
              <a:t>(</a:t>
            </a:r>
            <a:r>
              <a:rPr lang="en-US" sz="2400" dirty="0" err="1" smtClean="0">
                <a:solidFill>
                  <a:srgbClr val="000000"/>
                </a:solidFill>
              </a:rPr>
              <a:t>masukkan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</a:rPr>
              <a:t>positif</a:t>
            </a:r>
            <a:r>
              <a:rPr lang="en-US" sz="2400" dirty="0" smtClean="0">
                <a:solidFill>
                  <a:srgbClr val="000000"/>
                </a:solidFill>
              </a:rPr>
              <a:t> k/ “</a:t>
            </a:r>
            <a:r>
              <a:rPr lang="en-US" sz="2400" dirty="0" err="1" smtClean="0">
                <a:solidFill>
                  <a:srgbClr val="000000"/>
                </a:solidFill>
              </a:rPr>
              <a:t>menerima</a:t>
            </a:r>
            <a:r>
              <a:rPr lang="en-US" sz="2400" dirty="0" smtClean="0">
                <a:solidFill>
                  <a:srgbClr val="000000"/>
                </a:solidFill>
              </a:rPr>
              <a:t> $”)</a:t>
            </a:r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68611" name="Line 1027"/>
          <p:cNvSpPr>
            <a:spLocks noChangeShapeType="1"/>
          </p:cNvSpPr>
          <p:nvPr/>
        </p:nvSpPr>
        <p:spPr bwMode="auto">
          <a:xfrm>
            <a:off x="1905000" y="1676400"/>
            <a:ext cx="6248400" cy="0"/>
          </a:xfrm>
          <a:prstGeom prst="line">
            <a:avLst/>
          </a:prstGeom>
          <a:noFill/>
          <a:ln w="7620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8612" name="Rectangle 1028"/>
          <p:cNvSpPr>
            <a:spLocks noGrp="1" noChangeArrowheads="1"/>
          </p:cNvSpPr>
          <p:nvPr>
            <p:ph type="title"/>
          </p:nvPr>
        </p:nvSpPr>
        <p:spPr>
          <a:xfrm>
            <a:off x="1676400" y="476250"/>
            <a:ext cx="7391400" cy="1276350"/>
          </a:xfrm>
          <a:noFill/>
          <a:ln/>
          <a:effectLst>
            <a:outerShdw dist="71842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 b="1" dirty="0" err="1" smtClean="0"/>
              <a:t>Penyelesaian</a:t>
            </a:r>
            <a:r>
              <a:rPr lang="en-US" b="1" dirty="0" smtClean="0"/>
              <a:t> </a:t>
            </a:r>
            <a:r>
              <a:rPr lang="en-US" b="1" dirty="0" err="1" smtClean="0"/>
              <a:t>Masalah</a:t>
            </a:r>
            <a:endParaRPr lang="en-US" b="1" dirty="0"/>
          </a:p>
        </p:txBody>
      </p:sp>
      <p:sp>
        <p:nvSpPr>
          <p:cNvPr id="68613" name="Line 1029"/>
          <p:cNvSpPr>
            <a:spLocks noChangeShapeType="1"/>
          </p:cNvSpPr>
          <p:nvPr/>
        </p:nvSpPr>
        <p:spPr bwMode="auto">
          <a:xfrm>
            <a:off x="1828800" y="1600200"/>
            <a:ext cx="6248400" cy="0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8614" name="Rectangle 1030"/>
          <p:cNvSpPr>
            <a:spLocks noChangeArrowheads="1"/>
          </p:cNvSpPr>
          <p:nvPr/>
        </p:nvSpPr>
        <p:spPr bwMode="auto">
          <a:xfrm>
            <a:off x="304800" y="1828800"/>
            <a:ext cx="8534400" cy="19812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8615" name="Rectangle 1031"/>
          <p:cNvSpPr>
            <a:spLocks noChangeArrowheads="1"/>
          </p:cNvSpPr>
          <p:nvPr/>
        </p:nvSpPr>
        <p:spPr bwMode="auto">
          <a:xfrm>
            <a:off x="2286000" y="2514600"/>
            <a:ext cx="1143000" cy="533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>
                <a:solidFill>
                  <a:srgbClr val="000000"/>
                </a:solidFill>
              </a:rPr>
              <a:t>N</a:t>
            </a:r>
          </a:p>
        </p:txBody>
      </p:sp>
      <p:sp>
        <p:nvSpPr>
          <p:cNvPr id="68616" name="Rectangle 1032"/>
          <p:cNvSpPr>
            <a:spLocks noChangeArrowheads="1"/>
          </p:cNvSpPr>
          <p:nvPr/>
        </p:nvSpPr>
        <p:spPr bwMode="auto">
          <a:xfrm>
            <a:off x="3657600" y="2514600"/>
            <a:ext cx="1143000" cy="533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>
                <a:solidFill>
                  <a:srgbClr val="000000"/>
                </a:solidFill>
              </a:rPr>
              <a:t>I/Y</a:t>
            </a:r>
          </a:p>
        </p:txBody>
      </p:sp>
      <p:sp>
        <p:nvSpPr>
          <p:cNvPr id="68617" name="Rectangle 1033"/>
          <p:cNvSpPr>
            <a:spLocks noChangeArrowheads="1"/>
          </p:cNvSpPr>
          <p:nvPr/>
        </p:nvSpPr>
        <p:spPr bwMode="auto">
          <a:xfrm>
            <a:off x="4953000" y="2514600"/>
            <a:ext cx="1143000" cy="533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>
                <a:solidFill>
                  <a:srgbClr val="000000"/>
                </a:solidFill>
              </a:rPr>
              <a:t>PV</a:t>
            </a:r>
          </a:p>
        </p:txBody>
      </p:sp>
      <p:sp>
        <p:nvSpPr>
          <p:cNvPr id="68618" name="Rectangle 1034"/>
          <p:cNvSpPr>
            <a:spLocks noChangeArrowheads="1"/>
          </p:cNvSpPr>
          <p:nvPr/>
        </p:nvSpPr>
        <p:spPr bwMode="auto">
          <a:xfrm>
            <a:off x="6248400" y="2514600"/>
            <a:ext cx="1143000" cy="533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>
                <a:solidFill>
                  <a:srgbClr val="000000"/>
                </a:solidFill>
              </a:rPr>
              <a:t>PMT</a:t>
            </a:r>
          </a:p>
        </p:txBody>
      </p:sp>
      <p:sp>
        <p:nvSpPr>
          <p:cNvPr id="68619" name="Rectangle 1035"/>
          <p:cNvSpPr>
            <a:spLocks noChangeArrowheads="1"/>
          </p:cNvSpPr>
          <p:nvPr/>
        </p:nvSpPr>
        <p:spPr bwMode="auto">
          <a:xfrm>
            <a:off x="7543800" y="2514600"/>
            <a:ext cx="1143000" cy="533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>
                <a:solidFill>
                  <a:srgbClr val="000000"/>
                </a:solidFill>
              </a:rPr>
              <a:t>FV</a:t>
            </a:r>
          </a:p>
        </p:txBody>
      </p:sp>
      <p:sp>
        <p:nvSpPr>
          <p:cNvPr id="68620" name="Rectangle 1036"/>
          <p:cNvSpPr>
            <a:spLocks noChangeArrowheads="1"/>
          </p:cNvSpPr>
          <p:nvPr/>
        </p:nvSpPr>
        <p:spPr bwMode="auto">
          <a:xfrm>
            <a:off x="381000" y="1905000"/>
            <a:ext cx="1752600" cy="533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800" dirty="0" smtClean="0">
                <a:solidFill>
                  <a:srgbClr val="000000"/>
                </a:solidFill>
              </a:rPr>
              <a:t>Input</a:t>
            </a:r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68621" name="Rectangle 1037"/>
          <p:cNvSpPr>
            <a:spLocks noChangeArrowheads="1"/>
          </p:cNvSpPr>
          <p:nvPr/>
        </p:nvSpPr>
        <p:spPr bwMode="auto">
          <a:xfrm>
            <a:off x="381000" y="3162300"/>
            <a:ext cx="1752600" cy="533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800" dirty="0" err="1" smtClean="0">
                <a:solidFill>
                  <a:srgbClr val="000000"/>
                </a:solidFill>
              </a:rPr>
              <a:t>Hasil</a:t>
            </a:r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68622" name="Rectangle 1038"/>
          <p:cNvSpPr>
            <a:spLocks noChangeArrowheads="1"/>
          </p:cNvSpPr>
          <p:nvPr/>
        </p:nvSpPr>
        <p:spPr bwMode="auto">
          <a:xfrm>
            <a:off x="2286000" y="1905000"/>
            <a:ext cx="6400800" cy="533400"/>
          </a:xfrm>
          <a:prstGeom prst="rect">
            <a:avLst/>
          </a:prstGeom>
          <a:solidFill>
            <a:srgbClr val="FFFF99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/>
            <a:r>
              <a:rPr lang="en-US" sz="2800">
                <a:solidFill>
                  <a:srgbClr val="000000"/>
                </a:solidFill>
              </a:rPr>
              <a:t>    </a:t>
            </a:r>
            <a:r>
              <a:rPr lang="en-US" sz="2800">
                <a:solidFill>
                  <a:schemeClr val="tx2"/>
                </a:solidFill>
              </a:rPr>
              <a:t>2</a:t>
            </a:r>
            <a:r>
              <a:rPr lang="en-US" sz="2800">
                <a:solidFill>
                  <a:srgbClr val="000000"/>
                </a:solidFill>
              </a:rPr>
              <a:t>        </a:t>
            </a:r>
            <a:r>
              <a:rPr lang="en-US" sz="2800">
                <a:solidFill>
                  <a:srgbClr val="C277FF"/>
                </a:solidFill>
              </a:rPr>
              <a:t>    7</a:t>
            </a:r>
            <a:r>
              <a:rPr lang="en-US" sz="2800">
                <a:solidFill>
                  <a:srgbClr val="000000"/>
                </a:solidFill>
              </a:rPr>
              <a:t>                        0      </a:t>
            </a:r>
            <a:r>
              <a:rPr lang="en-US" sz="2800">
                <a:solidFill>
                  <a:schemeClr val="hlink"/>
                </a:solidFill>
              </a:rPr>
              <a:t>+1,000</a:t>
            </a:r>
          </a:p>
        </p:txBody>
      </p:sp>
      <p:sp>
        <p:nvSpPr>
          <p:cNvPr id="68623" name="Rectangle 1039"/>
          <p:cNvSpPr>
            <a:spLocks noChangeArrowheads="1"/>
          </p:cNvSpPr>
          <p:nvPr/>
        </p:nvSpPr>
        <p:spPr bwMode="auto">
          <a:xfrm>
            <a:off x="2286000" y="3124200"/>
            <a:ext cx="6400800" cy="533400"/>
          </a:xfrm>
          <a:prstGeom prst="rect">
            <a:avLst/>
          </a:prstGeom>
          <a:solidFill>
            <a:srgbClr val="FFFF99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/>
            <a:r>
              <a:rPr lang="en-US" sz="2800" dirty="0">
                <a:solidFill>
                  <a:srgbClr val="42B200"/>
                </a:solidFill>
              </a:rPr>
              <a:t>                         -873.44</a:t>
            </a:r>
            <a:endParaRPr lang="en-US" sz="2400" dirty="0">
              <a:solidFill>
                <a:schemeClr val="hlink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2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5" name="Rectangle 7"/>
          <p:cNvSpPr>
            <a:spLocks noChangeArrowheads="1"/>
          </p:cNvSpPr>
          <p:nvPr/>
        </p:nvSpPr>
        <p:spPr bwMode="auto">
          <a:xfrm>
            <a:off x="1143000" y="1981200"/>
            <a:ext cx="7086600" cy="12954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  <a:effectLst>
            <a:outerShdw dist="71842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 b="1" dirty="0" smtClean="0"/>
              <a:t>Tingkat </a:t>
            </a:r>
            <a:r>
              <a:rPr lang="en-US" b="1" dirty="0" err="1" smtClean="0"/>
              <a:t>Bunga</a:t>
            </a:r>
            <a:endParaRPr lang="en-US" b="1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990600" y="3657600"/>
            <a:ext cx="7391400" cy="2667000"/>
          </a:xfrm>
          <a:noFill/>
          <a:ln/>
        </p:spPr>
        <p:txBody>
          <a:bodyPr/>
          <a:lstStyle/>
          <a:p>
            <a:pPr algn="ctr">
              <a:spcAft>
                <a:spcPct val="75000"/>
              </a:spcAft>
              <a:buFont typeface="Monotype Sorts" pitchFamily="2" charset="2"/>
              <a:buNone/>
            </a:pPr>
            <a:r>
              <a:rPr lang="en-US" sz="3200" dirty="0" err="1" smtClean="0"/>
              <a:t>Nyatanya</a:t>
            </a:r>
            <a:r>
              <a:rPr lang="en-US" sz="3200" dirty="0" smtClean="0"/>
              <a:t>, </a:t>
            </a:r>
            <a:r>
              <a:rPr lang="id-ID" sz="3200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Rp</a:t>
            </a:r>
            <a:r>
              <a:rPr lang="en-US" sz="3200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10,000 </a:t>
            </a:r>
            <a:r>
              <a:rPr lang="en-US" sz="3200" dirty="0" err="1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saat</a:t>
            </a:r>
            <a:r>
              <a:rPr lang="en-US" sz="3200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200" dirty="0" err="1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ini</a:t>
            </a:r>
            <a:r>
              <a:rPr lang="en-US" sz="3200" dirty="0" smtClean="0"/>
              <a:t>.</a:t>
            </a:r>
            <a:endParaRPr lang="en-US" sz="1600" dirty="0"/>
          </a:p>
          <a:p>
            <a:pPr algn="ctr">
              <a:spcAft>
                <a:spcPct val="75000"/>
              </a:spcAft>
              <a:buFont typeface="Monotype Sorts" pitchFamily="2" charset="2"/>
              <a:buNone/>
            </a:pPr>
            <a:r>
              <a:rPr lang="en-US" sz="3200" dirty="0" err="1" smtClean="0"/>
              <a:t>Anda</a:t>
            </a:r>
            <a:r>
              <a:rPr lang="en-US" sz="3200" dirty="0" smtClean="0"/>
              <a:t> </a:t>
            </a:r>
            <a:r>
              <a:rPr lang="en-US" sz="3200" dirty="0" err="1" smtClean="0"/>
              <a:t>telah</a:t>
            </a:r>
            <a:r>
              <a:rPr lang="en-US" sz="3200" dirty="0" smtClean="0"/>
              <a:t> </a:t>
            </a:r>
            <a:r>
              <a:rPr lang="en-US" sz="3200" dirty="0" err="1" smtClean="0"/>
              <a:t>mengenali</a:t>
            </a:r>
            <a:r>
              <a:rPr lang="en-US" sz="3200" dirty="0" smtClean="0"/>
              <a:t> </a:t>
            </a:r>
            <a:r>
              <a:rPr lang="en-US" sz="3200" dirty="0" err="1" smtClean="0"/>
              <a:t>bahwa</a:t>
            </a:r>
            <a:r>
              <a:rPr lang="en-US" sz="3200" dirty="0" smtClean="0"/>
              <a:t> </a:t>
            </a:r>
            <a:r>
              <a:rPr lang="en-US" sz="3200" dirty="0" err="1" smtClean="0"/>
              <a:t>ada</a:t>
            </a:r>
            <a:r>
              <a:rPr lang="en-US" sz="3200" dirty="0" smtClean="0"/>
              <a:t> </a:t>
            </a:r>
            <a:r>
              <a:rPr lang="en-US" sz="3200" i="1" u="sng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NILAI WAKTU PADA UANG</a:t>
            </a:r>
            <a:r>
              <a:rPr lang="en-US" sz="3200" i="1" dirty="0" smtClean="0"/>
              <a:t>!!</a:t>
            </a:r>
            <a:endParaRPr lang="en-US" sz="3200" i="1" dirty="0"/>
          </a:p>
        </p:txBody>
      </p:sp>
      <p:sp>
        <p:nvSpPr>
          <p:cNvPr id="7174" name="Rectangle 6"/>
          <p:cNvSpPr>
            <a:spLocks noGrp="1" noChangeArrowheads="1"/>
          </p:cNvSpPr>
          <p:nvPr>
            <p:ph sz="quarter" idx="2"/>
          </p:nvPr>
        </p:nvSpPr>
        <p:spPr>
          <a:xfrm>
            <a:off x="990600" y="2057400"/>
            <a:ext cx="7391400" cy="1219200"/>
          </a:xfrm>
          <a:noFill/>
          <a:ln/>
        </p:spPr>
        <p:txBody>
          <a:bodyPr/>
          <a:lstStyle/>
          <a:p>
            <a:pPr algn="ctr">
              <a:spcAft>
                <a:spcPct val="75000"/>
              </a:spcAft>
              <a:buFont typeface="Monotype Sorts" pitchFamily="2" charset="2"/>
              <a:buNone/>
            </a:pPr>
            <a:r>
              <a:rPr lang="en-US" sz="3200" dirty="0" err="1" smtClean="0"/>
              <a:t>Mana</a:t>
            </a:r>
            <a:r>
              <a:rPr lang="en-US" sz="3200" dirty="0" smtClean="0"/>
              <a:t> yang </a:t>
            </a:r>
            <a:r>
              <a:rPr lang="en-US" sz="3200" dirty="0" err="1" smtClean="0"/>
              <a:t>anda</a:t>
            </a:r>
            <a:r>
              <a:rPr lang="en-US" sz="3200" dirty="0" smtClean="0"/>
              <a:t> </a:t>
            </a:r>
            <a:r>
              <a:rPr lang="en-US" sz="3200" dirty="0" err="1" smtClean="0"/>
              <a:t>pilih</a:t>
            </a:r>
            <a:r>
              <a:rPr lang="en-US" sz="3200" dirty="0" smtClean="0"/>
              <a:t> </a:t>
            </a:r>
            <a:r>
              <a:rPr lang="en-US" sz="3200" dirty="0"/>
              <a:t>-- </a:t>
            </a:r>
            <a:r>
              <a:rPr lang="id-ID" sz="3200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Rp</a:t>
            </a:r>
            <a:r>
              <a:rPr lang="en-US" sz="3200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10,000 </a:t>
            </a:r>
            <a:r>
              <a:rPr lang="en-US" sz="3200" dirty="0" err="1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saat</a:t>
            </a:r>
            <a:r>
              <a:rPr lang="en-US" sz="3200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200" dirty="0" err="1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ini</a:t>
            </a:r>
            <a:r>
              <a:rPr lang="en-US" sz="3200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200" dirty="0" err="1" smtClean="0"/>
              <a:t>atau</a:t>
            </a:r>
            <a:r>
              <a:rPr lang="en-US" sz="3200" dirty="0" smtClean="0"/>
              <a:t> </a:t>
            </a:r>
            <a:r>
              <a:rPr lang="id-ID" sz="3200" dirty="0" smtClean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Rp</a:t>
            </a:r>
            <a:r>
              <a:rPr lang="en-US" sz="3200" dirty="0" smtClean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10,000 </a:t>
            </a:r>
            <a:r>
              <a:rPr lang="en-US" sz="3200" dirty="0" err="1" smtClean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pada</a:t>
            </a:r>
            <a:r>
              <a:rPr lang="en-US" sz="3200" dirty="0" smtClean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5 </a:t>
            </a:r>
            <a:r>
              <a:rPr lang="en-US" sz="3200" dirty="0" err="1" smtClean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tahun</a:t>
            </a:r>
            <a:r>
              <a:rPr lang="en-US" sz="3200" dirty="0" smtClean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200" dirty="0" err="1" smtClean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yad</a:t>
            </a:r>
            <a:r>
              <a:rPr lang="en-US" sz="3200" dirty="0" smtClean="0"/>
              <a:t>? </a:t>
            </a:r>
            <a:endParaRPr lang="en-US" sz="32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animBg="1" autoUpdateAnimBg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  <a:effectLst>
            <a:outerShdw dist="71842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 b="1" dirty="0" err="1" smtClean="0"/>
              <a:t>Contoh</a:t>
            </a:r>
            <a:r>
              <a:rPr lang="en-US" b="1" dirty="0" smtClean="0"/>
              <a:t> </a:t>
            </a:r>
            <a:r>
              <a:rPr lang="en-US" b="1" dirty="0" err="1" smtClean="0"/>
              <a:t>Kasus</a:t>
            </a:r>
            <a:endParaRPr lang="en-US" b="1" dirty="0"/>
          </a:p>
        </p:txBody>
      </p:sp>
      <p:sp>
        <p:nvSpPr>
          <p:cNvPr id="30722" name="Rectangle 2"/>
          <p:cNvSpPr>
            <a:spLocks noGrp="1" noChangeArrowheads="1"/>
          </p:cNvSpPr>
          <p:nvPr>
            <p:ph sz="quarter" idx="1"/>
          </p:nvPr>
        </p:nvSpPr>
        <p:spPr>
          <a:noFill/>
          <a:ln/>
        </p:spPr>
        <p:txBody>
          <a:bodyPr>
            <a:normAutofit/>
          </a:bodyPr>
          <a:lstStyle/>
          <a:p>
            <a:pPr>
              <a:buFont typeface="Monotype Sorts" pitchFamily="2" charset="2"/>
              <a:buNone/>
            </a:pPr>
            <a:r>
              <a:rPr lang="en-US" sz="3200" dirty="0"/>
              <a:t>	</a:t>
            </a:r>
            <a:r>
              <a:rPr lang="en-US" sz="3200" dirty="0" err="1" smtClean="0"/>
              <a:t>Tima</a:t>
            </a:r>
            <a:r>
              <a:rPr lang="en-US" sz="3200" dirty="0" smtClean="0"/>
              <a:t> </a:t>
            </a:r>
            <a:r>
              <a:rPr lang="en-US" sz="3200" dirty="0" err="1" smtClean="0"/>
              <a:t>ingin</a:t>
            </a:r>
            <a:r>
              <a:rPr lang="en-US" sz="3200" dirty="0" smtClean="0"/>
              <a:t> </a:t>
            </a:r>
            <a:r>
              <a:rPr lang="en-US" sz="3200" dirty="0" err="1" smtClean="0"/>
              <a:t>mengetahui</a:t>
            </a:r>
            <a:r>
              <a:rPr lang="en-US" sz="3200" dirty="0" smtClean="0"/>
              <a:t> </a:t>
            </a:r>
            <a:r>
              <a:rPr lang="en-US" sz="3200" dirty="0" err="1" smtClean="0"/>
              <a:t>berapa</a:t>
            </a:r>
            <a:r>
              <a:rPr lang="en-US" sz="3200" dirty="0" smtClean="0"/>
              <a:t> </a:t>
            </a:r>
            <a:r>
              <a:rPr lang="en-US" sz="3200" dirty="0" err="1" smtClean="0"/>
              <a:t>jumlah</a:t>
            </a:r>
            <a:r>
              <a:rPr lang="en-US" sz="3200" dirty="0" smtClean="0"/>
              <a:t> yang </a:t>
            </a:r>
            <a:r>
              <a:rPr lang="en-US" sz="3200" dirty="0" err="1" smtClean="0"/>
              <a:t>harus</a:t>
            </a:r>
            <a:r>
              <a:rPr lang="en-US" sz="3200" dirty="0" smtClean="0"/>
              <a:t> </a:t>
            </a:r>
            <a:r>
              <a:rPr lang="en-US" sz="3200" dirty="0" err="1" smtClean="0"/>
              <a:t>ditabung</a:t>
            </a:r>
            <a:r>
              <a:rPr lang="en-US" sz="3200" dirty="0" smtClean="0"/>
              <a:t> </a:t>
            </a:r>
            <a:r>
              <a:rPr lang="en-US" sz="3200" dirty="0" err="1" smtClean="0"/>
              <a:t>sehingga</a:t>
            </a:r>
            <a:r>
              <a:rPr lang="en-US" sz="3200" dirty="0" smtClean="0"/>
              <a:t> </a:t>
            </a:r>
            <a:r>
              <a:rPr lang="en-US" sz="3200" dirty="0" err="1" smtClean="0"/>
              <a:t>uangnya</a:t>
            </a:r>
            <a:r>
              <a:rPr lang="en-US" sz="3200" dirty="0" smtClean="0"/>
              <a:t> </a:t>
            </a:r>
            <a:r>
              <a:rPr lang="en-US" sz="3200" dirty="0" err="1" smtClean="0"/>
              <a:t>menjadi</a:t>
            </a:r>
            <a:r>
              <a:rPr lang="en-US" sz="3200" dirty="0" smtClean="0"/>
              <a:t> </a:t>
            </a:r>
            <a:r>
              <a:rPr lang="id-ID" sz="3200" dirty="0" smtClean="0">
                <a:solidFill>
                  <a:srgbClr val="D9319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Rp</a:t>
            </a:r>
            <a:r>
              <a:rPr lang="en-US" sz="3200" dirty="0" smtClean="0">
                <a:solidFill>
                  <a:srgbClr val="D9319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10</a:t>
            </a:r>
            <a:r>
              <a:rPr lang="id-ID" sz="3200" dirty="0" smtClean="0">
                <a:solidFill>
                  <a:srgbClr val="D9319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.</a:t>
            </a:r>
            <a:r>
              <a:rPr lang="en-US" sz="3200" dirty="0" smtClean="0">
                <a:solidFill>
                  <a:srgbClr val="D9319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000</a:t>
            </a:r>
            <a:r>
              <a:rPr lang="en-US" sz="3200" dirty="0" smtClean="0">
                <a:solidFill>
                  <a:srgbClr val="D93192"/>
                </a:solidFill>
              </a:rPr>
              <a:t> </a:t>
            </a:r>
            <a:r>
              <a:rPr lang="en-US" sz="3200" dirty="0" err="1" smtClean="0"/>
              <a:t>dalam</a:t>
            </a:r>
            <a:r>
              <a:rPr lang="en-US" sz="3200" dirty="0" smtClean="0"/>
              <a:t> </a:t>
            </a:r>
            <a:r>
              <a:rPr lang="en-US" sz="3200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5 </a:t>
            </a:r>
            <a:r>
              <a:rPr lang="en-US" sz="3200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tahun</a:t>
            </a:r>
            <a:r>
              <a:rPr lang="en-US" sz="3200" dirty="0" smtClean="0"/>
              <a:t> </a:t>
            </a:r>
            <a:r>
              <a:rPr lang="en-US" sz="3200" dirty="0" err="1" smtClean="0"/>
              <a:t>bila</a:t>
            </a:r>
            <a:r>
              <a:rPr lang="en-US" sz="3200" dirty="0" smtClean="0"/>
              <a:t> </a:t>
            </a:r>
            <a:r>
              <a:rPr lang="en-US" sz="3200" dirty="0" err="1" smtClean="0"/>
              <a:t>tingkat</a:t>
            </a:r>
            <a:r>
              <a:rPr lang="en-US" sz="3200" dirty="0" smtClean="0"/>
              <a:t> </a:t>
            </a:r>
            <a:r>
              <a:rPr lang="en-US" sz="3200" dirty="0" err="1" smtClean="0"/>
              <a:t>diskonto</a:t>
            </a:r>
            <a:r>
              <a:rPr lang="en-US" sz="3200" dirty="0" smtClean="0"/>
              <a:t> </a:t>
            </a:r>
            <a:r>
              <a:rPr lang="en-US" sz="3200" dirty="0" smtClean="0">
                <a:solidFill>
                  <a:srgbClr val="C277FF"/>
                </a:solidFill>
              </a:rPr>
              <a:t>10% </a:t>
            </a:r>
            <a:r>
              <a:rPr lang="en-US" sz="3200" dirty="0" smtClean="0"/>
              <a:t>per </a:t>
            </a:r>
            <a:r>
              <a:rPr lang="en-US" sz="3200" dirty="0" err="1" smtClean="0"/>
              <a:t>tahun</a:t>
            </a:r>
            <a:r>
              <a:rPr lang="en-US" sz="3200" dirty="0" smtClean="0"/>
              <a:t>.</a:t>
            </a:r>
            <a:endParaRPr lang="en-US" sz="3200" dirty="0"/>
          </a:p>
        </p:txBody>
      </p:sp>
      <p:sp>
        <p:nvSpPr>
          <p:cNvPr id="30730" name="Rectangle 10"/>
          <p:cNvSpPr>
            <a:spLocks noChangeArrowheads="1"/>
          </p:cNvSpPr>
          <p:nvPr/>
        </p:nvSpPr>
        <p:spPr bwMode="auto">
          <a:xfrm>
            <a:off x="6843713" y="4924425"/>
            <a:ext cx="1981313" cy="58221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id-ID" sz="3200" dirty="0" smtClean="0">
                <a:solidFill>
                  <a:srgbClr val="D9319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Rp</a:t>
            </a:r>
            <a:r>
              <a:rPr lang="en-US" sz="3200" dirty="0" smtClean="0">
                <a:solidFill>
                  <a:srgbClr val="D9319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10</a:t>
            </a:r>
            <a:r>
              <a:rPr lang="id-ID" sz="3200" dirty="0" smtClean="0">
                <a:solidFill>
                  <a:srgbClr val="D9319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.</a:t>
            </a:r>
            <a:r>
              <a:rPr lang="en-US" sz="3200" dirty="0" smtClean="0">
                <a:solidFill>
                  <a:srgbClr val="D9319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000</a:t>
            </a:r>
            <a:endParaRPr lang="en-US" sz="3200" dirty="0">
              <a:solidFill>
                <a:srgbClr val="D9319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0731" name="Line 11"/>
          <p:cNvSpPr>
            <a:spLocks noChangeShapeType="1"/>
          </p:cNvSpPr>
          <p:nvPr/>
        </p:nvSpPr>
        <p:spPr bwMode="auto">
          <a:xfrm>
            <a:off x="7772400" y="5486400"/>
            <a:ext cx="0" cy="3810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32" name="Line 12"/>
          <p:cNvSpPr>
            <a:spLocks noChangeShapeType="1"/>
          </p:cNvSpPr>
          <p:nvPr/>
        </p:nvSpPr>
        <p:spPr bwMode="auto">
          <a:xfrm>
            <a:off x="2057400" y="5867400"/>
            <a:ext cx="762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33" name="Rectangle 13"/>
          <p:cNvSpPr>
            <a:spLocks noChangeArrowheads="1"/>
          </p:cNvSpPr>
          <p:nvPr/>
        </p:nvSpPr>
        <p:spPr bwMode="auto">
          <a:xfrm>
            <a:off x="1052513" y="5457825"/>
            <a:ext cx="871537" cy="5762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>
              <a:spcBef>
                <a:spcPct val="20000"/>
              </a:spcBef>
              <a:spcAft>
                <a:spcPct val="20000"/>
              </a:spcAft>
            </a:pPr>
            <a:r>
              <a:rPr lang="en-US" sz="3200" dirty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PV</a:t>
            </a:r>
            <a:r>
              <a:rPr lang="en-US" sz="3200" baseline="-25000" dirty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0</a:t>
            </a:r>
          </a:p>
        </p:txBody>
      </p:sp>
      <p:sp>
        <p:nvSpPr>
          <p:cNvPr id="30739" name="Line 19"/>
          <p:cNvSpPr>
            <a:spLocks noChangeShapeType="1"/>
          </p:cNvSpPr>
          <p:nvPr/>
        </p:nvSpPr>
        <p:spPr bwMode="auto">
          <a:xfrm>
            <a:off x="2819400" y="5486400"/>
            <a:ext cx="0" cy="3810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40" name="Line 20"/>
          <p:cNvSpPr>
            <a:spLocks noChangeShapeType="1"/>
          </p:cNvSpPr>
          <p:nvPr/>
        </p:nvSpPr>
        <p:spPr bwMode="auto">
          <a:xfrm>
            <a:off x="4114800" y="5486400"/>
            <a:ext cx="0" cy="3810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41" name="Line 21"/>
          <p:cNvSpPr>
            <a:spLocks noChangeShapeType="1"/>
          </p:cNvSpPr>
          <p:nvPr/>
        </p:nvSpPr>
        <p:spPr bwMode="auto">
          <a:xfrm>
            <a:off x="5410200" y="5486400"/>
            <a:ext cx="0" cy="3810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42" name="Line 22"/>
          <p:cNvSpPr>
            <a:spLocks noChangeShapeType="1"/>
          </p:cNvSpPr>
          <p:nvPr/>
        </p:nvSpPr>
        <p:spPr bwMode="auto">
          <a:xfrm>
            <a:off x="6629400" y="5486400"/>
            <a:ext cx="0" cy="3810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43" name="Line 23"/>
          <p:cNvSpPr>
            <a:spLocks noChangeShapeType="1"/>
          </p:cNvSpPr>
          <p:nvPr/>
        </p:nvSpPr>
        <p:spPr bwMode="auto">
          <a:xfrm>
            <a:off x="2819400" y="5867400"/>
            <a:ext cx="129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44" name="Line 24"/>
          <p:cNvSpPr>
            <a:spLocks noChangeShapeType="1"/>
          </p:cNvSpPr>
          <p:nvPr/>
        </p:nvSpPr>
        <p:spPr bwMode="auto">
          <a:xfrm>
            <a:off x="4114800" y="5867400"/>
            <a:ext cx="129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45" name="Line 25"/>
          <p:cNvSpPr>
            <a:spLocks noChangeShapeType="1"/>
          </p:cNvSpPr>
          <p:nvPr/>
        </p:nvSpPr>
        <p:spPr bwMode="auto">
          <a:xfrm>
            <a:off x="5410200" y="5867400"/>
            <a:ext cx="12192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46" name="Line 26"/>
          <p:cNvSpPr>
            <a:spLocks noChangeShapeType="1"/>
          </p:cNvSpPr>
          <p:nvPr/>
        </p:nvSpPr>
        <p:spPr bwMode="auto">
          <a:xfrm>
            <a:off x="6629400" y="5867400"/>
            <a:ext cx="1143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" name="Line 6"/>
          <p:cNvSpPr>
            <a:spLocks noChangeShapeType="1"/>
          </p:cNvSpPr>
          <p:nvPr/>
        </p:nvSpPr>
        <p:spPr bwMode="auto">
          <a:xfrm>
            <a:off x="1600200" y="4648200"/>
            <a:ext cx="6172200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" name="Line 7"/>
          <p:cNvSpPr>
            <a:spLocks noChangeShapeType="1"/>
          </p:cNvSpPr>
          <p:nvPr/>
        </p:nvSpPr>
        <p:spPr bwMode="auto">
          <a:xfrm>
            <a:off x="1600200" y="4267200"/>
            <a:ext cx="0" cy="3810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" name="Line 8"/>
          <p:cNvSpPr>
            <a:spLocks noChangeShapeType="1"/>
          </p:cNvSpPr>
          <p:nvPr/>
        </p:nvSpPr>
        <p:spPr bwMode="auto">
          <a:xfrm>
            <a:off x="7772400" y="4267200"/>
            <a:ext cx="0" cy="3810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" name="Rectangle 9"/>
          <p:cNvSpPr>
            <a:spLocks noChangeArrowheads="1"/>
          </p:cNvSpPr>
          <p:nvPr/>
        </p:nvSpPr>
        <p:spPr bwMode="auto">
          <a:xfrm>
            <a:off x="1128713" y="3657600"/>
            <a:ext cx="6883400" cy="638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3200" b="0" dirty="0">
                <a:solidFill>
                  <a:srgbClr val="000000"/>
                </a:solidFill>
              </a:rPr>
              <a:t>  </a:t>
            </a:r>
            <a:r>
              <a:rPr lang="en-US" b="0" dirty="0">
                <a:solidFill>
                  <a:srgbClr val="000000"/>
                </a:solidFill>
              </a:rPr>
              <a:t>0        1        2        3        4       </a:t>
            </a:r>
            <a:r>
              <a:rPr lang="en-US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5</a:t>
            </a:r>
          </a:p>
        </p:txBody>
      </p:sp>
      <p:sp>
        <p:nvSpPr>
          <p:cNvPr id="31" name="Rectangle 14"/>
          <p:cNvSpPr>
            <a:spLocks noChangeArrowheads="1"/>
          </p:cNvSpPr>
          <p:nvPr/>
        </p:nvSpPr>
        <p:spPr bwMode="auto">
          <a:xfrm>
            <a:off x="1738313" y="3886200"/>
            <a:ext cx="993775" cy="5762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3200" dirty="0">
                <a:solidFill>
                  <a:srgbClr val="C277FF"/>
                </a:solidFill>
              </a:rPr>
              <a:t>10%</a:t>
            </a:r>
          </a:p>
        </p:txBody>
      </p:sp>
      <p:sp>
        <p:nvSpPr>
          <p:cNvPr id="32" name="Line 15"/>
          <p:cNvSpPr>
            <a:spLocks noChangeShapeType="1"/>
          </p:cNvSpPr>
          <p:nvPr/>
        </p:nvSpPr>
        <p:spPr bwMode="auto">
          <a:xfrm>
            <a:off x="2819400" y="4267200"/>
            <a:ext cx="0" cy="3810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" name="Line 16"/>
          <p:cNvSpPr>
            <a:spLocks noChangeShapeType="1"/>
          </p:cNvSpPr>
          <p:nvPr/>
        </p:nvSpPr>
        <p:spPr bwMode="auto">
          <a:xfrm>
            <a:off x="4114800" y="4267200"/>
            <a:ext cx="0" cy="3810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" name="Line 17"/>
          <p:cNvSpPr>
            <a:spLocks noChangeShapeType="1"/>
          </p:cNvSpPr>
          <p:nvPr/>
        </p:nvSpPr>
        <p:spPr bwMode="auto">
          <a:xfrm>
            <a:off x="5410200" y="4267200"/>
            <a:ext cx="0" cy="3810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" name="Line 18"/>
          <p:cNvSpPr>
            <a:spLocks noChangeShapeType="1"/>
          </p:cNvSpPr>
          <p:nvPr/>
        </p:nvSpPr>
        <p:spPr bwMode="auto">
          <a:xfrm>
            <a:off x="6629400" y="4267200"/>
            <a:ext cx="0" cy="3810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2" dur="500"/>
                                        <p:tgtEl>
                                          <p:spTgt spid="30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7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07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07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07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07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17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07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07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07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07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17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07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07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07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07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17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07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07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07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07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17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07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07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07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07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307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307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30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31" grpId="0" animBg="1"/>
      <p:bldP spid="30732" grpId="0" animBg="1"/>
      <p:bldP spid="30733" grpId="0"/>
      <p:bldP spid="30743" grpId="0" animBg="1"/>
      <p:bldP spid="30744" grpId="0" animBg="1"/>
      <p:bldP spid="30745" grpId="0" animBg="1"/>
      <p:bldP spid="30746" grpId="0" animBg="1"/>
      <p:bldP spid="27" grpId="0" animBg="1"/>
      <p:bldP spid="28" grpId="0" animBg="1"/>
      <p:bldP spid="29" grpId="0" animBg="1"/>
      <p:bldP spid="30" grpId="0"/>
      <p:bldP spid="31" grpId="0"/>
      <p:bldP spid="32" grpId="0" animBg="1"/>
      <p:bldP spid="33" grpId="0" animBg="1"/>
      <p:bldP spid="34" grpId="0" animBg="1"/>
      <p:bldP spid="35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8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  <a:effectLst>
            <a:outerShdw dist="71842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 b="1" dirty="0" err="1" smtClean="0"/>
              <a:t>Penyelesaian</a:t>
            </a:r>
            <a:r>
              <a:rPr lang="en-US" b="1" dirty="0" smtClean="0"/>
              <a:t> </a:t>
            </a:r>
            <a:r>
              <a:rPr lang="en-US" b="1" dirty="0" err="1" smtClean="0"/>
              <a:t>Kasus</a:t>
            </a:r>
            <a:endParaRPr lang="en-US" b="1" dirty="0"/>
          </a:p>
        </p:txBody>
      </p:sp>
      <p:sp>
        <p:nvSpPr>
          <p:cNvPr id="31746" name="Rectangle 2"/>
          <p:cNvSpPr>
            <a:spLocks noGrp="1" noChangeArrowheads="1"/>
          </p:cNvSpPr>
          <p:nvPr>
            <p:ph sz="quarter" idx="1"/>
          </p:nvPr>
        </p:nvSpPr>
        <p:spPr>
          <a:noFill/>
          <a:ln/>
        </p:spPr>
        <p:txBody>
          <a:bodyPr/>
          <a:lstStyle/>
          <a:p>
            <a:r>
              <a:rPr lang="en-US" sz="3200" dirty="0" err="1" smtClean="0"/>
              <a:t>Perhitungan</a:t>
            </a:r>
            <a:r>
              <a:rPr lang="en-US" sz="3200" dirty="0" smtClean="0"/>
              <a:t> </a:t>
            </a:r>
            <a:r>
              <a:rPr lang="en-US" sz="3200" dirty="0" err="1" smtClean="0"/>
              <a:t>dengan</a:t>
            </a:r>
            <a:r>
              <a:rPr lang="en-US" sz="3200" dirty="0" smtClean="0"/>
              <a:t> </a:t>
            </a:r>
            <a:r>
              <a:rPr lang="en-US" sz="3200" dirty="0" err="1" smtClean="0"/>
              <a:t>persamaan</a:t>
            </a:r>
            <a:r>
              <a:rPr lang="en-US" sz="3200" dirty="0" smtClean="0"/>
              <a:t> </a:t>
            </a:r>
            <a:r>
              <a:rPr lang="en-US" sz="3200" dirty="0" err="1" smtClean="0"/>
              <a:t>umum</a:t>
            </a:r>
            <a:r>
              <a:rPr lang="en-US" sz="2800" dirty="0" smtClean="0"/>
              <a:t>:</a:t>
            </a:r>
            <a:r>
              <a:rPr lang="en-US" sz="3200" dirty="0"/>
              <a:t>	</a:t>
            </a:r>
            <a:r>
              <a:rPr lang="en-US" sz="2800" dirty="0"/>
              <a:t> 	</a:t>
            </a:r>
            <a:r>
              <a:rPr lang="en-US" sz="3200" dirty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PV</a:t>
            </a:r>
            <a:r>
              <a:rPr lang="en-US" sz="3200" baseline="-25000" dirty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0</a:t>
            </a:r>
            <a:r>
              <a:rPr lang="en-US" sz="3200" dirty="0"/>
              <a:t> 	= </a:t>
            </a:r>
            <a:r>
              <a:rPr lang="en-US" sz="3200" dirty="0" err="1">
                <a:solidFill>
                  <a:srgbClr val="D9319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FV</a:t>
            </a:r>
            <a:r>
              <a:rPr lang="en-US" sz="3200" baseline="-25000" dirty="0" err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sz="3200" dirty="0"/>
              <a:t> / (1+</a:t>
            </a:r>
            <a:r>
              <a:rPr lang="en-US" sz="3200" dirty="0">
                <a:solidFill>
                  <a:srgbClr val="C277FF"/>
                </a:solidFill>
              </a:rPr>
              <a:t>i</a:t>
            </a:r>
            <a:r>
              <a:rPr lang="en-US" sz="3200" dirty="0"/>
              <a:t>)</a:t>
            </a:r>
            <a:r>
              <a:rPr lang="en-US" sz="3200" baseline="30000" dirty="0">
                <a:solidFill>
                  <a:schemeClr val="tx2"/>
                </a:solidFill>
              </a:rPr>
              <a:t>n</a:t>
            </a:r>
            <a:r>
              <a:rPr lang="en-US" sz="3200" dirty="0"/>
              <a:t> 				</a:t>
            </a:r>
            <a:r>
              <a:rPr lang="en-US" sz="3200" dirty="0">
                <a:solidFill>
                  <a:srgbClr val="A7515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sz="3200" dirty="0" smtClean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PV</a:t>
            </a:r>
            <a:r>
              <a:rPr lang="en-US" sz="3200" baseline="-25000" dirty="0" smtClean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0</a:t>
            </a:r>
            <a:r>
              <a:rPr lang="en-US" sz="2800" dirty="0" smtClean="0"/>
              <a:t> </a:t>
            </a:r>
            <a:r>
              <a:rPr lang="en-US" sz="2800" dirty="0"/>
              <a:t>	</a:t>
            </a:r>
            <a:r>
              <a:rPr lang="en-US" sz="3200" dirty="0"/>
              <a:t>= </a:t>
            </a:r>
            <a:r>
              <a:rPr lang="id-ID" sz="3200" dirty="0" smtClean="0">
                <a:solidFill>
                  <a:srgbClr val="D9319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Rp</a:t>
            </a:r>
            <a:r>
              <a:rPr lang="en-US" sz="3200" dirty="0" smtClean="0">
                <a:solidFill>
                  <a:srgbClr val="D9319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10</a:t>
            </a:r>
            <a:r>
              <a:rPr lang="id-ID" sz="3200" dirty="0" smtClean="0">
                <a:solidFill>
                  <a:srgbClr val="D9319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.</a:t>
            </a:r>
            <a:r>
              <a:rPr lang="en-US" sz="3200" dirty="0" smtClean="0">
                <a:solidFill>
                  <a:srgbClr val="D9319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000</a:t>
            </a:r>
            <a:r>
              <a:rPr lang="en-US" sz="3200" dirty="0" smtClean="0">
                <a:solidFill>
                  <a:srgbClr val="D93192"/>
                </a:solidFill>
              </a:rPr>
              <a:t> </a:t>
            </a:r>
            <a:r>
              <a:rPr lang="en-US" sz="3200" dirty="0"/>
              <a:t>/ (1+</a:t>
            </a:r>
            <a:r>
              <a:rPr lang="en-US" sz="3200" dirty="0">
                <a:solidFill>
                  <a:srgbClr val="380069"/>
                </a:solidFill>
              </a:rPr>
              <a:t> 0</a:t>
            </a:r>
            <a:r>
              <a:rPr lang="en-US" sz="3200" dirty="0">
                <a:solidFill>
                  <a:srgbClr val="C277FF"/>
                </a:solidFill>
              </a:rPr>
              <a:t>.10</a:t>
            </a:r>
            <a:r>
              <a:rPr lang="en-US" sz="3200" dirty="0"/>
              <a:t>)</a:t>
            </a:r>
            <a:r>
              <a:rPr lang="en-US" baseline="30000" dirty="0">
                <a:solidFill>
                  <a:schemeClr val="tx2"/>
                </a:solidFill>
              </a:rPr>
              <a:t>5</a:t>
            </a:r>
            <a:r>
              <a:rPr lang="en-US" sz="3200" dirty="0"/>
              <a:t>				</a:t>
            </a:r>
            <a:r>
              <a:rPr lang="en-US" sz="3200" dirty="0" smtClean="0"/>
              <a:t>= </a:t>
            </a:r>
            <a:r>
              <a:rPr lang="id-ID" sz="3200" dirty="0" smtClean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Rp  </a:t>
            </a:r>
            <a:r>
              <a:rPr lang="en-US" sz="3200" dirty="0" smtClean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6</a:t>
            </a:r>
            <a:r>
              <a:rPr lang="id-ID" sz="3200" dirty="0" smtClean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.</a:t>
            </a:r>
            <a:r>
              <a:rPr lang="en-US" sz="3200" dirty="0" smtClean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209</a:t>
            </a:r>
            <a:r>
              <a:rPr lang="id-ID" sz="3200" dirty="0" smtClean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,</a:t>
            </a:r>
            <a:r>
              <a:rPr lang="en-US" sz="3200" dirty="0" smtClean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21</a:t>
            </a:r>
            <a:endParaRPr lang="en-US" sz="2800" dirty="0">
              <a:solidFill>
                <a:srgbClr val="42B200"/>
              </a:solidFill>
            </a:endParaRPr>
          </a:p>
          <a:p>
            <a:r>
              <a:rPr lang="en-US" dirty="0"/>
              <a:t>	</a:t>
            </a:r>
            <a:endParaRPr lang="id-ID" dirty="0" smtClean="0"/>
          </a:p>
          <a:p>
            <a:r>
              <a:rPr lang="en-US" sz="3200" dirty="0" err="1" smtClean="0"/>
              <a:t>Perhitungan</a:t>
            </a:r>
            <a:r>
              <a:rPr lang="en-US" sz="3200" dirty="0" smtClean="0"/>
              <a:t> </a:t>
            </a:r>
            <a:r>
              <a:rPr lang="en-US" sz="3200" dirty="0" err="1" smtClean="0"/>
              <a:t>dengan</a:t>
            </a:r>
            <a:r>
              <a:rPr lang="en-US" sz="3200" dirty="0" smtClean="0"/>
              <a:t> </a:t>
            </a:r>
            <a:r>
              <a:rPr lang="en-US" sz="3200" dirty="0" err="1" smtClean="0"/>
              <a:t>Tabel</a:t>
            </a:r>
            <a:r>
              <a:rPr lang="en-US" sz="3200" dirty="0" smtClean="0"/>
              <a:t> II:</a:t>
            </a:r>
            <a:r>
              <a:rPr lang="en-US" sz="3200" dirty="0"/>
              <a:t>			</a:t>
            </a:r>
            <a:r>
              <a:rPr lang="en-US" sz="3200" dirty="0">
                <a:solidFill>
                  <a:srgbClr val="A7515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sz="3200" dirty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PV</a:t>
            </a:r>
            <a:r>
              <a:rPr lang="en-US" sz="3200" baseline="-25000" dirty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0</a:t>
            </a:r>
            <a:r>
              <a:rPr lang="en-US" sz="2800" dirty="0"/>
              <a:t> 	</a:t>
            </a:r>
            <a:r>
              <a:rPr lang="en-US" sz="3200" dirty="0"/>
              <a:t>= </a:t>
            </a:r>
            <a:r>
              <a:rPr lang="id-ID" sz="3200" dirty="0" smtClean="0">
                <a:solidFill>
                  <a:srgbClr val="D9319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Rp</a:t>
            </a:r>
            <a:r>
              <a:rPr lang="en-US" sz="3200" dirty="0" smtClean="0">
                <a:solidFill>
                  <a:srgbClr val="D9319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10</a:t>
            </a:r>
            <a:r>
              <a:rPr lang="id-ID" sz="3200" dirty="0" smtClean="0">
                <a:solidFill>
                  <a:srgbClr val="D9319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.</a:t>
            </a:r>
            <a:r>
              <a:rPr lang="en-US" sz="3200" dirty="0" smtClean="0">
                <a:solidFill>
                  <a:srgbClr val="D9319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000</a:t>
            </a:r>
            <a:r>
              <a:rPr lang="en-US" sz="3200" dirty="0" smtClean="0">
                <a:solidFill>
                  <a:srgbClr val="D93192"/>
                </a:solidFill>
              </a:rPr>
              <a:t> </a:t>
            </a:r>
            <a:r>
              <a:rPr lang="en-US" sz="3200" dirty="0"/>
              <a:t>(</a:t>
            </a:r>
            <a:r>
              <a:rPr lang="en-US" sz="3200" dirty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PVIF</a:t>
            </a:r>
            <a:r>
              <a:rPr lang="en-US" sz="3200" baseline="-25000" dirty="0">
                <a:solidFill>
                  <a:srgbClr val="C277FF"/>
                </a:solidFill>
              </a:rPr>
              <a:t>10%</a:t>
            </a:r>
            <a:r>
              <a:rPr lang="en-US" sz="3200" baseline="-25000" dirty="0"/>
              <a:t>, </a:t>
            </a:r>
            <a:r>
              <a:rPr lang="en-US" sz="3200" baseline="-25000" dirty="0">
                <a:solidFill>
                  <a:schemeClr val="tx2"/>
                </a:solidFill>
              </a:rPr>
              <a:t>5</a:t>
            </a:r>
            <a:r>
              <a:rPr lang="en-US" sz="3200" dirty="0"/>
              <a:t>)</a:t>
            </a:r>
            <a:r>
              <a:rPr lang="en-US" sz="2800" dirty="0"/>
              <a:t>				</a:t>
            </a:r>
            <a:r>
              <a:rPr lang="en-US" sz="3200" dirty="0" smtClean="0"/>
              <a:t>= </a:t>
            </a:r>
            <a:r>
              <a:rPr lang="id-ID" sz="3200" dirty="0" smtClean="0">
                <a:solidFill>
                  <a:srgbClr val="D9319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Rp</a:t>
            </a:r>
            <a:r>
              <a:rPr lang="en-US" sz="3200" dirty="0" smtClean="0">
                <a:solidFill>
                  <a:srgbClr val="D9319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10</a:t>
            </a:r>
            <a:r>
              <a:rPr lang="id-ID" sz="3200" dirty="0" smtClean="0">
                <a:solidFill>
                  <a:srgbClr val="D9319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.</a:t>
            </a:r>
            <a:r>
              <a:rPr lang="en-US" sz="3200" dirty="0" smtClean="0">
                <a:solidFill>
                  <a:srgbClr val="D9319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000</a:t>
            </a:r>
            <a:r>
              <a:rPr lang="en-US" sz="3200" dirty="0" smtClean="0">
                <a:solidFill>
                  <a:srgbClr val="014A01"/>
                </a:solidFill>
              </a:rPr>
              <a:t> </a:t>
            </a:r>
            <a:r>
              <a:rPr lang="en-US" sz="3200" dirty="0" smtClean="0"/>
              <a:t>(</a:t>
            </a:r>
            <a:r>
              <a:rPr lang="id-ID" sz="3200" dirty="0" smtClean="0"/>
              <a:t>0,</a:t>
            </a:r>
            <a:r>
              <a:rPr lang="en-US" sz="3200" dirty="0" smtClean="0"/>
              <a:t>621</a:t>
            </a:r>
            <a:r>
              <a:rPr lang="en-US" sz="3200" dirty="0"/>
              <a:t>)					</a:t>
            </a:r>
            <a:r>
              <a:rPr lang="en-US" sz="3200" dirty="0" smtClean="0"/>
              <a:t>= </a:t>
            </a:r>
            <a:r>
              <a:rPr lang="id-ID" sz="3200" dirty="0" smtClean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Rp </a:t>
            </a:r>
            <a:r>
              <a:rPr lang="en-US" sz="3200" dirty="0" smtClean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6</a:t>
            </a:r>
            <a:r>
              <a:rPr lang="id-ID" sz="3200" dirty="0" smtClean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.</a:t>
            </a:r>
            <a:r>
              <a:rPr lang="en-US" sz="3200" dirty="0" smtClean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210</a:t>
            </a:r>
            <a:r>
              <a:rPr lang="id-ID" sz="3200" dirty="0" smtClean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,</a:t>
            </a:r>
            <a:r>
              <a:rPr lang="en-US" sz="3200" dirty="0" smtClean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00</a:t>
            </a:r>
            <a:r>
              <a:rPr lang="en-US" sz="2400" dirty="0" smtClean="0">
                <a:solidFill>
                  <a:srgbClr val="42B200"/>
                </a:solidFill>
              </a:rPr>
              <a:t> </a:t>
            </a:r>
            <a:r>
              <a:rPr lang="en-US" sz="2400" dirty="0" smtClean="0"/>
              <a:t>  </a:t>
            </a:r>
            <a:r>
              <a:rPr lang="en-US" sz="2400" dirty="0" smtClean="0"/>
              <a:t>[</a:t>
            </a:r>
            <a:r>
              <a:rPr lang="en-US" sz="2400" dirty="0" err="1" smtClean="0"/>
              <a:t>Pembulatan</a:t>
            </a:r>
            <a:r>
              <a:rPr lang="en-US" sz="2400" dirty="0" smtClean="0"/>
              <a:t>]</a:t>
            </a:r>
            <a:endParaRPr lang="en-US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17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17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17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6" grpId="0" build="p" autoUpdateAnimBg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1026"/>
          <p:cNvSpPr>
            <a:spLocks noChangeArrowheads="1"/>
          </p:cNvSpPr>
          <p:nvPr/>
        </p:nvSpPr>
        <p:spPr bwMode="auto">
          <a:xfrm>
            <a:off x="304800" y="4038600"/>
            <a:ext cx="8458200" cy="2286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Aft>
                <a:spcPct val="20000"/>
              </a:spcAft>
            </a:pPr>
            <a:endParaRPr lang="en-GB" sz="2400">
              <a:solidFill>
                <a:srgbClr val="000000"/>
              </a:solidFill>
            </a:endParaRPr>
          </a:p>
        </p:txBody>
      </p:sp>
      <p:sp>
        <p:nvSpPr>
          <p:cNvPr id="69635" name="Line 1027"/>
          <p:cNvSpPr>
            <a:spLocks noChangeShapeType="1"/>
          </p:cNvSpPr>
          <p:nvPr/>
        </p:nvSpPr>
        <p:spPr bwMode="auto">
          <a:xfrm>
            <a:off x="1905000" y="1676400"/>
            <a:ext cx="6248400" cy="0"/>
          </a:xfrm>
          <a:prstGeom prst="line">
            <a:avLst/>
          </a:prstGeom>
          <a:noFill/>
          <a:ln w="7620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9636" name="Rectangle 1028"/>
          <p:cNvSpPr>
            <a:spLocks noGrp="1" noChangeArrowheads="1"/>
          </p:cNvSpPr>
          <p:nvPr>
            <p:ph type="title"/>
          </p:nvPr>
        </p:nvSpPr>
        <p:spPr>
          <a:xfrm>
            <a:off x="1676400" y="476250"/>
            <a:ext cx="7391400" cy="1276350"/>
          </a:xfrm>
          <a:noFill/>
          <a:ln/>
          <a:effectLst>
            <a:outerShdw dist="71842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 b="1" dirty="0" err="1" smtClean="0"/>
              <a:t>Dengan</a:t>
            </a:r>
            <a:r>
              <a:rPr lang="en-US" b="1" dirty="0" smtClean="0"/>
              <a:t> </a:t>
            </a:r>
            <a:r>
              <a:rPr lang="en-US" b="1" dirty="0" err="1" smtClean="0"/>
              <a:t>Kalkulator</a:t>
            </a:r>
            <a:endParaRPr lang="en-US" b="1" dirty="0"/>
          </a:p>
        </p:txBody>
      </p:sp>
      <p:sp>
        <p:nvSpPr>
          <p:cNvPr id="69637" name="Line 1029"/>
          <p:cNvSpPr>
            <a:spLocks noChangeShapeType="1"/>
          </p:cNvSpPr>
          <p:nvPr/>
        </p:nvSpPr>
        <p:spPr bwMode="auto">
          <a:xfrm>
            <a:off x="1828800" y="1600200"/>
            <a:ext cx="6248400" cy="0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9638" name="Rectangle 1030"/>
          <p:cNvSpPr>
            <a:spLocks noChangeArrowheads="1"/>
          </p:cNvSpPr>
          <p:nvPr/>
        </p:nvSpPr>
        <p:spPr bwMode="auto">
          <a:xfrm>
            <a:off x="304800" y="1828800"/>
            <a:ext cx="8534400" cy="19812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639" name="Rectangle 1031"/>
          <p:cNvSpPr>
            <a:spLocks noChangeArrowheads="1"/>
          </p:cNvSpPr>
          <p:nvPr/>
        </p:nvSpPr>
        <p:spPr bwMode="auto">
          <a:xfrm>
            <a:off x="2286000" y="2514600"/>
            <a:ext cx="1143000" cy="533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>
                <a:solidFill>
                  <a:srgbClr val="000000"/>
                </a:solidFill>
              </a:rPr>
              <a:t>N</a:t>
            </a:r>
          </a:p>
        </p:txBody>
      </p:sp>
      <p:sp>
        <p:nvSpPr>
          <p:cNvPr id="69640" name="Rectangle 1032"/>
          <p:cNvSpPr>
            <a:spLocks noChangeArrowheads="1"/>
          </p:cNvSpPr>
          <p:nvPr/>
        </p:nvSpPr>
        <p:spPr bwMode="auto">
          <a:xfrm>
            <a:off x="3657600" y="2514600"/>
            <a:ext cx="1143000" cy="533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>
                <a:solidFill>
                  <a:srgbClr val="000000"/>
                </a:solidFill>
              </a:rPr>
              <a:t>I/Y</a:t>
            </a:r>
          </a:p>
        </p:txBody>
      </p:sp>
      <p:sp>
        <p:nvSpPr>
          <p:cNvPr id="69641" name="Rectangle 1033"/>
          <p:cNvSpPr>
            <a:spLocks noChangeArrowheads="1"/>
          </p:cNvSpPr>
          <p:nvPr/>
        </p:nvSpPr>
        <p:spPr bwMode="auto">
          <a:xfrm>
            <a:off x="4953000" y="2514600"/>
            <a:ext cx="1143000" cy="533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>
                <a:solidFill>
                  <a:srgbClr val="000000"/>
                </a:solidFill>
              </a:rPr>
              <a:t>PV</a:t>
            </a:r>
          </a:p>
        </p:txBody>
      </p:sp>
      <p:sp>
        <p:nvSpPr>
          <p:cNvPr id="69642" name="Rectangle 1034"/>
          <p:cNvSpPr>
            <a:spLocks noChangeArrowheads="1"/>
          </p:cNvSpPr>
          <p:nvPr/>
        </p:nvSpPr>
        <p:spPr bwMode="auto">
          <a:xfrm>
            <a:off x="6248400" y="2514600"/>
            <a:ext cx="1143000" cy="533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>
                <a:solidFill>
                  <a:srgbClr val="000000"/>
                </a:solidFill>
              </a:rPr>
              <a:t>PMT</a:t>
            </a:r>
          </a:p>
        </p:txBody>
      </p:sp>
      <p:sp>
        <p:nvSpPr>
          <p:cNvPr id="69643" name="Rectangle 1035"/>
          <p:cNvSpPr>
            <a:spLocks noChangeArrowheads="1"/>
          </p:cNvSpPr>
          <p:nvPr/>
        </p:nvSpPr>
        <p:spPr bwMode="auto">
          <a:xfrm>
            <a:off x="7543800" y="2514600"/>
            <a:ext cx="1143000" cy="533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>
                <a:solidFill>
                  <a:srgbClr val="000000"/>
                </a:solidFill>
              </a:rPr>
              <a:t>FV</a:t>
            </a:r>
          </a:p>
        </p:txBody>
      </p:sp>
      <p:sp>
        <p:nvSpPr>
          <p:cNvPr id="69644" name="Rectangle 1036"/>
          <p:cNvSpPr>
            <a:spLocks noChangeArrowheads="1"/>
          </p:cNvSpPr>
          <p:nvPr/>
        </p:nvSpPr>
        <p:spPr bwMode="auto">
          <a:xfrm>
            <a:off x="381000" y="1905000"/>
            <a:ext cx="1752600" cy="533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800" dirty="0" smtClean="0">
                <a:solidFill>
                  <a:srgbClr val="000000"/>
                </a:solidFill>
              </a:rPr>
              <a:t>Input</a:t>
            </a:r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69645" name="Rectangle 1037"/>
          <p:cNvSpPr>
            <a:spLocks noChangeArrowheads="1"/>
          </p:cNvSpPr>
          <p:nvPr/>
        </p:nvSpPr>
        <p:spPr bwMode="auto">
          <a:xfrm>
            <a:off x="381000" y="3162300"/>
            <a:ext cx="1752600" cy="533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800" dirty="0" err="1" smtClean="0">
                <a:solidFill>
                  <a:srgbClr val="000000"/>
                </a:solidFill>
              </a:rPr>
              <a:t>Hasil</a:t>
            </a:r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69646" name="Rectangle 1038"/>
          <p:cNvSpPr>
            <a:spLocks noChangeArrowheads="1"/>
          </p:cNvSpPr>
          <p:nvPr/>
        </p:nvSpPr>
        <p:spPr bwMode="auto">
          <a:xfrm>
            <a:off x="2286000" y="1905000"/>
            <a:ext cx="6400800" cy="533400"/>
          </a:xfrm>
          <a:prstGeom prst="rect">
            <a:avLst/>
          </a:prstGeom>
          <a:solidFill>
            <a:srgbClr val="FFFF99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/>
            <a:r>
              <a:rPr lang="en-US" sz="2800">
                <a:solidFill>
                  <a:srgbClr val="000000"/>
                </a:solidFill>
              </a:rPr>
              <a:t>    </a:t>
            </a:r>
            <a:r>
              <a:rPr lang="en-US" sz="2800">
                <a:solidFill>
                  <a:schemeClr val="tx2"/>
                </a:solidFill>
              </a:rPr>
              <a:t>5</a:t>
            </a:r>
            <a:r>
              <a:rPr lang="en-US" sz="2800">
                <a:solidFill>
                  <a:srgbClr val="000000"/>
                </a:solidFill>
              </a:rPr>
              <a:t>        </a:t>
            </a:r>
            <a:r>
              <a:rPr lang="en-US" sz="2800">
                <a:solidFill>
                  <a:srgbClr val="C277FF"/>
                </a:solidFill>
              </a:rPr>
              <a:t>  10</a:t>
            </a:r>
            <a:r>
              <a:rPr lang="en-US" sz="2800">
                <a:solidFill>
                  <a:srgbClr val="000000"/>
                </a:solidFill>
              </a:rPr>
              <a:t>                        0     </a:t>
            </a:r>
            <a:r>
              <a:rPr lang="en-US" sz="2800">
                <a:solidFill>
                  <a:schemeClr val="hlink"/>
                </a:solidFill>
              </a:rPr>
              <a:t>+10,000</a:t>
            </a:r>
          </a:p>
        </p:txBody>
      </p:sp>
      <p:sp>
        <p:nvSpPr>
          <p:cNvPr id="69647" name="Rectangle 1039"/>
          <p:cNvSpPr>
            <a:spLocks noChangeArrowheads="1"/>
          </p:cNvSpPr>
          <p:nvPr/>
        </p:nvSpPr>
        <p:spPr bwMode="auto">
          <a:xfrm>
            <a:off x="2286000" y="3124200"/>
            <a:ext cx="6400800" cy="533400"/>
          </a:xfrm>
          <a:prstGeom prst="rect">
            <a:avLst/>
          </a:prstGeom>
          <a:solidFill>
            <a:srgbClr val="FFFF99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/>
            <a:r>
              <a:rPr lang="en-US" sz="2800" dirty="0">
                <a:solidFill>
                  <a:srgbClr val="42B200"/>
                </a:solidFill>
              </a:rPr>
              <a:t>                        -6,209.21</a:t>
            </a:r>
            <a:endParaRPr lang="en-US" sz="2400" dirty="0">
              <a:solidFill>
                <a:schemeClr val="hlink"/>
              </a:solidFill>
            </a:endParaRPr>
          </a:p>
        </p:txBody>
      </p:sp>
      <p:sp>
        <p:nvSpPr>
          <p:cNvPr id="69648" name="Rectangle 1040"/>
          <p:cNvSpPr>
            <a:spLocks noChangeArrowheads="1"/>
          </p:cNvSpPr>
          <p:nvPr/>
        </p:nvSpPr>
        <p:spPr bwMode="auto">
          <a:xfrm>
            <a:off x="304800" y="4191000"/>
            <a:ext cx="8534400" cy="2133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/>
          <a:lstStyle/>
          <a:p>
            <a:r>
              <a:rPr lang="en-US" sz="3200" dirty="0" err="1" smtClean="0">
                <a:solidFill>
                  <a:srgbClr val="000000"/>
                </a:solidFill>
              </a:rPr>
              <a:t>Hasilnya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</a:rPr>
              <a:t>menunjukkan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</a:rPr>
              <a:t>bahwa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</a:rPr>
              <a:t>nilai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</a:rPr>
              <a:t>kemudian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 smtClean="0">
                <a:solidFill>
                  <a:schemeClr val="hlink"/>
                </a:solidFill>
              </a:rPr>
              <a:t>$</a:t>
            </a:r>
            <a:r>
              <a:rPr lang="en-US" sz="3200" dirty="0">
                <a:solidFill>
                  <a:schemeClr val="hlink"/>
                </a:solidFill>
              </a:rPr>
              <a:t>10,000</a:t>
            </a:r>
            <a:r>
              <a:rPr lang="en-US" sz="3200" dirty="0">
                <a:solidFill>
                  <a:srgbClr val="000000"/>
                </a:solidFill>
              </a:rPr>
              <a:t> </a:t>
            </a:r>
            <a:r>
              <a:rPr lang="en-US" sz="3200" dirty="0" smtClean="0">
                <a:solidFill>
                  <a:srgbClr val="000000"/>
                </a:solidFill>
              </a:rPr>
              <a:t>yang </a:t>
            </a:r>
            <a:r>
              <a:rPr lang="en-US" sz="3200" dirty="0" err="1" smtClean="0">
                <a:solidFill>
                  <a:srgbClr val="000000"/>
                </a:solidFill>
              </a:rPr>
              <a:t>akan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</a:rPr>
              <a:t>mendapatkan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 smtClean="0">
                <a:solidFill>
                  <a:srgbClr val="C277FF"/>
                </a:solidFill>
              </a:rPr>
              <a:t>10</a:t>
            </a:r>
            <a:r>
              <a:rPr lang="en-US" sz="3200" dirty="0">
                <a:solidFill>
                  <a:srgbClr val="C277FF"/>
                </a:solidFill>
              </a:rPr>
              <a:t>%</a:t>
            </a:r>
            <a:r>
              <a:rPr lang="en-US" sz="3200" dirty="0">
                <a:solidFill>
                  <a:srgbClr val="000000"/>
                </a:solidFill>
              </a:rPr>
              <a:t> </a:t>
            </a:r>
            <a:r>
              <a:rPr lang="en-US" sz="3200" dirty="0" smtClean="0">
                <a:solidFill>
                  <a:srgbClr val="000000"/>
                </a:solidFill>
              </a:rPr>
              <a:t>per </a:t>
            </a:r>
            <a:r>
              <a:rPr lang="en-US" sz="3200" dirty="0" err="1" smtClean="0">
                <a:solidFill>
                  <a:srgbClr val="000000"/>
                </a:solidFill>
              </a:rPr>
              <a:t>tahun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</a:rPr>
              <a:t>untuk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>
                <a:solidFill>
                  <a:schemeClr val="tx2"/>
                </a:solidFill>
              </a:rPr>
              <a:t>5 </a:t>
            </a:r>
            <a:r>
              <a:rPr lang="en-US" sz="3200" dirty="0" err="1" smtClean="0">
                <a:solidFill>
                  <a:schemeClr val="tx2"/>
                </a:solidFill>
              </a:rPr>
              <a:t>tahun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</a:rPr>
              <a:t>membutuhkan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</a:rPr>
              <a:t>tabungan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</a:rPr>
              <a:t>sejumlah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>
                <a:solidFill>
                  <a:srgbClr val="42B200"/>
                </a:solidFill>
              </a:rPr>
              <a:t>$6,209.21</a:t>
            </a:r>
            <a:r>
              <a:rPr lang="en-US" sz="3200" dirty="0">
                <a:solidFill>
                  <a:srgbClr val="000000"/>
                </a:solidFill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</a:rPr>
              <a:t>saat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</a:rPr>
              <a:t>ini</a:t>
            </a:r>
            <a:r>
              <a:rPr lang="en-US" sz="3200" dirty="0" smtClean="0">
                <a:solidFill>
                  <a:srgbClr val="000000"/>
                </a:solidFill>
              </a:rPr>
              <a:t> (present </a:t>
            </a:r>
            <a:r>
              <a:rPr lang="en-US" sz="3200" dirty="0">
                <a:solidFill>
                  <a:srgbClr val="000000"/>
                </a:solidFill>
              </a:rPr>
              <a:t>value).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500"/>
                                        <p:tgtEl>
                                          <p:spTgt spid="69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47" grpId="0" animBg="1"/>
      <p:bldP spid="69648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Anuitas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‘annuity’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  <a:effectLst>
            <a:outerShdw dist="71842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 b="1" dirty="0" err="1" smtClean="0"/>
              <a:t>Jenis</a:t>
            </a:r>
            <a:r>
              <a:rPr lang="en-US" b="1" dirty="0" smtClean="0"/>
              <a:t> </a:t>
            </a:r>
            <a:r>
              <a:rPr lang="en-US" b="1" dirty="0" err="1" smtClean="0"/>
              <a:t>Anuitas</a:t>
            </a:r>
            <a:endParaRPr lang="en-US" b="1" dirty="0"/>
          </a:p>
        </p:txBody>
      </p:sp>
      <p:sp>
        <p:nvSpPr>
          <p:cNvPr id="3277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3733800"/>
            <a:ext cx="8229600" cy="2438400"/>
          </a:xfrm>
          <a:noFill/>
          <a:ln/>
        </p:spPr>
        <p:txBody>
          <a:bodyPr/>
          <a:lstStyle/>
          <a:p>
            <a:r>
              <a:rPr lang="en-US" sz="2800" u="sng" dirty="0" err="1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Anuitas</a:t>
            </a:r>
            <a:r>
              <a:rPr lang="en-US" sz="2800" u="sng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800" u="sng" dirty="0" err="1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Biasa</a:t>
            </a:r>
            <a:r>
              <a:rPr lang="en-US" sz="2800" u="sng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(Ordinary Annuity)</a:t>
            </a:r>
            <a:r>
              <a:rPr lang="en-US" sz="2800" dirty="0" smtClean="0"/>
              <a:t>:  </a:t>
            </a:r>
            <a:r>
              <a:rPr lang="en-US" sz="2800" dirty="0" err="1" smtClean="0"/>
              <a:t>Pembayaran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penerimaan</a:t>
            </a:r>
            <a:r>
              <a:rPr lang="en-US" sz="2800" dirty="0" smtClean="0"/>
              <a:t> </a:t>
            </a:r>
            <a:r>
              <a:rPr lang="en-US" sz="2800" dirty="0" err="1" smtClean="0"/>
              <a:t>terjadi</a:t>
            </a:r>
            <a:r>
              <a:rPr lang="en-US" sz="2800" dirty="0" smtClean="0"/>
              <a:t>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>
                <a:solidFill>
                  <a:schemeClr val="hlink"/>
                </a:solidFill>
              </a:rPr>
              <a:t>akhir</a:t>
            </a:r>
            <a:r>
              <a:rPr lang="en-US" sz="2800" dirty="0" smtClean="0"/>
              <a:t> </a:t>
            </a:r>
            <a:r>
              <a:rPr lang="en-US" sz="2800" dirty="0" err="1" smtClean="0"/>
              <a:t>tiap</a:t>
            </a:r>
            <a:r>
              <a:rPr lang="en-US" sz="2800" dirty="0" smtClean="0"/>
              <a:t> </a:t>
            </a:r>
            <a:r>
              <a:rPr lang="en-US" sz="2800" dirty="0" err="1" smtClean="0"/>
              <a:t>periode</a:t>
            </a:r>
            <a:r>
              <a:rPr lang="en-US" sz="2800" dirty="0" smtClean="0"/>
              <a:t>.</a:t>
            </a:r>
            <a:endParaRPr lang="en-US" sz="2800" dirty="0"/>
          </a:p>
          <a:p>
            <a:r>
              <a:rPr lang="en-US" sz="2800" u="sng" dirty="0" err="1" smtClean="0">
                <a:solidFill>
                  <a:srgbClr val="C277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Anuitas</a:t>
            </a:r>
            <a:r>
              <a:rPr lang="en-US" sz="2800" u="sng" dirty="0" smtClean="0">
                <a:solidFill>
                  <a:srgbClr val="C277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800" u="sng" dirty="0" err="1" smtClean="0">
                <a:solidFill>
                  <a:srgbClr val="C277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Jatuh</a:t>
            </a:r>
            <a:r>
              <a:rPr lang="en-US" sz="2800" u="sng" dirty="0" smtClean="0">
                <a:solidFill>
                  <a:srgbClr val="C277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Tempo (Annuity Due)</a:t>
            </a:r>
            <a:r>
              <a:rPr lang="en-US" sz="2800" dirty="0" smtClean="0"/>
              <a:t>:  </a:t>
            </a:r>
            <a:r>
              <a:rPr lang="en-US" sz="2800" dirty="0" err="1" smtClean="0"/>
              <a:t>Pembayaran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penerimaan</a:t>
            </a:r>
            <a:r>
              <a:rPr lang="en-US" sz="2800" dirty="0" smtClean="0"/>
              <a:t> </a:t>
            </a:r>
            <a:r>
              <a:rPr lang="en-US" sz="2800" dirty="0" err="1" smtClean="0"/>
              <a:t>terjadi</a:t>
            </a:r>
            <a:r>
              <a:rPr lang="en-US" sz="2800" dirty="0" smtClean="0"/>
              <a:t>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>
                <a:solidFill>
                  <a:srgbClr val="C277FF"/>
                </a:solidFill>
              </a:rPr>
              <a:t>awal</a:t>
            </a:r>
            <a:r>
              <a:rPr lang="en-US" sz="2800" dirty="0" smtClean="0"/>
              <a:t> </a:t>
            </a:r>
            <a:r>
              <a:rPr lang="en-US" sz="2800" dirty="0" err="1" smtClean="0"/>
              <a:t>tiap</a:t>
            </a:r>
            <a:r>
              <a:rPr lang="en-US" sz="2800" dirty="0" smtClean="0"/>
              <a:t> </a:t>
            </a:r>
            <a:r>
              <a:rPr lang="en-US" sz="2800" dirty="0" err="1" smtClean="0"/>
              <a:t>periode</a:t>
            </a:r>
            <a:r>
              <a:rPr lang="en-US" sz="2800" dirty="0" smtClean="0"/>
              <a:t>.</a:t>
            </a:r>
            <a:endParaRPr lang="en-US" sz="2800" dirty="0"/>
          </a:p>
        </p:txBody>
      </p:sp>
      <p:sp>
        <p:nvSpPr>
          <p:cNvPr id="32772" name="Line 4"/>
          <p:cNvSpPr>
            <a:spLocks noChangeShapeType="1"/>
          </p:cNvSpPr>
          <p:nvPr/>
        </p:nvSpPr>
        <p:spPr bwMode="auto">
          <a:xfrm>
            <a:off x="1905000" y="1676400"/>
            <a:ext cx="4953000" cy="0"/>
          </a:xfrm>
          <a:prstGeom prst="line">
            <a:avLst/>
          </a:prstGeom>
          <a:noFill/>
          <a:ln w="7620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773" name="Line 5"/>
          <p:cNvSpPr>
            <a:spLocks noChangeShapeType="1"/>
          </p:cNvSpPr>
          <p:nvPr/>
        </p:nvSpPr>
        <p:spPr bwMode="auto">
          <a:xfrm>
            <a:off x="1828800" y="1600200"/>
            <a:ext cx="4953000" cy="0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774" name="Rectangle 6"/>
          <p:cNvSpPr>
            <a:spLocks noChangeArrowheads="1"/>
          </p:cNvSpPr>
          <p:nvPr/>
        </p:nvSpPr>
        <p:spPr bwMode="auto">
          <a:xfrm>
            <a:off x="457200" y="1981200"/>
            <a:ext cx="8229600" cy="1524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spcAft>
                <a:spcPct val="20000"/>
              </a:spcAft>
              <a:buClr>
                <a:schemeClr val="tx2"/>
              </a:buClr>
              <a:buSzPct val="75000"/>
              <a:buFont typeface="Monotype Sorts" pitchFamily="2" charset="2"/>
              <a:buChar char="u"/>
            </a:pPr>
            <a:r>
              <a:rPr lang="en-US" sz="2800" i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Anuitas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</a:rPr>
              <a:t>mewakili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</a:rPr>
              <a:t>serangkaian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</a:rPr>
              <a:t>pembayaran</a:t>
            </a:r>
            <a:r>
              <a:rPr lang="en-US" sz="2800" dirty="0" smtClean="0">
                <a:solidFill>
                  <a:srgbClr val="000000"/>
                </a:solidFill>
              </a:rPr>
              <a:t> (</a:t>
            </a:r>
            <a:r>
              <a:rPr lang="en-US" sz="2800" dirty="0" err="1" smtClean="0">
                <a:solidFill>
                  <a:srgbClr val="000000"/>
                </a:solidFill>
              </a:rPr>
              <a:t>penerimaan</a:t>
            </a:r>
            <a:r>
              <a:rPr lang="en-US" sz="2800" dirty="0" smtClean="0">
                <a:solidFill>
                  <a:srgbClr val="000000"/>
                </a:solidFill>
              </a:rPr>
              <a:t>) </a:t>
            </a:r>
            <a:r>
              <a:rPr lang="en-US" sz="2800" dirty="0" err="1" smtClean="0">
                <a:solidFill>
                  <a:srgbClr val="000000"/>
                </a:solidFill>
              </a:rPr>
              <a:t>dengan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</a:rPr>
              <a:t>jumlah</a:t>
            </a:r>
            <a:r>
              <a:rPr lang="en-US" sz="2800" dirty="0" smtClean="0">
                <a:solidFill>
                  <a:srgbClr val="000000"/>
                </a:solidFill>
              </a:rPr>
              <a:t> yang </a:t>
            </a:r>
            <a:r>
              <a:rPr lang="en-US" sz="2800" dirty="0" err="1" smtClean="0">
                <a:solidFill>
                  <a:srgbClr val="000000"/>
                </a:solidFill>
              </a:rPr>
              <a:t>sama</a:t>
            </a:r>
            <a:r>
              <a:rPr lang="en-US" sz="2800" dirty="0" smtClean="0">
                <a:solidFill>
                  <a:srgbClr val="000000"/>
                </a:solidFill>
              </a:rPr>
              <a:t> yang </a:t>
            </a:r>
            <a:r>
              <a:rPr lang="en-US" sz="2800" dirty="0" err="1" smtClean="0">
                <a:solidFill>
                  <a:srgbClr val="000000"/>
                </a:solidFill>
              </a:rPr>
              <a:t>terjadi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</a:rPr>
              <a:t>dalam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</a:rPr>
              <a:t>jumlah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</a:rPr>
              <a:t>periode</a:t>
            </a:r>
            <a:r>
              <a:rPr lang="en-US" sz="2800" dirty="0" smtClean="0">
                <a:solidFill>
                  <a:srgbClr val="000000"/>
                </a:solidFill>
              </a:rPr>
              <a:t> yang </a:t>
            </a:r>
            <a:r>
              <a:rPr lang="en-US" sz="2800" dirty="0" err="1" smtClean="0">
                <a:solidFill>
                  <a:srgbClr val="000000"/>
                </a:solidFill>
              </a:rPr>
              <a:t>sama</a:t>
            </a:r>
            <a:r>
              <a:rPr lang="en-US" sz="2800" dirty="0" smtClean="0">
                <a:solidFill>
                  <a:srgbClr val="000000"/>
                </a:solidFill>
              </a:rPr>
              <a:t>. </a:t>
            </a:r>
            <a:endParaRPr lang="en-US" sz="28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 build="p" autoUpdateAnimBg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Line 2"/>
          <p:cNvSpPr>
            <a:spLocks noChangeShapeType="1"/>
          </p:cNvSpPr>
          <p:nvPr/>
        </p:nvSpPr>
        <p:spPr bwMode="auto">
          <a:xfrm>
            <a:off x="1905000" y="1676400"/>
            <a:ext cx="6019800" cy="0"/>
          </a:xfrm>
          <a:prstGeom prst="line">
            <a:avLst/>
          </a:prstGeom>
          <a:noFill/>
          <a:ln w="7620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b="1" dirty="0" err="1" smtClean="0"/>
              <a:t>Contoh</a:t>
            </a:r>
            <a:r>
              <a:rPr lang="en-US" b="1" dirty="0" smtClean="0"/>
              <a:t> </a:t>
            </a:r>
            <a:r>
              <a:rPr lang="en-US" b="1" dirty="0" err="1" smtClean="0"/>
              <a:t>Anuitas</a:t>
            </a:r>
            <a:endParaRPr lang="en-US" b="1" dirty="0"/>
          </a:p>
        </p:txBody>
      </p:sp>
      <p:sp>
        <p:nvSpPr>
          <p:cNvPr id="33796" name="Rectangle 4"/>
          <p:cNvSpPr>
            <a:spLocks noGrp="1" noChangeArrowheads="1"/>
          </p:cNvSpPr>
          <p:nvPr>
            <p:ph sz="quarter" idx="1"/>
          </p:nvPr>
        </p:nvSpPr>
        <p:spPr>
          <a:xfrm>
            <a:off x="914400" y="2133600"/>
            <a:ext cx="8077200" cy="4114800"/>
          </a:xfrm>
          <a:noFill/>
          <a:ln/>
        </p:spPr>
        <p:txBody>
          <a:bodyPr/>
          <a:lstStyle/>
          <a:p>
            <a:r>
              <a:rPr lang="en-US" dirty="0" smtClean="0"/>
              <a:t>  </a:t>
            </a:r>
            <a:r>
              <a:rPr lang="en-US" dirty="0" err="1" smtClean="0"/>
              <a:t>Pembayaran</a:t>
            </a:r>
            <a:r>
              <a:rPr lang="en-US" dirty="0" smtClean="0"/>
              <a:t> </a:t>
            </a:r>
            <a:r>
              <a:rPr lang="en-US" dirty="0" err="1" smtClean="0"/>
              <a:t>Cicilan</a:t>
            </a:r>
            <a:r>
              <a:rPr lang="en-US" dirty="0" smtClean="0"/>
              <a:t> Mobil</a:t>
            </a:r>
            <a:endParaRPr lang="en-US" dirty="0"/>
          </a:p>
          <a:p>
            <a:r>
              <a:rPr lang="en-US" dirty="0"/>
              <a:t>  </a:t>
            </a:r>
            <a:r>
              <a:rPr lang="en-US" dirty="0" err="1" smtClean="0"/>
              <a:t>Premi</a:t>
            </a:r>
            <a:r>
              <a:rPr lang="en-US" dirty="0" smtClean="0"/>
              <a:t> </a:t>
            </a:r>
            <a:r>
              <a:rPr lang="en-US" dirty="0" err="1" smtClean="0"/>
              <a:t>Asuransi</a:t>
            </a:r>
            <a:endParaRPr lang="en-US" dirty="0"/>
          </a:p>
          <a:p>
            <a:r>
              <a:rPr lang="en-US" dirty="0"/>
              <a:t>  </a:t>
            </a:r>
            <a:r>
              <a:rPr lang="en-US" dirty="0" err="1" smtClean="0"/>
              <a:t>Pembayaran</a:t>
            </a:r>
            <a:r>
              <a:rPr lang="en-US" dirty="0" smtClean="0"/>
              <a:t> </a:t>
            </a:r>
            <a:r>
              <a:rPr lang="en-US" dirty="0" err="1" smtClean="0"/>
              <a:t>Kredit</a:t>
            </a:r>
            <a:r>
              <a:rPr lang="en-US" dirty="0" smtClean="0"/>
              <a:t> </a:t>
            </a:r>
            <a:r>
              <a:rPr lang="en-US" dirty="0" err="1" smtClean="0"/>
              <a:t>Perumahan</a:t>
            </a:r>
            <a:endParaRPr lang="en-US" dirty="0"/>
          </a:p>
          <a:p>
            <a:r>
              <a:rPr lang="en-US" dirty="0"/>
              <a:t>  </a:t>
            </a:r>
            <a:r>
              <a:rPr lang="en-US" dirty="0" smtClean="0"/>
              <a:t>Tabungan </a:t>
            </a:r>
            <a:r>
              <a:rPr lang="en-US" dirty="0" err="1" smtClean="0"/>
              <a:t>Pensiun</a:t>
            </a:r>
            <a:endParaRPr lang="en-US" dirty="0"/>
          </a:p>
        </p:txBody>
      </p:sp>
      <p:sp>
        <p:nvSpPr>
          <p:cNvPr id="33797" name="Line 5"/>
          <p:cNvSpPr>
            <a:spLocks noChangeShapeType="1"/>
          </p:cNvSpPr>
          <p:nvPr/>
        </p:nvSpPr>
        <p:spPr bwMode="auto">
          <a:xfrm>
            <a:off x="1828800" y="1600200"/>
            <a:ext cx="6019800" cy="0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37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37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37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37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6" grpId="0" build="p" autoUpdateAnimBg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Line 2"/>
          <p:cNvSpPr>
            <a:spLocks noChangeShapeType="1"/>
          </p:cNvSpPr>
          <p:nvPr/>
        </p:nvSpPr>
        <p:spPr bwMode="auto">
          <a:xfrm>
            <a:off x="1828800" y="1600200"/>
            <a:ext cx="5181600" cy="0"/>
          </a:xfrm>
          <a:prstGeom prst="line">
            <a:avLst/>
          </a:prstGeom>
          <a:noFill/>
          <a:ln w="7620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  <a:effectLst>
            <a:outerShdw dist="71842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 b="1" dirty="0" err="1" smtClean="0"/>
              <a:t>Bagian</a:t>
            </a:r>
            <a:r>
              <a:rPr lang="en-US" b="1" dirty="0" smtClean="0"/>
              <a:t> </a:t>
            </a:r>
            <a:r>
              <a:rPr lang="en-US" b="1" dirty="0" err="1" smtClean="0"/>
              <a:t>Anuitas</a:t>
            </a:r>
            <a:endParaRPr lang="en-US" b="1" dirty="0"/>
          </a:p>
        </p:txBody>
      </p:sp>
      <p:sp>
        <p:nvSpPr>
          <p:cNvPr id="34820" name="Line 4"/>
          <p:cNvSpPr>
            <a:spLocks noChangeShapeType="1"/>
          </p:cNvSpPr>
          <p:nvPr/>
        </p:nvSpPr>
        <p:spPr bwMode="auto">
          <a:xfrm>
            <a:off x="1752600" y="1524000"/>
            <a:ext cx="5181600" cy="0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821" name="Line 5"/>
          <p:cNvSpPr>
            <a:spLocks noChangeShapeType="1"/>
          </p:cNvSpPr>
          <p:nvPr/>
        </p:nvSpPr>
        <p:spPr bwMode="auto">
          <a:xfrm flipH="1">
            <a:off x="1219200" y="4648200"/>
            <a:ext cx="6781800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822" name="Line 6"/>
          <p:cNvSpPr>
            <a:spLocks noChangeShapeType="1"/>
          </p:cNvSpPr>
          <p:nvPr/>
        </p:nvSpPr>
        <p:spPr bwMode="auto">
          <a:xfrm>
            <a:off x="1219200" y="4191000"/>
            <a:ext cx="0" cy="4572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823" name="Line 7"/>
          <p:cNvSpPr>
            <a:spLocks noChangeShapeType="1"/>
          </p:cNvSpPr>
          <p:nvPr/>
        </p:nvSpPr>
        <p:spPr bwMode="auto">
          <a:xfrm>
            <a:off x="8001000" y="4191000"/>
            <a:ext cx="0" cy="4572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824" name="Line 8"/>
          <p:cNvSpPr>
            <a:spLocks noChangeShapeType="1"/>
          </p:cNvSpPr>
          <p:nvPr/>
        </p:nvSpPr>
        <p:spPr bwMode="auto">
          <a:xfrm>
            <a:off x="3309938" y="4167188"/>
            <a:ext cx="0" cy="4572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825" name="Rectangle 9"/>
          <p:cNvSpPr>
            <a:spLocks noChangeArrowheads="1"/>
          </p:cNvSpPr>
          <p:nvPr/>
        </p:nvSpPr>
        <p:spPr bwMode="auto">
          <a:xfrm>
            <a:off x="1004888" y="3695700"/>
            <a:ext cx="7281862" cy="5762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3200">
                <a:solidFill>
                  <a:srgbClr val="000000"/>
                </a:solidFill>
              </a:rPr>
              <a:t>0                 1                    2                  3</a:t>
            </a:r>
          </a:p>
        </p:txBody>
      </p:sp>
      <p:sp>
        <p:nvSpPr>
          <p:cNvPr id="34826" name="Line 10"/>
          <p:cNvSpPr>
            <a:spLocks noChangeShapeType="1"/>
          </p:cNvSpPr>
          <p:nvPr/>
        </p:nvSpPr>
        <p:spPr bwMode="auto">
          <a:xfrm>
            <a:off x="5795963" y="4152900"/>
            <a:ext cx="0" cy="4572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827" name="Rectangle 11"/>
          <p:cNvSpPr>
            <a:spLocks noChangeArrowheads="1"/>
          </p:cNvSpPr>
          <p:nvPr/>
        </p:nvSpPr>
        <p:spPr bwMode="auto">
          <a:xfrm>
            <a:off x="685800" y="4752975"/>
            <a:ext cx="8537595" cy="58221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3200" dirty="0"/>
              <a:t>               </a:t>
            </a:r>
            <a:r>
              <a:rPr lang="id-ID" sz="3200" dirty="0" smtClean="0">
                <a:solidFill>
                  <a:srgbClr val="000000"/>
                </a:solidFill>
              </a:rPr>
              <a:t>Rp</a:t>
            </a:r>
            <a:r>
              <a:rPr lang="en-US" sz="3200" dirty="0" smtClean="0">
                <a:solidFill>
                  <a:srgbClr val="000000"/>
                </a:solidFill>
              </a:rPr>
              <a:t>100               </a:t>
            </a:r>
            <a:r>
              <a:rPr lang="id-ID" sz="3200" dirty="0" smtClean="0">
                <a:solidFill>
                  <a:srgbClr val="000000"/>
                </a:solidFill>
              </a:rPr>
              <a:t>Rp</a:t>
            </a:r>
            <a:r>
              <a:rPr lang="en-US" sz="3200" dirty="0" smtClean="0">
                <a:solidFill>
                  <a:srgbClr val="000000"/>
                </a:solidFill>
              </a:rPr>
              <a:t>100           </a:t>
            </a:r>
            <a:r>
              <a:rPr lang="id-ID" sz="3200" dirty="0" smtClean="0">
                <a:solidFill>
                  <a:srgbClr val="000000"/>
                </a:solidFill>
              </a:rPr>
              <a:t>Rp</a:t>
            </a:r>
            <a:r>
              <a:rPr lang="en-US" sz="3200" dirty="0" smtClean="0">
                <a:solidFill>
                  <a:srgbClr val="000000"/>
                </a:solidFill>
              </a:rPr>
              <a:t>100</a:t>
            </a:r>
            <a:endParaRPr lang="en-US" sz="3200" dirty="0">
              <a:solidFill>
                <a:srgbClr val="000000"/>
              </a:solidFill>
            </a:endParaRPr>
          </a:p>
        </p:txBody>
      </p:sp>
      <p:sp>
        <p:nvSpPr>
          <p:cNvPr id="34828" name="Line 12"/>
          <p:cNvSpPr>
            <a:spLocks noChangeShapeType="1"/>
          </p:cNvSpPr>
          <p:nvPr/>
        </p:nvSpPr>
        <p:spPr bwMode="auto">
          <a:xfrm>
            <a:off x="2214563" y="3476625"/>
            <a:ext cx="1071562" cy="1119188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829" name="Line 13"/>
          <p:cNvSpPr>
            <a:spLocks noChangeShapeType="1"/>
          </p:cNvSpPr>
          <p:nvPr/>
        </p:nvSpPr>
        <p:spPr bwMode="auto">
          <a:xfrm>
            <a:off x="4857750" y="3476625"/>
            <a:ext cx="857250" cy="1095375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830" name="Rectangle 14"/>
          <p:cNvSpPr>
            <a:spLocks noChangeArrowheads="1"/>
          </p:cNvSpPr>
          <p:nvPr/>
        </p:nvSpPr>
        <p:spPr bwMode="auto">
          <a:xfrm>
            <a:off x="626950" y="2087563"/>
            <a:ext cx="2802050" cy="138243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2800" dirty="0" smtClean="0">
                <a:solidFill>
                  <a:schemeClr val="hlink"/>
                </a:solidFill>
              </a:rPr>
              <a:t>(</a:t>
            </a:r>
            <a:r>
              <a:rPr lang="en-US" sz="2800" dirty="0" err="1" smtClean="0">
                <a:solidFill>
                  <a:schemeClr val="hlink"/>
                </a:solidFill>
              </a:rPr>
              <a:t>Anuitas</a:t>
            </a:r>
            <a:r>
              <a:rPr lang="en-US" sz="2800" dirty="0" smtClean="0">
                <a:solidFill>
                  <a:schemeClr val="hlink"/>
                </a:solidFill>
              </a:rPr>
              <a:t> </a:t>
            </a:r>
            <a:r>
              <a:rPr lang="en-US" sz="2800" dirty="0" err="1" smtClean="0">
                <a:solidFill>
                  <a:schemeClr val="hlink"/>
                </a:solidFill>
              </a:rPr>
              <a:t>Biasa</a:t>
            </a:r>
            <a:r>
              <a:rPr lang="en-US" sz="2800" dirty="0" smtClean="0">
                <a:solidFill>
                  <a:schemeClr val="hlink"/>
                </a:solidFill>
              </a:rPr>
              <a:t>)</a:t>
            </a:r>
            <a:endParaRPr lang="en-US" sz="2800" dirty="0">
              <a:solidFill>
                <a:schemeClr val="hlink"/>
              </a:solidFill>
            </a:endParaRPr>
          </a:p>
          <a:p>
            <a:r>
              <a:rPr lang="en-US" sz="2800" u="sng" dirty="0" err="1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Akhir</a:t>
            </a:r>
            <a:r>
              <a:rPr lang="en-US" sz="2800" dirty="0" smtClean="0">
                <a:solidFill>
                  <a:schemeClr val="hlink"/>
                </a:solidFill>
              </a:rPr>
              <a:t> </a:t>
            </a:r>
            <a:endParaRPr lang="en-US" sz="2800" dirty="0">
              <a:solidFill>
                <a:schemeClr val="hlink"/>
              </a:solidFill>
            </a:endParaRPr>
          </a:p>
          <a:p>
            <a:r>
              <a:rPr lang="en-US" sz="2800" dirty="0" err="1" smtClean="0">
                <a:solidFill>
                  <a:schemeClr val="hlink"/>
                </a:solidFill>
              </a:rPr>
              <a:t>Periode</a:t>
            </a:r>
            <a:r>
              <a:rPr lang="id-ID" sz="2800" dirty="0" smtClean="0">
                <a:solidFill>
                  <a:schemeClr val="hlink"/>
                </a:solidFill>
              </a:rPr>
              <a:t> </a:t>
            </a:r>
            <a:r>
              <a:rPr lang="en-US" sz="2800" dirty="0" smtClean="0">
                <a:solidFill>
                  <a:schemeClr val="hlink"/>
                </a:solidFill>
              </a:rPr>
              <a:t>1</a:t>
            </a:r>
            <a:endParaRPr lang="en-US" sz="2800" dirty="0">
              <a:solidFill>
                <a:schemeClr val="hlink"/>
              </a:solidFill>
            </a:endParaRPr>
          </a:p>
        </p:txBody>
      </p:sp>
      <p:sp>
        <p:nvSpPr>
          <p:cNvPr id="34831" name="Rectangle 15"/>
          <p:cNvSpPr>
            <a:spLocks noChangeArrowheads="1"/>
          </p:cNvSpPr>
          <p:nvPr/>
        </p:nvSpPr>
        <p:spPr bwMode="auto">
          <a:xfrm>
            <a:off x="4160838" y="2073275"/>
            <a:ext cx="1800174" cy="138243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endParaRPr lang="en-US" sz="2800" dirty="0">
              <a:solidFill>
                <a:srgbClr val="C277FF"/>
              </a:solidFill>
            </a:endParaRPr>
          </a:p>
          <a:p>
            <a:r>
              <a:rPr lang="en-US" sz="2800" u="sng" dirty="0" err="1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Akhir</a:t>
            </a:r>
            <a:endParaRPr lang="en-US" sz="2800" dirty="0">
              <a:solidFill>
                <a:schemeClr val="hlink"/>
              </a:solidFill>
            </a:endParaRPr>
          </a:p>
          <a:p>
            <a:r>
              <a:rPr lang="en-US" sz="2800" dirty="0" err="1" smtClean="0">
                <a:solidFill>
                  <a:schemeClr val="hlink"/>
                </a:solidFill>
              </a:rPr>
              <a:t>Periode</a:t>
            </a:r>
            <a:r>
              <a:rPr lang="en-US" sz="2800" dirty="0" smtClean="0">
                <a:solidFill>
                  <a:schemeClr val="hlink"/>
                </a:solidFill>
              </a:rPr>
              <a:t> </a:t>
            </a:r>
            <a:r>
              <a:rPr lang="en-US" sz="2800" dirty="0">
                <a:solidFill>
                  <a:schemeClr val="hlink"/>
                </a:solidFill>
              </a:rPr>
              <a:t>2</a:t>
            </a:r>
          </a:p>
        </p:txBody>
      </p:sp>
      <p:sp>
        <p:nvSpPr>
          <p:cNvPr id="34832" name="Rectangle 16"/>
          <p:cNvSpPr>
            <a:spLocks noChangeArrowheads="1"/>
          </p:cNvSpPr>
          <p:nvPr/>
        </p:nvSpPr>
        <p:spPr bwMode="auto">
          <a:xfrm>
            <a:off x="1536022" y="5553075"/>
            <a:ext cx="1054778" cy="64376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dirty="0" err="1" smtClean="0">
                <a:solidFill>
                  <a:srgbClr val="42B200"/>
                </a:solidFill>
              </a:rPr>
              <a:t>Kini</a:t>
            </a:r>
            <a:endParaRPr lang="en-US" dirty="0">
              <a:solidFill>
                <a:srgbClr val="42B200"/>
              </a:solidFill>
            </a:endParaRPr>
          </a:p>
        </p:txBody>
      </p:sp>
      <p:sp>
        <p:nvSpPr>
          <p:cNvPr id="34833" name="Line 17"/>
          <p:cNvSpPr>
            <a:spLocks noChangeShapeType="1"/>
          </p:cNvSpPr>
          <p:nvPr/>
        </p:nvSpPr>
        <p:spPr bwMode="auto">
          <a:xfrm flipH="1" flipV="1">
            <a:off x="1262063" y="4691063"/>
            <a:ext cx="833437" cy="833437"/>
          </a:xfrm>
          <a:prstGeom prst="line">
            <a:avLst/>
          </a:prstGeom>
          <a:noFill/>
          <a:ln w="25400">
            <a:solidFill>
              <a:srgbClr val="42B2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834" name="Rectangle 18"/>
          <p:cNvSpPr>
            <a:spLocks noChangeArrowheads="1"/>
          </p:cNvSpPr>
          <p:nvPr/>
        </p:nvSpPr>
        <p:spPr bwMode="auto">
          <a:xfrm>
            <a:off x="4013200" y="5514975"/>
            <a:ext cx="4766306" cy="107465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3200" dirty="0" err="1" smtClean="0">
                <a:solidFill>
                  <a:schemeClr val="tx2"/>
                </a:solidFill>
              </a:rPr>
              <a:t>Arus</a:t>
            </a:r>
            <a:r>
              <a:rPr lang="en-US" sz="3200" dirty="0" smtClean="0">
                <a:solidFill>
                  <a:schemeClr val="tx2"/>
                </a:solidFill>
              </a:rPr>
              <a:t> </a:t>
            </a:r>
            <a:r>
              <a:rPr lang="en-US" sz="3200" dirty="0" err="1" smtClean="0">
                <a:solidFill>
                  <a:schemeClr val="tx2"/>
                </a:solidFill>
              </a:rPr>
              <a:t>Kas</a:t>
            </a:r>
            <a:r>
              <a:rPr lang="en-US" sz="3200" dirty="0" smtClean="0">
                <a:solidFill>
                  <a:schemeClr val="tx2"/>
                </a:solidFill>
              </a:rPr>
              <a:t> </a:t>
            </a:r>
            <a:r>
              <a:rPr lang="en-US" sz="3200" u="sng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Sama</a:t>
            </a:r>
            <a:endParaRPr lang="en-US" sz="3200" dirty="0">
              <a:solidFill>
                <a:schemeClr val="tx2"/>
              </a:solidFill>
            </a:endParaRPr>
          </a:p>
          <a:p>
            <a:r>
              <a:rPr lang="en-US" sz="3200" dirty="0" err="1" smtClean="0">
                <a:solidFill>
                  <a:schemeClr val="tx2"/>
                </a:solidFill>
              </a:rPr>
              <a:t>Tiap</a:t>
            </a:r>
            <a:r>
              <a:rPr lang="en-US" sz="3200" dirty="0" smtClean="0">
                <a:solidFill>
                  <a:schemeClr val="tx2"/>
                </a:solidFill>
              </a:rPr>
              <a:t> 1 </a:t>
            </a:r>
            <a:r>
              <a:rPr lang="en-US" sz="3200" dirty="0" err="1" smtClean="0">
                <a:solidFill>
                  <a:schemeClr val="tx2"/>
                </a:solidFill>
              </a:rPr>
              <a:t>Periode</a:t>
            </a:r>
            <a:r>
              <a:rPr lang="en-US" sz="3200" dirty="0" smtClean="0">
                <a:solidFill>
                  <a:schemeClr val="tx2"/>
                </a:solidFill>
              </a:rPr>
              <a:t> </a:t>
            </a:r>
            <a:r>
              <a:rPr lang="en-US" sz="3200" dirty="0" err="1" smtClean="0">
                <a:solidFill>
                  <a:schemeClr val="tx2"/>
                </a:solidFill>
              </a:rPr>
              <a:t>Terpisah</a:t>
            </a:r>
            <a:endParaRPr lang="en-US" sz="3200" dirty="0">
              <a:solidFill>
                <a:schemeClr val="tx2"/>
              </a:solidFill>
            </a:endParaRPr>
          </a:p>
        </p:txBody>
      </p:sp>
      <p:sp>
        <p:nvSpPr>
          <p:cNvPr id="34835" name="Line 19"/>
          <p:cNvSpPr>
            <a:spLocks noChangeShapeType="1"/>
          </p:cNvSpPr>
          <p:nvPr/>
        </p:nvSpPr>
        <p:spPr bwMode="auto">
          <a:xfrm flipH="1" flipV="1">
            <a:off x="3690938" y="5072063"/>
            <a:ext cx="1857375" cy="47625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836" name="Line 20"/>
          <p:cNvSpPr>
            <a:spLocks noChangeShapeType="1"/>
          </p:cNvSpPr>
          <p:nvPr/>
        </p:nvSpPr>
        <p:spPr bwMode="auto">
          <a:xfrm flipV="1">
            <a:off x="5834063" y="5214938"/>
            <a:ext cx="0" cy="309562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837" name="Line 21"/>
          <p:cNvSpPr>
            <a:spLocks noChangeShapeType="1"/>
          </p:cNvSpPr>
          <p:nvPr/>
        </p:nvSpPr>
        <p:spPr bwMode="auto">
          <a:xfrm flipV="1">
            <a:off x="6167438" y="5119688"/>
            <a:ext cx="1547812" cy="404812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838" name="Rectangle 22"/>
          <p:cNvSpPr>
            <a:spLocks noChangeArrowheads="1"/>
          </p:cNvSpPr>
          <p:nvPr/>
        </p:nvSpPr>
        <p:spPr bwMode="auto">
          <a:xfrm>
            <a:off x="6719888" y="2106613"/>
            <a:ext cx="1800174" cy="138243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endParaRPr lang="en-US" sz="2800" dirty="0">
              <a:solidFill>
                <a:srgbClr val="C277FF"/>
              </a:solidFill>
            </a:endParaRPr>
          </a:p>
          <a:p>
            <a:r>
              <a:rPr lang="en-US" sz="2800" u="sng" dirty="0" err="1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Akhir</a:t>
            </a:r>
            <a:endParaRPr lang="en-US" sz="2800" dirty="0">
              <a:solidFill>
                <a:schemeClr val="hlink"/>
              </a:solidFill>
            </a:endParaRPr>
          </a:p>
          <a:p>
            <a:r>
              <a:rPr lang="en-US" sz="2800" dirty="0" err="1" smtClean="0">
                <a:solidFill>
                  <a:schemeClr val="hlink"/>
                </a:solidFill>
              </a:rPr>
              <a:t>Periode</a:t>
            </a:r>
            <a:r>
              <a:rPr lang="en-US" sz="2800" dirty="0" smtClean="0">
                <a:solidFill>
                  <a:schemeClr val="hlink"/>
                </a:solidFill>
              </a:rPr>
              <a:t> </a:t>
            </a:r>
            <a:r>
              <a:rPr lang="en-US" sz="2800" dirty="0">
                <a:solidFill>
                  <a:schemeClr val="hlink"/>
                </a:solidFill>
              </a:rPr>
              <a:t>3</a:t>
            </a:r>
          </a:p>
        </p:txBody>
      </p:sp>
      <p:sp>
        <p:nvSpPr>
          <p:cNvPr id="34839" name="Line 23"/>
          <p:cNvSpPr>
            <a:spLocks noChangeShapeType="1"/>
          </p:cNvSpPr>
          <p:nvPr/>
        </p:nvSpPr>
        <p:spPr bwMode="auto">
          <a:xfrm>
            <a:off x="7391400" y="3462338"/>
            <a:ext cx="533400" cy="1109662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Line 1026"/>
          <p:cNvSpPr>
            <a:spLocks noChangeShapeType="1"/>
          </p:cNvSpPr>
          <p:nvPr/>
        </p:nvSpPr>
        <p:spPr bwMode="auto">
          <a:xfrm>
            <a:off x="1828800" y="1600200"/>
            <a:ext cx="5181600" cy="0"/>
          </a:xfrm>
          <a:prstGeom prst="line">
            <a:avLst/>
          </a:prstGeom>
          <a:noFill/>
          <a:ln w="7620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3187" name="Rectangle 1027"/>
          <p:cNvSpPr>
            <a:spLocks noGrp="1" noChangeArrowheads="1"/>
          </p:cNvSpPr>
          <p:nvPr>
            <p:ph type="title"/>
          </p:nvPr>
        </p:nvSpPr>
        <p:spPr>
          <a:noFill/>
          <a:ln/>
          <a:effectLst>
            <a:outerShdw dist="71842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 b="1" dirty="0" err="1" smtClean="0"/>
              <a:t>Bagian</a:t>
            </a:r>
            <a:r>
              <a:rPr lang="en-US" b="1" dirty="0" smtClean="0"/>
              <a:t> </a:t>
            </a:r>
            <a:r>
              <a:rPr lang="en-US" b="1" dirty="0" err="1" smtClean="0"/>
              <a:t>Anuitas</a:t>
            </a:r>
            <a:endParaRPr lang="en-US" b="1" dirty="0"/>
          </a:p>
        </p:txBody>
      </p:sp>
      <p:sp>
        <p:nvSpPr>
          <p:cNvPr id="93188" name="Line 1028"/>
          <p:cNvSpPr>
            <a:spLocks noChangeShapeType="1"/>
          </p:cNvSpPr>
          <p:nvPr/>
        </p:nvSpPr>
        <p:spPr bwMode="auto">
          <a:xfrm>
            <a:off x="1752600" y="1524000"/>
            <a:ext cx="5181600" cy="0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3189" name="Line 1029"/>
          <p:cNvSpPr>
            <a:spLocks noChangeShapeType="1"/>
          </p:cNvSpPr>
          <p:nvPr/>
        </p:nvSpPr>
        <p:spPr bwMode="auto">
          <a:xfrm flipH="1">
            <a:off x="1219200" y="4648200"/>
            <a:ext cx="6781800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3190" name="Line 1030"/>
          <p:cNvSpPr>
            <a:spLocks noChangeShapeType="1"/>
          </p:cNvSpPr>
          <p:nvPr/>
        </p:nvSpPr>
        <p:spPr bwMode="auto">
          <a:xfrm>
            <a:off x="1219200" y="4191000"/>
            <a:ext cx="0" cy="4572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3191" name="Line 1031"/>
          <p:cNvSpPr>
            <a:spLocks noChangeShapeType="1"/>
          </p:cNvSpPr>
          <p:nvPr/>
        </p:nvSpPr>
        <p:spPr bwMode="auto">
          <a:xfrm>
            <a:off x="8001000" y="4191000"/>
            <a:ext cx="0" cy="4572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3192" name="Line 1032"/>
          <p:cNvSpPr>
            <a:spLocks noChangeShapeType="1"/>
          </p:cNvSpPr>
          <p:nvPr/>
        </p:nvSpPr>
        <p:spPr bwMode="auto">
          <a:xfrm>
            <a:off x="3309938" y="4167188"/>
            <a:ext cx="0" cy="4572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3193" name="Rectangle 1033"/>
          <p:cNvSpPr>
            <a:spLocks noChangeArrowheads="1"/>
          </p:cNvSpPr>
          <p:nvPr/>
        </p:nvSpPr>
        <p:spPr bwMode="auto">
          <a:xfrm>
            <a:off x="1004888" y="3695700"/>
            <a:ext cx="7281862" cy="5762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3200">
                <a:solidFill>
                  <a:srgbClr val="000000"/>
                </a:solidFill>
              </a:rPr>
              <a:t>0                 1                    2                  3</a:t>
            </a:r>
          </a:p>
        </p:txBody>
      </p:sp>
      <p:sp>
        <p:nvSpPr>
          <p:cNvPr id="93194" name="Line 1034"/>
          <p:cNvSpPr>
            <a:spLocks noChangeShapeType="1"/>
          </p:cNvSpPr>
          <p:nvPr/>
        </p:nvSpPr>
        <p:spPr bwMode="auto">
          <a:xfrm>
            <a:off x="5795963" y="4152900"/>
            <a:ext cx="0" cy="4572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3195" name="Rectangle 1035"/>
          <p:cNvSpPr>
            <a:spLocks noChangeArrowheads="1"/>
          </p:cNvSpPr>
          <p:nvPr/>
        </p:nvSpPr>
        <p:spPr bwMode="auto">
          <a:xfrm>
            <a:off x="457200" y="4724400"/>
            <a:ext cx="6716583" cy="58221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id-ID" sz="3200" dirty="0" smtClean="0">
                <a:solidFill>
                  <a:srgbClr val="000000"/>
                </a:solidFill>
              </a:rPr>
              <a:t>Rp</a:t>
            </a:r>
            <a:r>
              <a:rPr lang="en-US" sz="3200" dirty="0" smtClean="0">
                <a:solidFill>
                  <a:srgbClr val="000000"/>
                </a:solidFill>
              </a:rPr>
              <a:t>100           </a:t>
            </a:r>
            <a:r>
              <a:rPr lang="id-ID" sz="3200" dirty="0" smtClean="0">
                <a:solidFill>
                  <a:srgbClr val="000000"/>
                </a:solidFill>
              </a:rPr>
              <a:t>Rp</a:t>
            </a:r>
            <a:r>
              <a:rPr lang="en-US" sz="3200" dirty="0" smtClean="0">
                <a:solidFill>
                  <a:srgbClr val="000000"/>
                </a:solidFill>
              </a:rPr>
              <a:t>100              </a:t>
            </a:r>
            <a:r>
              <a:rPr lang="id-ID" sz="3200" dirty="0" smtClean="0">
                <a:solidFill>
                  <a:srgbClr val="000000"/>
                </a:solidFill>
              </a:rPr>
              <a:t>Rp</a:t>
            </a:r>
            <a:r>
              <a:rPr lang="en-US" sz="3200" dirty="0" smtClean="0">
                <a:solidFill>
                  <a:srgbClr val="000000"/>
                </a:solidFill>
              </a:rPr>
              <a:t>100</a:t>
            </a:r>
            <a:endParaRPr lang="en-US" sz="3200" dirty="0">
              <a:solidFill>
                <a:srgbClr val="000000"/>
              </a:solidFill>
            </a:endParaRPr>
          </a:p>
        </p:txBody>
      </p:sp>
      <p:sp>
        <p:nvSpPr>
          <p:cNvPr id="93196" name="Line 1036"/>
          <p:cNvSpPr>
            <a:spLocks noChangeShapeType="1"/>
          </p:cNvSpPr>
          <p:nvPr/>
        </p:nvSpPr>
        <p:spPr bwMode="auto">
          <a:xfrm flipH="1">
            <a:off x="1371600" y="3476625"/>
            <a:ext cx="842963" cy="1095375"/>
          </a:xfrm>
          <a:prstGeom prst="line">
            <a:avLst/>
          </a:prstGeom>
          <a:noFill/>
          <a:ln w="25400">
            <a:solidFill>
              <a:srgbClr val="C277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3197" name="Line 1037"/>
          <p:cNvSpPr>
            <a:spLocks noChangeShapeType="1"/>
          </p:cNvSpPr>
          <p:nvPr/>
        </p:nvSpPr>
        <p:spPr bwMode="auto">
          <a:xfrm flipH="1">
            <a:off x="3309938" y="3429000"/>
            <a:ext cx="1414462" cy="1190625"/>
          </a:xfrm>
          <a:prstGeom prst="line">
            <a:avLst/>
          </a:prstGeom>
          <a:noFill/>
          <a:ln w="25400">
            <a:solidFill>
              <a:srgbClr val="C277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3198" name="Rectangle 1038"/>
          <p:cNvSpPr>
            <a:spLocks noChangeArrowheads="1"/>
          </p:cNvSpPr>
          <p:nvPr/>
        </p:nvSpPr>
        <p:spPr bwMode="auto">
          <a:xfrm>
            <a:off x="609600" y="1905000"/>
            <a:ext cx="4052970" cy="52065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2800" dirty="0">
                <a:solidFill>
                  <a:srgbClr val="C277FF"/>
                </a:solidFill>
              </a:rPr>
              <a:t>(</a:t>
            </a:r>
            <a:r>
              <a:rPr lang="en-US" sz="2800" dirty="0" err="1" smtClean="0">
                <a:solidFill>
                  <a:srgbClr val="C277FF"/>
                </a:solidFill>
              </a:rPr>
              <a:t>Anuitas</a:t>
            </a:r>
            <a:r>
              <a:rPr lang="en-US" sz="2800" dirty="0" smtClean="0">
                <a:solidFill>
                  <a:srgbClr val="C277FF"/>
                </a:solidFill>
              </a:rPr>
              <a:t> </a:t>
            </a:r>
            <a:r>
              <a:rPr lang="en-US" sz="2800" dirty="0" err="1" smtClean="0">
                <a:solidFill>
                  <a:srgbClr val="C277FF"/>
                </a:solidFill>
              </a:rPr>
              <a:t>Jatuh</a:t>
            </a:r>
            <a:r>
              <a:rPr lang="en-US" sz="2800" dirty="0" smtClean="0">
                <a:solidFill>
                  <a:srgbClr val="C277FF"/>
                </a:solidFill>
              </a:rPr>
              <a:t> Tempo)</a:t>
            </a:r>
            <a:endParaRPr lang="en-US" sz="2800" dirty="0">
              <a:solidFill>
                <a:srgbClr val="C277FF"/>
              </a:solidFill>
            </a:endParaRPr>
          </a:p>
        </p:txBody>
      </p:sp>
      <p:sp>
        <p:nvSpPr>
          <p:cNvPr id="93199" name="Rectangle 1039"/>
          <p:cNvSpPr>
            <a:spLocks noChangeArrowheads="1"/>
          </p:cNvSpPr>
          <p:nvPr/>
        </p:nvSpPr>
        <p:spPr bwMode="auto">
          <a:xfrm>
            <a:off x="3657600" y="2057400"/>
            <a:ext cx="1800174" cy="138243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endParaRPr lang="en-US" sz="2800" dirty="0">
              <a:solidFill>
                <a:srgbClr val="C277FF"/>
              </a:solidFill>
            </a:endParaRPr>
          </a:p>
          <a:p>
            <a:r>
              <a:rPr lang="en-US" sz="2800" u="sng" dirty="0" err="1" smtClean="0">
                <a:solidFill>
                  <a:srgbClr val="C277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Awal</a:t>
            </a:r>
            <a:endParaRPr lang="en-US" sz="2800" dirty="0">
              <a:solidFill>
                <a:srgbClr val="C277FF"/>
              </a:solidFill>
            </a:endParaRPr>
          </a:p>
          <a:p>
            <a:r>
              <a:rPr lang="en-US" sz="2800" dirty="0" err="1" smtClean="0">
                <a:solidFill>
                  <a:srgbClr val="C277FF"/>
                </a:solidFill>
              </a:rPr>
              <a:t>Periode</a:t>
            </a:r>
            <a:r>
              <a:rPr lang="en-US" sz="2800" dirty="0" smtClean="0">
                <a:solidFill>
                  <a:srgbClr val="C277FF"/>
                </a:solidFill>
              </a:rPr>
              <a:t> </a:t>
            </a:r>
            <a:r>
              <a:rPr lang="en-US" sz="2800" dirty="0">
                <a:solidFill>
                  <a:srgbClr val="C277FF"/>
                </a:solidFill>
              </a:rPr>
              <a:t>2</a:t>
            </a:r>
          </a:p>
        </p:txBody>
      </p:sp>
      <p:sp>
        <p:nvSpPr>
          <p:cNvPr id="93200" name="Rectangle 1040"/>
          <p:cNvSpPr>
            <a:spLocks noChangeArrowheads="1"/>
          </p:cNvSpPr>
          <p:nvPr/>
        </p:nvSpPr>
        <p:spPr bwMode="auto">
          <a:xfrm>
            <a:off x="1536022" y="5553075"/>
            <a:ext cx="1054778" cy="64376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dirty="0" err="1" smtClean="0">
                <a:solidFill>
                  <a:srgbClr val="42B200"/>
                </a:solidFill>
              </a:rPr>
              <a:t>Kini</a:t>
            </a:r>
            <a:endParaRPr lang="en-US" dirty="0">
              <a:solidFill>
                <a:srgbClr val="42B200"/>
              </a:solidFill>
            </a:endParaRPr>
          </a:p>
        </p:txBody>
      </p:sp>
      <p:sp>
        <p:nvSpPr>
          <p:cNvPr id="93201" name="Line 1041"/>
          <p:cNvSpPr>
            <a:spLocks noChangeShapeType="1"/>
          </p:cNvSpPr>
          <p:nvPr/>
        </p:nvSpPr>
        <p:spPr bwMode="auto">
          <a:xfrm flipH="1" flipV="1">
            <a:off x="1262063" y="4691063"/>
            <a:ext cx="833437" cy="833437"/>
          </a:xfrm>
          <a:prstGeom prst="line">
            <a:avLst/>
          </a:prstGeom>
          <a:noFill/>
          <a:ln w="25400">
            <a:solidFill>
              <a:srgbClr val="42B2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3202" name="Rectangle 1042"/>
          <p:cNvSpPr>
            <a:spLocks noChangeArrowheads="1"/>
          </p:cNvSpPr>
          <p:nvPr/>
        </p:nvSpPr>
        <p:spPr bwMode="auto">
          <a:xfrm>
            <a:off x="4054475" y="5486400"/>
            <a:ext cx="4766307" cy="107465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3200" dirty="0" err="1" smtClean="0">
                <a:solidFill>
                  <a:schemeClr val="tx2"/>
                </a:solidFill>
              </a:rPr>
              <a:t>Arus</a:t>
            </a:r>
            <a:r>
              <a:rPr lang="en-US" sz="3200" dirty="0" smtClean="0">
                <a:solidFill>
                  <a:schemeClr val="tx2"/>
                </a:solidFill>
              </a:rPr>
              <a:t> </a:t>
            </a:r>
            <a:r>
              <a:rPr lang="en-US" sz="3200" dirty="0" err="1" smtClean="0">
                <a:solidFill>
                  <a:schemeClr val="tx2"/>
                </a:solidFill>
              </a:rPr>
              <a:t>Kas</a:t>
            </a:r>
            <a:r>
              <a:rPr lang="en-US" sz="3200" dirty="0" smtClean="0">
                <a:solidFill>
                  <a:schemeClr val="tx2"/>
                </a:solidFill>
              </a:rPr>
              <a:t> </a:t>
            </a:r>
            <a:r>
              <a:rPr lang="en-US" sz="3200" u="sng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Sama</a:t>
            </a:r>
            <a:endParaRPr lang="en-US" sz="3200" dirty="0">
              <a:solidFill>
                <a:schemeClr val="tx2"/>
              </a:solidFill>
            </a:endParaRPr>
          </a:p>
          <a:p>
            <a:r>
              <a:rPr lang="en-US" sz="3200" dirty="0" err="1" smtClean="0">
                <a:solidFill>
                  <a:schemeClr val="tx2"/>
                </a:solidFill>
              </a:rPr>
              <a:t>Tiap</a:t>
            </a:r>
            <a:r>
              <a:rPr lang="en-US" sz="3200" dirty="0" smtClean="0">
                <a:solidFill>
                  <a:schemeClr val="tx2"/>
                </a:solidFill>
              </a:rPr>
              <a:t> </a:t>
            </a:r>
            <a:r>
              <a:rPr lang="en-US" sz="3200" dirty="0">
                <a:solidFill>
                  <a:schemeClr val="tx2"/>
                </a:solidFill>
              </a:rPr>
              <a:t>1 </a:t>
            </a:r>
            <a:r>
              <a:rPr lang="en-US" sz="3200" dirty="0" err="1" smtClean="0">
                <a:solidFill>
                  <a:schemeClr val="tx2"/>
                </a:solidFill>
              </a:rPr>
              <a:t>Periode</a:t>
            </a:r>
            <a:r>
              <a:rPr lang="en-US" sz="3200" dirty="0" smtClean="0">
                <a:solidFill>
                  <a:schemeClr val="tx2"/>
                </a:solidFill>
              </a:rPr>
              <a:t> </a:t>
            </a:r>
            <a:r>
              <a:rPr lang="en-US" sz="3200" dirty="0" err="1" smtClean="0">
                <a:solidFill>
                  <a:schemeClr val="tx2"/>
                </a:solidFill>
              </a:rPr>
              <a:t>Terpisah</a:t>
            </a:r>
            <a:endParaRPr lang="en-US" sz="3200" dirty="0">
              <a:solidFill>
                <a:schemeClr val="tx2"/>
              </a:solidFill>
            </a:endParaRPr>
          </a:p>
        </p:txBody>
      </p:sp>
      <p:sp>
        <p:nvSpPr>
          <p:cNvPr id="93203" name="Line 1043"/>
          <p:cNvSpPr>
            <a:spLocks noChangeShapeType="1"/>
          </p:cNvSpPr>
          <p:nvPr/>
        </p:nvSpPr>
        <p:spPr bwMode="auto">
          <a:xfrm flipH="1" flipV="1">
            <a:off x="1905000" y="5105400"/>
            <a:ext cx="2133600" cy="5334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3204" name="Line 1044"/>
          <p:cNvSpPr>
            <a:spLocks noChangeShapeType="1"/>
          </p:cNvSpPr>
          <p:nvPr/>
        </p:nvSpPr>
        <p:spPr bwMode="auto">
          <a:xfrm flipV="1">
            <a:off x="5791200" y="5181600"/>
            <a:ext cx="0" cy="309563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3205" name="Line 1045"/>
          <p:cNvSpPr>
            <a:spLocks noChangeShapeType="1"/>
          </p:cNvSpPr>
          <p:nvPr/>
        </p:nvSpPr>
        <p:spPr bwMode="auto">
          <a:xfrm flipH="1" flipV="1">
            <a:off x="3886200" y="5181600"/>
            <a:ext cx="1066800" cy="328613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3206" name="Rectangle 1046"/>
          <p:cNvSpPr>
            <a:spLocks noChangeArrowheads="1"/>
          </p:cNvSpPr>
          <p:nvPr/>
        </p:nvSpPr>
        <p:spPr bwMode="auto">
          <a:xfrm>
            <a:off x="6337300" y="2106613"/>
            <a:ext cx="1800174" cy="138243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endParaRPr lang="en-US" sz="2800" dirty="0">
              <a:solidFill>
                <a:srgbClr val="C277FF"/>
              </a:solidFill>
            </a:endParaRPr>
          </a:p>
          <a:p>
            <a:r>
              <a:rPr lang="en-US" sz="2800" u="sng" dirty="0" err="1" smtClean="0">
                <a:solidFill>
                  <a:srgbClr val="C277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Awal</a:t>
            </a:r>
            <a:endParaRPr lang="en-US" sz="2800" dirty="0">
              <a:solidFill>
                <a:srgbClr val="C277FF"/>
              </a:solidFill>
            </a:endParaRPr>
          </a:p>
          <a:p>
            <a:r>
              <a:rPr lang="en-US" sz="2800" dirty="0" err="1" smtClean="0">
                <a:solidFill>
                  <a:srgbClr val="C277FF"/>
                </a:solidFill>
              </a:rPr>
              <a:t>Periode</a:t>
            </a:r>
            <a:r>
              <a:rPr lang="en-US" sz="2800" dirty="0" smtClean="0">
                <a:solidFill>
                  <a:srgbClr val="C277FF"/>
                </a:solidFill>
              </a:rPr>
              <a:t> </a:t>
            </a:r>
            <a:r>
              <a:rPr lang="en-US" sz="2800" dirty="0">
                <a:solidFill>
                  <a:srgbClr val="C277FF"/>
                </a:solidFill>
              </a:rPr>
              <a:t>3</a:t>
            </a:r>
          </a:p>
        </p:txBody>
      </p:sp>
      <p:sp>
        <p:nvSpPr>
          <p:cNvPr id="93207" name="Line 1047"/>
          <p:cNvSpPr>
            <a:spLocks noChangeShapeType="1"/>
          </p:cNvSpPr>
          <p:nvPr/>
        </p:nvSpPr>
        <p:spPr bwMode="auto">
          <a:xfrm flipH="1">
            <a:off x="5843588" y="3462338"/>
            <a:ext cx="1547812" cy="1143000"/>
          </a:xfrm>
          <a:prstGeom prst="line">
            <a:avLst/>
          </a:prstGeom>
          <a:noFill/>
          <a:ln w="25400">
            <a:solidFill>
              <a:srgbClr val="C277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990600" y="2474893"/>
            <a:ext cx="23622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u="sng" dirty="0" err="1" smtClean="0">
                <a:solidFill>
                  <a:srgbClr val="C277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Awal</a:t>
            </a:r>
            <a:endParaRPr lang="en-US" sz="2800" dirty="0" smtClean="0">
              <a:solidFill>
                <a:srgbClr val="C277FF"/>
              </a:solidFill>
            </a:endParaRPr>
          </a:p>
          <a:p>
            <a:r>
              <a:rPr lang="en-US" sz="2800" dirty="0" err="1" smtClean="0">
                <a:solidFill>
                  <a:srgbClr val="C277FF"/>
                </a:solidFill>
              </a:rPr>
              <a:t>Periode</a:t>
            </a:r>
            <a:r>
              <a:rPr lang="en-US" sz="2800" dirty="0" smtClean="0">
                <a:solidFill>
                  <a:srgbClr val="C277FF"/>
                </a:solidFill>
              </a:rPr>
              <a:t> 1</a:t>
            </a:r>
            <a:endParaRPr lang="en-US" sz="2800" dirty="0">
              <a:solidFill>
                <a:srgbClr val="C277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AutoShape 3"/>
          <p:cNvSpPr>
            <a:spLocks noChangeArrowheads="1"/>
          </p:cNvSpPr>
          <p:nvPr/>
        </p:nvSpPr>
        <p:spPr bwMode="auto">
          <a:xfrm>
            <a:off x="228600" y="4730750"/>
            <a:ext cx="5549900" cy="1435100"/>
          </a:xfrm>
          <a:prstGeom prst="octagon">
            <a:avLst>
              <a:gd name="adj" fmla="val 29282"/>
            </a:avLst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35845" name="Rectangle 5"/>
          <p:cNvSpPr>
            <a:spLocks noGrp="1" noChangeArrowheads="1"/>
          </p:cNvSpPr>
          <p:nvPr>
            <p:ph type="title"/>
          </p:nvPr>
        </p:nvSpPr>
        <p:spPr>
          <a:xfrm>
            <a:off x="381000" y="0"/>
            <a:ext cx="6781800" cy="1143000"/>
          </a:xfrm>
          <a:noFill/>
          <a:ln/>
          <a:effectLst>
            <a:outerShdw dist="71842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 b="1" dirty="0" err="1" smtClean="0"/>
              <a:t>Gambaran</a:t>
            </a:r>
            <a:r>
              <a:rPr lang="en-US" b="1" dirty="0" smtClean="0"/>
              <a:t> </a:t>
            </a:r>
            <a:r>
              <a:rPr lang="en-US" b="1" dirty="0" err="1" smtClean="0"/>
              <a:t>Anuitas</a:t>
            </a:r>
            <a:r>
              <a:rPr lang="en-US" b="1" dirty="0" smtClean="0"/>
              <a:t> </a:t>
            </a:r>
            <a:r>
              <a:rPr lang="en-US" b="1" dirty="0" err="1" smtClean="0"/>
              <a:t>Biasa</a:t>
            </a:r>
            <a:r>
              <a:rPr lang="en-US" b="1" dirty="0" smtClean="0"/>
              <a:t> </a:t>
            </a:r>
            <a:r>
              <a:rPr lang="en-US" b="1" dirty="0"/>
              <a:t>-- FVA</a:t>
            </a:r>
          </a:p>
        </p:txBody>
      </p:sp>
      <p:sp>
        <p:nvSpPr>
          <p:cNvPr id="35844" name="Rectangle 4"/>
          <p:cNvSpPr>
            <a:spLocks noGrp="1" noChangeArrowheads="1"/>
          </p:cNvSpPr>
          <p:nvPr>
            <p:ph sz="quarter" idx="1"/>
          </p:nvPr>
        </p:nvSpPr>
        <p:spPr>
          <a:xfrm>
            <a:off x="381000" y="4953000"/>
            <a:ext cx="5791200" cy="1066800"/>
          </a:xfrm>
          <a:noFill/>
          <a:ln/>
        </p:spPr>
        <p:txBody>
          <a:bodyPr>
            <a:normAutofit/>
          </a:bodyPr>
          <a:lstStyle/>
          <a:p>
            <a:pPr>
              <a:buFont typeface="Monotype Sorts" pitchFamily="2" charset="2"/>
              <a:buNone/>
            </a:pPr>
            <a:r>
              <a:rPr lang="en-US" sz="3200" dirty="0" err="1">
                <a:solidFill>
                  <a:srgbClr val="A7515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FVA</a:t>
            </a:r>
            <a:r>
              <a:rPr lang="en-US" sz="3200" baseline="-25000" dirty="0" err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sz="3200" dirty="0"/>
              <a:t> = </a:t>
            </a:r>
            <a:r>
              <a:rPr lang="en-US" sz="3200" dirty="0">
                <a:solidFill>
                  <a:schemeClr val="hlink"/>
                </a:solidFill>
              </a:rPr>
              <a:t>R</a:t>
            </a:r>
            <a:r>
              <a:rPr lang="en-US" sz="3200" dirty="0"/>
              <a:t>(1+</a:t>
            </a:r>
            <a:r>
              <a:rPr lang="en-US" sz="3200" dirty="0">
                <a:solidFill>
                  <a:srgbClr val="C277FF"/>
                </a:solidFill>
              </a:rPr>
              <a:t>i</a:t>
            </a:r>
            <a:r>
              <a:rPr lang="en-US" sz="3200" dirty="0"/>
              <a:t>)</a:t>
            </a:r>
            <a:r>
              <a:rPr lang="en-US" sz="3200" baseline="30000" dirty="0">
                <a:solidFill>
                  <a:schemeClr val="tx2"/>
                </a:solidFill>
              </a:rPr>
              <a:t>n-1 </a:t>
            </a:r>
            <a:r>
              <a:rPr lang="en-US" sz="3200" dirty="0"/>
              <a:t>+ </a:t>
            </a:r>
            <a:r>
              <a:rPr lang="en-US" sz="3200" dirty="0">
                <a:solidFill>
                  <a:schemeClr val="hlink"/>
                </a:solidFill>
              </a:rPr>
              <a:t>R</a:t>
            </a:r>
            <a:r>
              <a:rPr lang="en-US" sz="3200" dirty="0"/>
              <a:t>(1+</a:t>
            </a:r>
            <a:r>
              <a:rPr lang="en-US" sz="3200" dirty="0">
                <a:solidFill>
                  <a:srgbClr val="C277FF"/>
                </a:solidFill>
              </a:rPr>
              <a:t>i</a:t>
            </a:r>
            <a:r>
              <a:rPr lang="en-US" sz="3200" dirty="0"/>
              <a:t>)</a:t>
            </a:r>
            <a:r>
              <a:rPr lang="en-US" sz="3200" baseline="30000" dirty="0">
                <a:solidFill>
                  <a:schemeClr val="tx2"/>
                </a:solidFill>
              </a:rPr>
              <a:t>n-2 </a:t>
            </a:r>
            <a:r>
              <a:rPr lang="en-US" sz="3200" dirty="0"/>
              <a:t>+ 		     ... + </a:t>
            </a:r>
            <a:r>
              <a:rPr lang="en-US" sz="3200" dirty="0">
                <a:solidFill>
                  <a:schemeClr val="hlink"/>
                </a:solidFill>
              </a:rPr>
              <a:t>R</a:t>
            </a:r>
            <a:r>
              <a:rPr lang="en-US" sz="3200" dirty="0"/>
              <a:t>(1+</a:t>
            </a:r>
            <a:r>
              <a:rPr lang="en-US" sz="3200" dirty="0">
                <a:solidFill>
                  <a:srgbClr val="C277FF"/>
                </a:solidFill>
              </a:rPr>
              <a:t>i</a:t>
            </a:r>
            <a:r>
              <a:rPr lang="en-US" sz="3200" dirty="0"/>
              <a:t>)</a:t>
            </a:r>
            <a:r>
              <a:rPr lang="en-US" sz="3200" baseline="30000" dirty="0">
                <a:solidFill>
                  <a:schemeClr val="tx2"/>
                </a:solidFill>
              </a:rPr>
              <a:t>1</a:t>
            </a:r>
            <a:r>
              <a:rPr lang="en-US" sz="3200" baseline="30000" dirty="0"/>
              <a:t> </a:t>
            </a:r>
            <a:r>
              <a:rPr lang="en-US" sz="3200" dirty="0"/>
              <a:t>+ </a:t>
            </a:r>
            <a:r>
              <a:rPr lang="en-US" sz="3200" dirty="0">
                <a:solidFill>
                  <a:schemeClr val="hlink"/>
                </a:solidFill>
              </a:rPr>
              <a:t>R</a:t>
            </a:r>
            <a:r>
              <a:rPr lang="en-US" sz="3200" dirty="0"/>
              <a:t>(1+</a:t>
            </a:r>
            <a:r>
              <a:rPr lang="en-US" sz="3200" dirty="0">
                <a:solidFill>
                  <a:srgbClr val="C277FF"/>
                </a:solidFill>
              </a:rPr>
              <a:t>i</a:t>
            </a:r>
            <a:r>
              <a:rPr lang="en-US" sz="3200" dirty="0"/>
              <a:t>)</a:t>
            </a:r>
            <a:r>
              <a:rPr lang="en-US" sz="3200" baseline="30000" dirty="0">
                <a:solidFill>
                  <a:schemeClr val="tx2"/>
                </a:solidFill>
              </a:rPr>
              <a:t>0</a:t>
            </a:r>
          </a:p>
        </p:txBody>
      </p:sp>
      <p:sp>
        <p:nvSpPr>
          <p:cNvPr id="35847" name="Rectangle 7"/>
          <p:cNvSpPr>
            <a:spLocks noChangeArrowheads="1"/>
          </p:cNvSpPr>
          <p:nvPr/>
        </p:nvSpPr>
        <p:spPr bwMode="auto">
          <a:xfrm>
            <a:off x="2347913" y="3033713"/>
            <a:ext cx="44608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400">
                <a:solidFill>
                  <a:schemeClr val="hlink"/>
                </a:solidFill>
              </a:rPr>
              <a:t>   R                    R                    R</a:t>
            </a:r>
          </a:p>
        </p:txBody>
      </p:sp>
      <p:sp>
        <p:nvSpPr>
          <p:cNvPr id="35848" name="Line 8"/>
          <p:cNvSpPr>
            <a:spLocks noChangeShapeType="1"/>
          </p:cNvSpPr>
          <p:nvPr/>
        </p:nvSpPr>
        <p:spPr bwMode="auto">
          <a:xfrm>
            <a:off x="914400" y="2819400"/>
            <a:ext cx="419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849" name="Line 9"/>
          <p:cNvSpPr>
            <a:spLocks noChangeShapeType="1"/>
          </p:cNvSpPr>
          <p:nvPr/>
        </p:nvSpPr>
        <p:spPr bwMode="auto">
          <a:xfrm>
            <a:off x="914400" y="2438400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850" name="Line 10"/>
          <p:cNvSpPr>
            <a:spLocks noChangeShapeType="1"/>
          </p:cNvSpPr>
          <p:nvPr/>
        </p:nvSpPr>
        <p:spPr bwMode="auto">
          <a:xfrm>
            <a:off x="4724400" y="2438400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851" name="Line 11"/>
          <p:cNvSpPr>
            <a:spLocks noChangeShapeType="1"/>
          </p:cNvSpPr>
          <p:nvPr/>
        </p:nvSpPr>
        <p:spPr bwMode="auto">
          <a:xfrm>
            <a:off x="6629400" y="2438400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852" name="Line 12"/>
          <p:cNvSpPr>
            <a:spLocks noChangeShapeType="1"/>
          </p:cNvSpPr>
          <p:nvPr/>
        </p:nvSpPr>
        <p:spPr bwMode="auto">
          <a:xfrm>
            <a:off x="8382000" y="2438400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853" name="Rectangle 13"/>
          <p:cNvSpPr>
            <a:spLocks noChangeArrowheads="1"/>
          </p:cNvSpPr>
          <p:nvPr/>
        </p:nvSpPr>
        <p:spPr bwMode="auto">
          <a:xfrm>
            <a:off x="747713" y="2052638"/>
            <a:ext cx="797242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400">
                <a:solidFill>
                  <a:srgbClr val="000000"/>
                </a:solidFill>
              </a:rPr>
              <a:t>0                     1                    2                    </a:t>
            </a:r>
            <a:r>
              <a:rPr lang="en-US" sz="2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                 </a:t>
            </a:r>
            <a:r>
              <a:rPr lang="en-US" sz="2400">
                <a:solidFill>
                  <a:srgbClr val="000000"/>
                </a:solidFill>
              </a:rPr>
              <a:t>n+1</a:t>
            </a:r>
          </a:p>
        </p:txBody>
      </p:sp>
      <p:sp>
        <p:nvSpPr>
          <p:cNvPr id="35854" name="Line 14"/>
          <p:cNvSpPr>
            <a:spLocks noChangeShapeType="1"/>
          </p:cNvSpPr>
          <p:nvPr/>
        </p:nvSpPr>
        <p:spPr bwMode="auto">
          <a:xfrm>
            <a:off x="4724400" y="3429000"/>
            <a:ext cx="0" cy="381000"/>
          </a:xfrm>
          <a:prstGeom prst="line">
            <a:avLst/>
          </a:prstGeom>
          <a:noFill/>
          <a:ln w="25400">
            <a:solidFill>
              <a:schemeClr val="tx2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855" name="Line 15"/>
          <p:cNvSpPr>
            <a:spLocks noChangeShapeType="1"/>
          </p:cNvSpPr>
          <p:nvPr/>
        </p:nvSpPr>
        <p:spPr bwMode="auto">
          <a:xfrm>
            <a:off x="4724400" y="3810000"/>
            <a:ext cx="1981200" cy="0"/>
          </a:xfrm>
          <a:prstGeom prst="line">
            <a:avLst/>
          </a:prstGeom>
          <a:noFill/>
          <a:ln w="25400">
            <a:solidFill>
              <a:schemeClr val="tx2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856" name="Line 16"/>
          <p:cNvSpPr>
            <a:spLocks noChangeShapeType="1"/>
          </p:cNvSpPr>
          <p:nvPr/>
        </p:nvSpPr>
        <p:spPr bwMode="auto">
          <a:xfrm flipH="1">
            <a:off x="2819400" y="4343400"/>
            <a:ext cx="1905000" cy="0"/>
          </a:xfrm>
          <a:prstGeom prst="line">
            <a:avLst/>
          </a:prstGeom>
          <a:noFill/>
          <a:ln w="25400">
            <a:solidFill>
              <a:schemeClr val="tx2"/>
            </a:solidFill>
            <a:prstDash val="sysDot"/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857" name="Line 17"/>
          <p:cNvSpPr>
            <a:spLocks noChangeShapeType="1"/>
          </p:cNvSpPr>
          <p:nvPr/>
        </p:nvSpPr>
        <p:spPr bwMode="auto">
          <a:xfrm>
            <a:off x="2819400" y="3505200"/>
            <a:ext cx="0" cy="838200"/>
          </a:xfrm>
          <a:prstGeom prst="line">
            <a:avLst/>
          </a:prstGeom>
          <a:noFill/>
          <a:ln w="25400">
            <a:solidFill>
              <a:schemeClr val="tx2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858" name="Line 18"/>
          <p:cNvSpPr>
            <a:spLocks noChangeShapeType="1"/>
          </p:cNvSpPr>
          <p:nvPr/>
        </p:nvSpPr>
        <p:spPr bwMode="auto">
          <a:xfrm flipH="1">
            <a:off x="6096000" y="4724400"/>
            <a:ext cx="9906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859" name="Rectangle 19"/>
          <p:cNvSpPr>
            <a:spLocks noChangeArrowheads="1"/>
          </p:cNvSpPr>
          <p:nvPr/>
        </p:nvSpPr>
        <p:spPr bwMode="auto">
          <a:xfrm>
            <a:off x="6081713" y="4816475"/>
            <a:ext cx="1039812" cy="5159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800">
                <a:solidFill>
                  <a:srgbClr val="A7515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FVA</a:t>
            </a:r>
            <a:r>
              <a:rPr lang="en-US" sz="2800" baseline="-250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</a:p>
        </p:txBody>
      </p:sp>
      <p:sp>
        <p:nvSpPr>
          <p:cNvPr id="35860" name="Rectangle 20"/>
          <p:cNvSpPr>
            <a:spLocks noChangeArrowheads="1"/>
          </p:cNvSpPr>
          <p:nvPr/>
        </p:nvSpPr>
        <p:spPr bwMode="auto">
          <a:xfrm>
            <a:off x="442913" y="3567113"/>
            <a:ext cx="2528887" cy="8284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8" tIns="44450" rIns="90488" bIns="44450">
            <a:spAutoFit/>
          </a:bodyPr>
          <a:lstStyle/>
          <a:p>
            <a:pPr algn="l"/>
            <a:r>
              <a:rPr lang="en-US" sz="2400" dirty="0">
                <a:solidFill>
                  <a:schemeClr val="hlink"/>
                </a:solidFill>
              </a:rPr>
              <a:t>R</a:t>
            </a:r>
            <a:r>
              <a:rPr lang="en-US" sz="2400" b="0" dirty="0">
                <a:solidFill>
                  <a:schemeClr val="hlink"/>
                </a:solidFill>
              </a:rPr>
              <a:t> </a:t>
            </a:r>
            <a:r>
              <a:rPr lang="en-US" sz="2400" dirty="0">
                <a:solidFill>
                  <a:schemeClr val="hlink"/>
                </a:solidFill>
              </a:rPr>
              <a:t>=  </a:t>
            </a:r>
            <a:r>
              <a:rPr lang="en-US" sz="2400" dirty="0" err="1" smtClean="0">
                <a:solidFill>
                  <a:schemeClr val="hlink"/>
                </a:solidFill>
              </a:rPr>
              <a:t>Arus</a:t>
            </a:r>
            <a:r>
              <a:rPr lang="en-US" sz="2400" dirty="0" smtClean="0">
                <a:solidFill>
                  <a:schemeClr val="hlink"/>
                </a:solidFill>
              </a:rPr>
              <a:t> </a:t>
            </a:r>
            <a:r>
              <a:rPr lang="en-US" sz="2400" dirty="0" err="1" smtClean="0">
                <a:solidFill>
                  <a:schemeClr val="hlink"/>
                </a:solidFill>
              </a:rPr>
              <a:t>Kas</a:t>
            </a:r>
            <a:r>
              <a:rPr lang="en-US" sz="2400" dirty="0" smtClean="0">
                <a:solidFill>
                  <a:schemeClr val="hlink"/>
                </a:solidFill>
              </a:rPr>
              <a:t> </a:t>
            </a:r>
            <a:r>
              <a:rPr lang="en-US" sz="2400" dirty="0" err="1" smtClean="0">
                <a:solidFill>
                  <a:schemeClr val="hlink"/>
                </a:solidFill>
              </a:rPr>
              <a:t>Berkala</a:t>
            </a:r>
            <a:endParaRPr lang="en-US" sz="2400" dirty="0">
              <a:solidFill>
                <a:schemeClr val="hlink"/>
              </a:solidFill>
            </a:endParaRPr>
          </a:p>
        </p:txBody>
      </p:sp>
      <p:sp>
        <p:nvSpPr>
          <p:cNvPr id="35861" name="Rectangle 21"/>
          <p:cNvSpPr>
            <a:spLocks noChangeArrowheads="1"/>
          </p:cNvSpPr>
          <p:nvPr/>
        </p:nvSpPr>
        <p:spPr bwMode="auto">
          <a:xfrm>
            <a:off x="2209800" y="1752600"/>
            <a:ext cx="4082850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000" u="sng" dirty="0" err="1" smtClean="0">
                <a:solidFill>
                  <a:srgbClr val="000000"/>
                </a:solidFill>
              </a:rPr>
              <a:t>Arus</a:t>
            </a:r>
            <a:r>
              <a:rPr lang="en-US" sz="2000" u="sng" dirty="0" smtClean="0">
                <a:solidFill>
                  <a:srgbClr val="000000"/>
                </a:solidFill>
              </a:rPr>
              <a:t> </a:t>
            </a:r>
            <a:r>
              <a:rPr lang="en-US" sz="2000" u="sng" dirty="0" err="1" smtClean="0">
                <a:solidFill>
                  <a:srgbClr val="000000"/>
                </a:solidFill>
              </a:rPr>
              <a:t>kas</a:t>
            </a:r>
            <a:r>
              <a:rPr lang="en-US" sz="2000" u="sng" dirty="0" smtClean="0">
                <a:solidFill>
                  <a:srgbClr val="000000"/>
                </a:solidFill>
              </a:rPr>
              <a:t> </a:t>
            </a:r>
            <a:r>
              <a:rPr lang="en-US" sz="2000" u="sng" dirty="0" err="1" smtClean="0">
                <a:solidFill>
                  <a:srgbClr val="000000"/>
                </a:solidFill>
              </a:rPr>
              <a:t>terjadi</a:t>
            </a:r>
            <a:r>
              <a:rPr lang="en-US" sz="2000" u="sng" dirty="0" smtClean="0">
                <a:solidFill>
                  <a:srgbClr val="000000"/>
                </a:solidFill>
              </a:rPr>
              <a:t> </a:t>
            </a:r>
            <a:r>
              <a:rPr lang="en-US" sz="2000" u="sng" dirty="0" err="1" smtClean="0">
                <a:solidFill>
                  <a:srgbClr val="000000"/>
                </a:solidFill>
              </a:rPr>
              <a:t>di</a:t>
            </a:r>
            <a:r>
              <a:rPr lang="en-US" sz="2000" u="sng" dirty="0" smtClean="0">
                <a:solidFill>
                  <a:srgbClr val="000000"/>
                </a:solidFill>
              </a:rPr>
              <a:t> </a:t>
            </a:r>
            <a:r>
              <a:rPr lang="en-US" sz="2000" u="sng" dirty="0" err="1" smtClean="0">
                <a:solidFill>
                  <a:srgbClr val="000000"/>
                </a:solidFill>
              </a:rPr>
              <a:t>akhir</a:t>
            </a:r>
            <a:r>
              <a:rPr lang="en-US" sz="2000" u="sng" dirty="0" smtClean="0">
                <a:solidFill>
                  <a:srgbClr val="000000"/>
                </a:solidFill>
              </a:rPr>
              <a:t> </a:t>
            </a:r>
            <a:r>
              <a:rPr lang="en-US" sz="2000" u="sng" dirty="0" err="1" smtClean="0">
                <a:solidFill>
                  <a:srgbClr val="000000"/>
                </a:solidFill>
              </a:rPr>
              <a:t>periode</a:t>
            </a:r>
            <a:endParaRPr lang="en-US" sz="2000" u="sng" dirty="0">
              <a:solidFill>
                <a:srgbClr val="000000"/>
              </a:solidFill>
            </a:endParaRPr>
          </a:p>
        </p:txBody>
      </p:sp>
      <p:sp>
        <p:nvSpPr>
          <p:cNvPr id="35862" name="Rectangle 22"/>
          <p:cNvSpPr>
            <a:spLocks noChangeArrowheads="1"/>
          </p:cNvSpPr>
          <p:nvPr/>
        </p:nvSpPr>
        <p:spPr bwMode="auto">
          <a:xfrm>
            <a:off x="1662113" y="2424113"/>
            <a:ext cx="5365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400">
                <a:solidFill>
                  <a:srgbClr val="C277FF"/>
                </a:solidFill>
              </a:rPr>
              <a:t>i%</a:t>
            </a:r>
          </a:p>
        </p:txBody>
      </p:sp>
      <p:sp>
        <p:nvSpPr>
          <p:cNvPr id="35863" name="Line 23"/>
          <p:cNvSpPr>
            <a:spLocks noChangeShapeType="1"/>
          </p:cNvSpPr>
          <p:nvPr/>
        </p:nvSpPr>
        <p:spPr bwMode="auto">
          <a:xfrm>
            <a:off x="2819400" y="2438400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864" name="Arc 24"/>
          <p:cNvSpPr>
            <a:spLocks/>
          </p:cNvSpPr>
          <p:nvPr/>
        </p:nvSpPr>
        <p:spPr bwMode="auto">
          <a:xfrm>
            <a:off x="992188" y="3201988"/>
            <a:ext cx="1371600" cy="381000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0 w 21600"/>
              <a:gd name="T1" fmla="*/ 21600 h 21600"/>
              <a:gd name="T2" fmla="*/ 21575 w 21600"/>
              <a:gd name="T3" fmla="*/ 0 h 21600"/>
              <a:gd name="T4" fmla="*/ 2160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21600"/>
                </a:moveTo>
                <a:cubicBezTo>
                  <a:pt x="0" y="9680"/>
                  <a:pt x="9655" y="13"/>
                  <a:pt x="21575" y="0"/>
                </a:cubicBezTo>
              </a:path>
              <a:path w="21600" h="21600" stroke="0" extrusionOk="0">
                <a:moveTo>
                  <a:pt x="0" y="21600"/>
                </a:moveTo>
                <a:cubicBezTo>
                  <a:pt x="0" y="9680"/>
                  <a:pt x="9655" y="13"/>
                  <a:pt x="21575" y="0"/>
                </a:cubicBezTo>
                <a:lnTo>
                  <a:pt x="21600" y="21600"/>
                </a:lnTo>
                <a:close/>
              </a:path>
            </a:pathLst>
          </a:custGeom>
          <a:noFill/>
          <a:ln w="25400" cap="rnd">
            <a:solidFill>
              <a:schemeClr val="hlink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865" name="Line 25"/>
          <p:cNvSpPr>
            <a:spLocks noChangeShapeType="1"/>
          </p:cNvSpPr>
          <p:nvPr/>
        </p:nvSpPr>
        <p:spPr bwMode="auto">
          <a:xfrm>
            <a:off x="6324600" y="2819400"/>
            <a:ext cx="2057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866" name="Rectangle 26"/>
          <p:cNvSpPr>
            <a:spLocks noChangeArrowheads="1"/>
          </p:cNvSpPr>
          <p:nvPr/>
        </p:nvSpPr>
        <p:spPr bwMode="auto">
          <a:xfrm>
            <a:off x="5173663" y="2400300"/>
            <a:ext cx="1069975" cy="638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/>
              <a:t>.  .  .</a:t>
            </a:r>
          </a:p>
        </p:txBody>
      </p:sp>
      <p:sp>
        <p:nvSpPr>
          <p:cNvPr id="35867" name="Line 27"/>
          <p:cNvSpPr>
            <a:spLocks noChangeShapeType="1"/>
          </p:cNvSpPr>
          <p:nvPr/>
        </p:nvSpPr>
        <p:spPr bwMode="auto">
          <a:xfrm>
            <a:off x="4724400" y="4343400"/>
            <a:ext cx="1981200" cy="0"/>
          </a:xfrm>
          <a:prstGeom prst="line">
            <a:avLst/>
          </a:prstGeom>
          <a:noFill/>
          <a:ln w="25400">
            <a:solidFill>
              <a:schemeClr val="tx2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AutoShape 3"/>
          <p:cNvSpPr>
            <a:spLocks noChangeArrowheads="1"/>
          </p:cNvSpPr>
          <p:nvPr/>
        </p:nvSpPr>
        <p:spPr bwMode="auto">
          <a:xfrm>
            <a:off x="457200" y="4419600"/>
            <a:ext cx="5029200" cy="1517650"/>
          </a:xfrm>
          <a:prstGeom prst="octagon">
            <a:avLst>
              <a:gd name="adj" fmla="val 29282"/>
            </a:avLst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36869" name="Rectangle 5"/>
          <p:cNvSpPr>
            <a:spLocks noGrp="1" noChangeArrowheads="1"/>
          </p:cNvSpPr>
          <p:nvPr>
            <p:ph type="title"/>
          </p:nvPr>
        </p:nvSpPr>
        <p:spPr>
          <a:noFill/>
          <a:ln/>
          <a:effectLst>
            <a:outerShdw dist="71842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 b="1" dirty="0" err="1" smtClean="0"/>
              <a:t>Contoh</a:t>
            </a:r>
            <a:r>
              <a:rPr lang="en-US" b="1" dirty="0" smtClean="0"/>
              <a:t> </a:t>
            </a:r>
            <a:r>
              <a:rPr lang="en-US" b="1" dirty="0" err="1" smtClean="0"/>
              <a:t>Anuitas</a:t>
            </a:r>
            <a:r>
              <a:rPr lang="en-US" b="1" dirty="0" smtClean="0"/>
              <a:t> </a:t>
            </a:r>
            <a:r>
              <a:rPr lang="en-US" b="1" dirty="0" err="1" smtClean="0"/>
              <a:t>Biasa</a:t>
            </a:r>
            <a:r>
              <a:rPr lang="en-US" b="1" dirty="0" smtClean="0"/>
              <a:t> -- </a:t>
            </a:r>
            <a:r>
              <a:rPr lang="en-US" b="1" dirty="0"/>
              <a:t>FVA</a:t>
            </a:r>
          </a:p>
        </p:txBody>
      </p:sp>
      <p:sp>
        <p:nvSpPr>
          <p:cNvPr id="36868" name="Rectangle 4"/>
          <p:cNvSpPr>
            <a:spLocks noGrp="1" noChangeArrowheads="1"/>
          </p:cNvSpPr>
          <p:nvPr>
            <p:ph sz="quarter" idx="1"/>
          </p:nvPr>
        </p:nvSpPr>
        <p:spPr>
          <a:xfrm>
            <a:off x="381000" y="4648200"/>
            <a:ext cx="5715000" cy="1295400"/>
          </a:xfrm>
          <a:noFill/>
          <a:ln/>
        </p:spPr>
        <p:txBody>
          <a:bodyPr>
            <a:normAutofit fontScale="92500" lnSpcReduction="20000"/>
          </a:bodyPr>
          <a:lstStyle/>
          <a:p>
            <a:pPr>
              <a:buFont typeface="Monotype Sorts" pitchFamily="2" charset="2"/>
              <a:buNone/>
            </a:pPr>
            <a:r>
              <a:rPr lang="en-US" sz="2400" dirty="0">
                <a:solidFill>
                  <a:srgbClr val="A7515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	  FVA</a:t>
            </a:r>
            <a:r>
              <a:rPr lang="en-US" sz="2400" baseline="-25000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</a:t>
            </a:r>
            <a:r>
              <a:rPr lang="en-US" sz="2400" dirty="0"/>
              <a:t> = </a:t>
            </a:r>
            <a:r>
              <a:rPr lang="id-ID" sz="2400" dirty="0" smtClean="0">
                <a:solidFill>
                  <a:schemeClr val="hlink"/>
                </a:solidFill>
              </a:rPr>
              <a:t>Rp</a:t>
            </a:r>
            <a:r>
              <a:rPr lang="en-US" sz="2400" dirty="0" smtClean="0">
                <a:solidFill>
                  <a:schemeClr val="hlink"/>
                </a:solidFill>
              </a:rPr>
              <a:t>1</a:t>
            </a:r>
            <a:r>
              <a:rPr lang="id-ID" sz="2400" dirty="0" smtClean="0">
                <a:solidFill>
                  <a:schemeClr val="hlink"/>
                </a:solidFill>
              </a:rPr>
              <a:t>.</a:t>
            </a:r>
            <a:r>
              <a:rPr lang="en-US" sz="2400" dirty="0" smtClean="0">
                <a:solidFill>
                  <a:schemeClr val="hlink"/>
                </a:solidFill>
              </a:rPr>
              <a:t>000</a:t>
            </a:r>
            <a:r>
              <a:rPr lang="en-US" sz="2400" dirty="0" smtClean="0"/>
              <a:t>(1</a:t>
            </a:r>
            <a:r>
              <a:rPr lang="en-US" sz="2400" dirty="0" smtClean="0">
                <a:solidFill>
                  <a:srgbClr val="C277FF"/>
                </a:solidFill>
              </a:rPr>
              <a:t>.07</a:t>
            </a:r>
            <a:r>
              <a:rPr lang="en-US" sz="2400" dirty="0" smtClean="0"/>
              <a:t>)</a:t>
            </a:r>
            <a:r>
              <a:rPr lang="en-US" sz="2400" baseline="30000" dirty="0" smtClean="0">
                <a:solidFill>
                  <a:schemeClr val="tx2"/>
                </a:solidFill>
              </a:rPr>
              <a:t>2 </a:t>
            </a:r>
            <a:r>
              <a:rPr lang="en-US" sz="2400" dirty="0"/>
              <a:t>+ 			     </a:t>
            </a:r>
            <a:r>
              <a:rPr lang="id-ID" sz="2400" dirty="0" smtClean="0">
                <a:solidFill>
                  <a:schemeClr val="hlink"/>
                </a:solidFill>
              </a:rPr>
              <a:t>Rp</a:t>
            </a:r>
            <a:r>
              <a:rPr lang="en-US" sz="2400" dirty="0" smtClean="0">
                <a:solidFill>
                  <a:schemeClr val="hlink"/>
                </a:solidFill>
              </a:rPr>
              <a:t>1</a:t>
            </a:r>
            <a:r>
              <a:rPr lang="id-ID" sz="2400" dirty="0" smtClean="0">
                <a:solidFill>
                  <a:schemeClr val="hlink"/>
                </a:solidFill>
              </a:rPr>
              <a:t>.</a:t>
            </a:r>
            <a:r>
              <a:rPr lang="en-US" sz="2400" dirty="0" smtClean="0">
                <a:solidFill>
                  <a:schemeClr val="hlink"/>
                </a:solidFill>
              </a:rPr>
              <a:t>000</a:t>
            </a:r>
            <a:r>
              <a:rPr lang="en-US" sz="2400" dirty="0" smtClean="0"/>
              <a:t>(1</a:t>
            </a:r>
            <a:r>
              <a:rPr lang="en-US" sz="2400" dirty="0" smtClean="0">
                <a:solidFill>
                  <a:srgbClr val="C277FF"/>
                </a:solidFill>
              </a:rPr>
              <a:t>.07</a:t>
            </a:r>
            <a:r>
              <a:rPr lang="en-US" sz="2400" dirty="0" smtClean="0"/>
              <a:t>)</a:t>
            </a:r>
            <a:r>
              <a:rPr lang="en-US" sz="2400" baseline="30000" dirty="0" smtClean="0">
                <a:solidFill>
                  <a:schemeClr val="tx2"/>
                </a:solidFill>
              </a:rPr>
              <a:t>1 </a:t>
            </a:r>
            <a:r>
              <a:rPr lang="en-US" sz="2400" dirty="0"/>
              <a:t>+ </a:t>
            </a:r>
            <a:r>
              <a:rPr lang="id-ID" sz="2400" dirty="0" smtClean="0">
                <a:solidFill>
                  <a:schemeClr val="hlink"/>
                </a:solidFill>
              </a:rPr>
              <a:t>Rp</a:t>
            </a:r>
            <a:r>
              <a:rPr lang="en-US" sz="2400" dirty="0" smtClean="0">
                <a:solidFill>
                  <a:schemeClr val="hlink"/>
                </a:solidFill>
              </a:rPr>
              <a:t>1</a:t>
            </a:r>
            <a:r>
              <a:rPr lang="id-ID" sz="2400" dirty="0" smtClean="0">
                <a:solidFill>
                  <a:schemeClr val="hlink"/>
                </a:solidFill>
              </a:rPr>
              <a:t>.</a:t>
            </a:r>
            <a:r>
              <a:rPr lang="en-US" sz="2400" dirty="0" smtClean="0">
                <a:solidFill>
                  <a:schemeClr val="hlink"/>
                </a:solidFill>
              </a:rPr>
              <a:t>000</a:t>
            </a:r>
            <a:r>
              <a:rPr lang="en-US" sz="2400" dirty="0" smtClean="0"/>
              <a:t>(1</a:t>
            </a:r>
            <a:r>
              <a:rPr lang="en-US" sz="2400" dirty="0" smtClean="0">
                <a:solidFill>
                  <a:srgbClr val="C277FF"/>
                </a:solidFill>
              </a:rPr>
              <a:t>.07</a:t>
            </a:r>
            <a:r>
              <a:rPr lang="en-US" sz="2400" dirty="0" smtClean="0"/>
              <a:t>)</a:t>
            </a:r>
            <a:r>
              <a:rPr lang="en-US" sz="2400" baseline="30000" dirty="0" smtClean="0">
                <a:solidFill>
                  <a:schemeClr val="tx2"/>
                </a:solidFill>
              </a:rPr>
              <a:t>0</a:t>
            </a:r>
            <a:endParaRPr lang="en-US" sz="2400" baseline="30000" dirty="0">
              <a:solidFill>
                <a:schemeClr val="tx2"/>
              </a:solidFill>
            </a:endParaRPr>
          </a:p>
          <a:p>
            <a:pPr>
              <a:buFont typeface="Monotype Sorts" pitchFamily="2" charset="2"/>
              <a:buNone/>
            </a:pPr>
            <a:r>
              <a:rPr lang="en-US" sz="2400" baseline="30000" dirty="0">
                <a:solidFill>
                  <a:schemeClr val="tx2"/>
                </a:solidFill>
              </a:rPr>
              <a:t>	                 </a:t>
            </a:r>
            <a:r>
              <a:rPr lang="en-US" sz="2400" dirty="0"/>
              <a:t>= </a:t>
            </a:r>
            <a:r>
              <a:rPr lang="id-ID" sz="2400" dirty="0" smtClean="0">
                <a:solidFill>
                  <a:srgbClr val="A75151"/>
                </a:solidFill>
              </a:rPr>
              <a:t>Rp</a:t>
            </a:r>
            <a:r>
              <a:rPr lang="en-US" sz="2400" dirty="0" smtClean="0">
                <a:solidFill>
                  <a:srgbClr val="A75151"/>
                </a:solidFill>
              </a:rPr>
              <a:t>1</a:t>
            </a:r>
            <a:r>
              <a:rPr lang="id-ID" sz="2400" dirty="0" smtClean="0">
                <a:solidFill>
                  <a:srgbClr val="A75151"/>
                </a:solidFill>
              </a:rPr>
              <a:t>.</a:t>
            </a:r>
            <a:r>
              <a:rPr lang="en-US" sz="2400" dirty="0" smtClean="0">
                <a:solidFill>
                  <a:srgbClr val="A75151"/>
                </a:solidFill>
              </a:rPr>
              <a:t>145</a:t>
            </a:r>
            <a:r>
              <a:rPr lang="en-US" sz="2400" dirty="0" smtClean="0">
                <a:solidFill>
                  <a:schemeClr val="hlink"/>
                </a:solidFill>
              </a:rPr>
              <a:t> </a:t>
            </a:r>
            <a:r>
              <a:rPr lang="en-US" sz="2400" dirty="0"/>
              <a:t>+</a:t>
            </a:r>
            <a:r>
              <a:rPr lang="en-US" sz="2400" dirty="0">
                <a:solidFill>
                  <a:schemeClr val="hlink"/>
                </a:solidFill>
              </a:rPr>
              <a:t> </a:t>
            </a:r>
            <a:r>
              <a:rPr lang="id-ID" sz="2400" dirty="0" smtClean="0">
                <a:solidFill>
                  <a:srgbClr val="A75151"/>
                </a:solidFill>
              </a:rPr>
              <a:t>Rp</a:t>
            </a:r>
            <a:r>
              <a:rPr lang="en-US" sz="2400" dirty="0" smtClean="0">
                <a:solidFill>
                  <a:srgbClr val="A75151"/>
                </a:solidFill>
              </a:rPr>
              <a:t>1</a:t>
            </a:r>
            <a:r>
              <a:rPr lang="id-ID" sz="2400" dirty="0" smtClean="0">
                <a:solidFill>
                  <a:srgbClr val="A75151"/>
                </a:solidFill>
              </a:rPr>
              <a:t>.</a:t>
            </a:r>
            <a:r>
              <a:rPr lang="en-US" sz="2400" dirty="0" smtClean="0">
                <a:solidFill>
                  <a:srgbClr val="A75151"/>
                </a:solidFill>
              </a:rPr>
              <a:t>070</a:t>
            </a:r>
            <a:r>
              <a:rPr lang="en-US" sz="2400" dirty="0" smtClean="0">
                <a:solidFill>
                  <a:schemeClr val="hlink"/>
                </a:solidFill>
              </a:rPr>
              <a:t> </a:t>
            </a:r>
            <a:r>
              <a:rPr lang="en-US" sz="2400" dirty="0"/>
              <a:t>+</a:t>
            </a:r>
            <a:r>
              <a:rPr lang="en-US" sz="2400" dirty="0">
                <a:solidFill>
                  <a:schemeClr val="hlink"/>
                </a:solidFill>
              </a:rPr>
              <a:t> </a:t>
            </a:r>
            <a:r>
              <a:rPr lang="id-ID" sz="2400" dirty="0" smtClean="0">
                <a:solidFill>
                  <a:srgbClr val="A75151"/>
                </a:solidFill>
              </a:rPr>
              <a:t>Rp</a:t>
            </a:r>
            <a:r>
              <a:rPr lang="en-US" sz="2400" dirty="0" smtClean="0">
                <a:solidFill>
                  <a:srgbClr val="A75151"/>
                </a:solidFill>
              </a:rPr>
              <a:t>1</a:t>
            </a:r>
            <a:r>
              <a:rPr lang="id-ID" sz="2400" dirty="0" smtClean="0">
                <a:solidFill>
                  <a:srgbClr val="A75151"/>
                </a:solidFill>
              </a:rPr>
              <a:t>.</a:t>
            </a:r>
            <a:r>
              <a:rPr lang="en-US" sz="2400" dirty="0" smtClean="0">
                <a:solidFill>
                  <a:srgbClr val="A75151"/>
                </a:solidFill>
              </a:rPr>
              <a:t>000</a:t>
            </a:r>
            <a:r>
              <a:rPr lang="en-US" sz="2400" dirty="0" smtClean="0">
                <a:solidFill>
                  <a:schemeClr val="hlink"/>
                </a:solidFill>
              </a:rPr>
              <a:t> </a:t>
            </a:r>
            <a:r>
              <a:rPr lang="en-US" sz="2400" dirty="0">
                <a:solidFill>
                  <a:schemeClr val="hlink"/>
                </a:solidFill>
              </a:rPr>
              <a:t>		  </a:t>
            </a:r>
            <a:r>
              <a:rPr lang="en-US" sz="2400" dirty="0" smtClean="0">
                <a:solidFill>
                  <a:schemeClr val="hlink"/>
                </a:solidFill>
              </a:rPr>
              <a:t> </a:t>
            </a:r>
            <a:r>
              <a:rPr lang="en-US" sz="2400" dirty="0"/>
              <a:t>=</a:t>
            </a:r>
            <a:r>
              <a:rPr lang="en-US" sz="2400" dirty="0">
                <a:solidFill>
                  <a:schemeClr val="hlink"/>
                </a:solidFill>
              </a:rPr>
              <a:t> </a:t>
            </a:r>
            <a:r>
              <a:rPr lang="id-ID" sz="2400" dirty="0" smtClean="0">
                <a:solidFill>
                  <a:srgbClr val="A7515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Rp</a:t>
            </a:r>
            <a:r>
              <a:rPr lang="en-US" sz="2400" dirty="0" smtClean="0">
                <a:solidFill>
                  <a:srgbClr val="A7515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</a:t>
            </a:r>
            <a:r>
              <a:rPr lang="id-ID" sz="2400" dirty="0" smtClean="0">
                <a:solidFill>
                  <a:srgbClr val="A7515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.</a:t>
            </a:r>
            <a:r>
              <a:rPr lang="en-US" sz="2400" dirty="0" smtClean="0">
                <a:solidFill>
                  <a:srgbClr val="A7515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215</a:t>
            </a:r>
            <a:endParaRPr lang="en-US" sz="2400" dirty="0">
              <a:solidFill>
                <a:srgbClr val="A7515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6871" name="Rectangle 7"/>
          <p:cNvSpPr>
            <a:spLocks noChangeArrowheads="1"/>
          </p:cNvSpPr>
          <p:nvPr/>
        </p:nvSpPr>
        <p:spPr bwMode="auto">
          <a:xfrm>
            <a:off x="1676400" y="3033713"/>
            <a:ext cx="5766003" cy="45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id-ID" sz="2400" dirty="0" smtClean="0">
                <a:solidFill>
                  <a:schemeClr val="hlink"/>
                </a:solidFill>
              </a:rPr>
              <a:t>Rp</a:t>
            </a:r>
            <a:r>
              <a:rPr lang="en-US" sz="2400" dirty="0" smtClean="0">
                <a:solidFill>
                  <a:schemeClr val="hlink"/>
                </a:solidFill>
              </a:rPr>
              <a:t>1</a:t>
            </a:r>
            <a:r>
              <a:rPr lang="id-ID" sz="2400" dirty="0" smtClean="0">
                <a:solidFill>
                  <a:schemeClr val="hlink"/>
                </a:solidFill>
              </a:rPr>
              <a:t>.</a:t>
            </a:r>
            <a:r>
              <a:rPr lang="en-US" sz="2400" dirty="0" smtClean="0">
                <a:solidFill>
                  <a:schemeClr val="hlink"/>
                </a:solidFill>
              </a:rPr>
              <a:t>000            </a:t>
            </a:r>
            <a:r>
              <a:rPr lang="id-ID" sz="2400" dirty="0" smtClean="0">
                <a:solidFill>
                  <a:schemeClr val="hlink"/>
                </a:solidFill>
              </a:rPr>
              <a:t>Rp</a:t>
            </a:r>
            <a:r>
              <a:rPr lang="en-US" sz="2400" dirty="0" smtClean="0">
                <a:solidFill>
                  <a:schemeClr val="hlink"/>
                </a:solidFill>
              </a:rPr>
              <a:t>1</a:t>
            </a:r>
            <a:r>
              <a:rPr lang="id-ID" sz="2400" dirty="0" smtClean="0">
                <a:solidFill>
                  <a:schemeClr val="hlink"/>
                </a:solidFill>
              </a:rPr>
              <a:t>.</a:t>
            </a:r>
            <a:r>
              <a:rPr lang="en-US" sz="2400" dirty="0" smtClean="0">
                <a:solidFill>
                  <a:schemeClr val="hlink"/>
                </a:solidFill>
              </a:rPr>
              <a:t>000            </a:t>
            </a:r>
            <a:r>
              <a:rPr lang="id-ID" sz="2400" dirty="0" smtClean="0">
                <a:solidFill>
                  <a:srgbClr val="A75151"/>
                </a:solidFill>
              </a:rPr>
              <a:t>Rp</a:t>
            </a:r>
            <a:r>
              <a:rPr lang="en-US" sz="2400" dirty="0" smtClean="0">
                <a:solidFill>
                  <a:srgbClr val="A75151"/>
                </a:solidFill>
              </a:rPr>
              <a:t>1</a:t>
            </a:r>
            <a:r>
              <a:rPr lang="id-ID" sz="2400" dirty="0" smtClean="0">
                <a:solidFill>
                  <a:srgbClr val="A75151"/>
                </a:solidFill>
              </a:rPr>
              <a:t>.</a:t>
            </a:r>
            <a:r>
              <a:rPr lang="en-US" sz="2400" dirty="0" smtClean="0">
                <a:solidFill>
                  <a:srgbClr val="A75151"/>
                </a:solidFill>
              </a:rPr>
              <a:t>000</a:t>
            </a:r>
            <a:endParaRPr lang="en-US" sz="2400" dirty="0">
              <a:solidFill>
                <a:srgbClr val="A75151"/>
              </a:solidFill>
            </a:endParaRPr>
          </a:p>
        </p:txBody>
      </p:sp>
      <p:sp>
        <p:nvSpPr>
          <p:cNvPr id="36872" name="Line 8"/>
          <p:cNvSpPr>
            <a:spLocks noChangeShapeType="1"/>
          </p:cNvSpPr>
          <p:nvPr/>
        </p:nvSpPr>
        <p:spPr bwMode="auto">
          <a:xfrm>
            <a:off x="914400" y="2819400"/>
            <a:ext cx="7467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3" name="Line 9"/>
          <p:cNvSpPr>
            <a:spLocks noChangeShapeType="1"/>
          </p:cNvSpPr>
          <p:nvPr/>
        </p:nvSpPr>
        <p:spPr bwMode="auto">
          <a:xfrm>
            <a:off x="914400" y="2438400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4" name="Line 10"/>
          <p:cNvSpPr>
            <a:spLocks noChangeShapeType="1"/>
          </p:cNvSpPr>
          <p:nvPr/>
        </p:nvSpPr>
        <p:spPr bwMode="auto">
          <a:xfrm>
            <a:off x="4724400" y="2438400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5" name="Line 11"/>
          <p:cNvSpPr>
            <a:spLocks noChangeShapeType="1"/>
          </p:cNvSpPr>
          <p:nvPr/>
        </p:nvSpPr>
        <p:spPr bwMode="auto">
          <a:xfrm>
            <a:off x="6629400" y="2438400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6" name="Line 12"/>
          <p:cNvSpPr>
            <a:spLocks noChangeShapeType="1"/>
          </p:cNvSpPr>
          <p:nvPr/>
        </p:nvSpPr>
        <p:spPr bwMode="auto">
          <a:xfrm>
            <a:off x="8382000" y="2438400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7" name="Rectangle 13"/>
          <p:cNvSpPr>
            <a:spLocks noChangeArrowheads="1"/>
          </p:cNvSpPr>
          <p:nvPr/>
        </p:nvSpPr>
        <p:spPr bwMode="auto">
          <a:xfrm>
            <a:off x="747713" y="2052638"/>
            <a:ext cx="7761287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400">
                <a:solidFill>
                  <a:srgbClr val="000000"/>
                </a:solidFill>
              </a:rPr>
              <a:t>0                     1                    2                    </a:t>
            </a:r>
            <a:r>
              <a:rPr lang="en-US" sz="2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                   </a:t>
            </a:r>
            <a:r>
              <a:rPr lang="en-US" sz="240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36878" name="Line 14"/>
          <p:cNvSpPr>
            <a:spLocks noChangeShapeType="1"/>
          </p:cNvSpPr>
          <p:nvPr/>
        </p:nvSpPr>
        <p:spPr bwMode="auto">
          <a:xfrm>
            <a:off x="4724400" y="3429000"/>
            <a:ext cx="0" cy="381000"/>
          </a:xfrm>
          <a:prstGeom prst="line">
            <a:avLst/>
          </a:prstGeom>
          <a:noFill/>
          <a:ln w="25400">
            <a:solidFill>
              <a:schemeClr val="tx2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9" name="Line 15"/>
          <p:cNvSpPr>
            <a:spLocks noChangeShapeType="1"/>
          </p:cNvSpPr>
          <p:nvPr/>
        </p:nvSpPr>
        <p:spPr bwMode="auto">
          <a:xfrm>
            <a:off x="4724400" y="3810000"/>
            <a:ext cx="1447800" cy="0"/>
          </a:xfrm>
          <a:prstGeom prst="line">
            <a:avLst/>
          </a:prstGeom>
          <a:noFill/>
          <a:ln w="25400">
            <a:solidFill>
              <a:schemeClr val="tx2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80" name="Line 16"/>
          <p:cNvSpPr>
            <a:spLocks noChangeShapeType="1"/>
          </p:cNvSpPr>
          <p:nvPr/>
        </p:nvSpPr>
        <p:spPr bwMode="auto">
          <a:xfrm flipH="1">
            <a:off x="2819400" y="4343400"/>
            <a:ext cx="1905000" cy="0"/>
          </a:xfrm>
          <a:prstGeom prst="line">
            <a:avLst/>
          </a:prstGeom>
          <a:noFill/>
          <a:ln w="25400">
            <a:solidFill>
              <a:schemeClr val="tx2"/>
            </a:solidFill>
            <a:prstDash val="sysDot"/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81" name="Line 17"/>
          <p:cNvSpPr>
            <a:spLocks noChangeShapeType="1"/>
          </p:cNvSpPr>
          <p:nvPr/>
        </p:nvSpPr>
        <p:spPr bwMode="auto">
          <a:xfrm>
            <a:off x="2819400" y="3505200"/>
            <a:ext cx="0" cy="838200"/>
          </a:xfrm>
          <a:prstGeom prst="line">
            <a:avLst/>
          </a:prstGeom>
          <a:noFill/>
          <a:ln w="25400">
            <a:solidFill>
              <a:schemeClr val="tx2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82" name="Line 18"/>
          <p:cNvSpPr>
            <a:spLocks noChangeShapeType="1"/>
          </p:cNvSpPr>
          <p:nvPr/>
        </p:nvSpPr>
        <p:spPr bwMode="auto">
          <a:xfrm flipH="1">
            <a:off x="6096000" y="4724400"/>
            <a:ext cx="13716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83" name="Rectangle 19"/>
          <p:cNvSpPr>
            <a:spLocks noChangeArrowheads="1"/>
          </p:cNvSpPr>
          <p:nvPr/>
        </p:nvSpPr>
        <p:spPr bwMode="auto">
          <a:xfrm>
            <a:off x="6021388" y="4816475"/>
            <a:ext cx="2817812" cy="45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8" tIns="44450" rIns="90488" bIns="44450">
            <a:spAutoFit/>
          </a:bodyPr>
          <a:lstStyle/>
          <a:p>
            <a:pPr algn="l"/>
            <a:r>
              <a:rPr lang="id-ID" sz="2400" dirty="0" smtClean="0">
                <a:solidFill>
                  <a:srgbClr val="A7515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Rp</a:t>
            </a:r>
            <a:r>
              <a:rPr lang="en-US" sz="2400" dirty="0" smtClean="0">
                <a:solidFill>
                  <a:srgbClr val="A7515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</a:t>
            </a:r>
            <a:r>
              <a:rPr lang="id-ID" sz="2400" dirty="0" smtClean="0">
                <a:solidFill>
                  <a:srgbClr val="A7515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.</a:t>
            </a:r>
            <a:r>
              <a:rPr lang="en-US" sz="2400" dirty="0" smtClean="0">
                <a:solidFill>
                  <a:srgbClr val="A7515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215 </a:t>
            </a:r>
            <a:r>
              <a:rPr lang="en-US" sz="2400" dirty="0">
                <a:solidFill>
                  <a:srgbClr val="A7515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= FVA</a:t>
            </a:r>
            <a:r>
              <a:rPr lang="en-US" sz="2400" baseline="-25000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</a:t>
            </a:r>
          </a:p>
        </p:txBody>
      </p:sp>
      <p:sp>
        <p:nvSpPr>
          <p:cNvPr id="36885" name="Rectangle 21"/>
          <p:cNvSpPr>
            <a:spLocks noChangeArrowheads="1"/>
          </p:cNvSpPr>
          <p:nvPr/>
        </p:nvSpPr>
        <p:spPr bwMode="auto">
          <a:xfrm>
            <a:off x="1662113" y="2424113"/>
            <a:ext cx="62230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400">
                <a:solidFill>
                  <a:srgbClr val="C277FF"/>
                </a:solidFill>
              </a:rPr>
              <a:t>7%</a:t>
            </a:r>
          </a:p>
        </p:txBody>
      </p:sp>
      <p:sp>
        <p:nvSpPr>
          <p:cNvPr id="36886" name="Line 22"/>
          <p:cNvSpPr>
            <a:spLocks noChangeShapeType="1"/>
          </p:cNvSpPr>
          <p:nvPr/>
        </p:nvSpPr>
        <p:spPr bwMode="auto">
          <a:xfrm>
            <a:off x="2819400" y="2438400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87" name="Rectangle 23"/>
          <p:cNvSpPr>
            <a:spLocks noChangeArrowheads="1"/>
          </p:cNvSpPr>
          <p:nvPr/>
        </p:nvSpPr>
        <p:spPr bwMode="auto">
          <a:xfrm>
            <a:off x="6081713" y="3567113"/>
            <a:ext cx="1364157" cy="45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id-ID" sz="2400" dirty="0" smtClean="0">
                <a:solidFill>
                  <a:srgbClr val="A75151"/>
                </a:solidFill>
              </a:rPr>
              <a:t>Rp</a:t>
            </a:r>
            <a:r>
              <a:rPr lang="en-US" sz="2400" dirty="0" smtClean="0">
                <a:solidFill>
                  <a:srgbClr val="A75151"/>
                </a:solidFill>
              </a:rPr>
              <a:t>1</a:t>
            </a:r>
            <a:r>
              <a:rPr lang="id-ID" sz="2400" dirty="0" smtClean="0">
                <a:solidFill>
                  <a:srgbClr val="A75151"/>
                </a:solidFill>
              </a:rPr>
              <a:t>.</a:t>
            </a:r>
            <a:r>
              <a:rPr lang="en-US" sz="2400" dirty="0" smtClean="0">
                <a:solidFill>
                  <a:srgbClr val="A75151"/>
                </a:solidFill>
              </a:rPr>
              <a:t>070</a:t>
            </a:r>
            <a:endParaRPr lang="en-US" sz="2400" dirty="0">
              <a:solidFill>
                <a:srgbClr val="A75151"/>
              </a:solidFill>
            </a:endParaRPr>
          </a:p>
        </p:txBody>
      </p:sp>
      <p:sp>
        <p:nvSpPr>
          <p:cNvPr id="36888" name="Rectangle 24"/>
          <p:cNvSpPr>
            <a:spLocks noChangeArrowheads="1"/>
          </p:cNvSpPr>
          <p:nvPr/>
        </p:nvSpPr>
        <p:spPr bwMode="auto">
          <a:xfrm>
            <a:off x="6081713" y="4100513"/>
            <a:ext cx="1364157" cy="45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id-ID" sz="2400" dirty="0" smtClean="0">
                <a:solidFill>
                  <a:srgbClr val="A75151"/>
                </a:solidFill>
              </a:rPr>
              <a:t>Rp</a:t>
            </a:r>
            <a:r>
              <a:rPr lang="en-US" sz="2400" dirty="0" smtClean="0">
                <a:solidFill>
                  <a:srgbClr val="A75151"/>
                </a:solidFill>
              </a:rPr>
              <a:t>1</a:t>
            </a:r>
            <a:r>
              <a:rPr lang="id-ID" sz="2400" dirty="0" smtClean="0">
                <a:solidFill>
                  <a:srgbClr val="A75151"/>
                </a:solidFill>
              </a:rPr>
              <a:t>.</a:t>
            </a:r>
            <a:r>
              <a:rPr lang="en-US" sz="2400" dirty="0" smtClean="0">
                <a:solidFill>
                  <a:srgbClr val="A75151"/>
                </a:solidFill>
              </a:rPr>
              <a:t>145</a:t>
            </a:r>
            <a:endParaRPr lang="en-US" sz="2400" dirty="0">
              <a:solidFill>
                <a:srgbClr val="A75151"/>
              </a:solidFill>
            </a:endParaRPr>
          </a:p>
        </p:txBody>
      </p:sp>
      <p:sp>
        <p:nvSpPr>
          <p:cNvPr id="36889" name="Line 25"/>
          <p:cNvSpPr>
            <a:spLocks noChangeShapeType="1"/>
          </p:cNvSpPr>
          <p:nvPr/>
        </p:nvSpPr>
        <p:spPr bwMode="auto">
          <a:xfrm>
            <a:off x="4724400" y="4343400"/>
            <a:ext cx="1447800" cy="0"/>
          </a:xfrm>
          <a:prstGeom prst="line">
            <a:avLst/>
          </a:prstGeom>
          <a:noFill/>
          <a:ln w="25400">
            <a:solidFill>
              <a:schemeClr val="tx2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90" name="Rectangle 26"/>
          <p:cNvSpPr>
            <a:spLocks noChangeArrowheads="1"/>
          </p:cNvSpPr>
          <p:nvPr/>
        </p:nvSpPr>
        <p:spPr bwMode="auto">
          <a:xfrm>
            <a:off x="2209800" y="1752600"/>
            <a:ext cx="4082850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000" u="sng" dirty="0" err="1" smtClean="0">
                <a:solidFill>
                  <a:srgbClr val="000000"/>
                </a:solidFill>
              </a:rPr>
              <a:t>Arus</a:t>
            </a:r>
            <a:r>
              <a:rPr lang="en-US" sz="2000" u="sng" dirty="0" smtClean="0">
                <a:solidFill>
                  <a:srgbClr val="000000"/>
                </a:solidFill>
              </a:rPr>
              <a:t> </a:t>
            </a:r>
            <a:r>
              <a:rPr lang="en-US" sz="2000" u="sng" dirty="0" err="1" smtClean="0">
                <a:solidFill>
                  <a:srgbClr val="000000"/>
                </a:solidFill>
              </a:rPr>
              <a:t>kas</a:t>
            </a:r>
            <a:r>
              <a:rPr lang="en-US" sz="2000" u="sng" dirty="0" smtClean="0">
                <a:solidFill>
                  <a:srgbClr val="000000"/>
                </a:solidFill>
              </a:rPr>
              <a:t> </a:t>
            </a:r>
            <a:r>
              <a:rPr lang="en-US" sz="2000" u="sng" dirty="0" err="1" smtClean="0">
                <a:solidFill>
                  <a:srgbClr val="000000"/>
                </a:solidFill>
              </a:rPr>
              <a:t>terjadi</a:t>
            </a:r>
            <a:r>
              <a:rPr lang="en-US" sz="2000" u="sng" dirty="0" smtClean="0">
                <a:solidFill>
                  <a:srgbClr val="000000"/>
                </a:solidFill>
              </a:rPr>
              <a:t> </a:t>
            </a:r>
            <a:r>
              <a:rPr lang="en-US" sz="2000" u="sng" dirty="0" err="1" smtClean="0">
                <a:solidFill>
                  <a:srgbClr val="000000"/>
                </a:solidFill>
              </a:rPr>
              <a:t>di</a:t>
            </a:r>
            <a:r>
              <a:rPr lang="en-US" sz="2000" u="sng" dirty="0" smtClean="0">
                <a:solidFill>
                  <a:srgbClr val="000000"/>
                </a:solidFill>
              </a:rPr>
              <a:t> </a:t>
            </a:r>
            <a:r>
              <a:rPr lang="en-US" sz="2000" u="sng" dirty="0" err="1" smtClean="0">
                <a:solidFill>
                  <a:srgbClr val="000000"/>
                </a:solidFill>
              </a:rPr>
              <a:t>akhir</a:t>
            </a:r>
            <a:r>
              <a:rPr lang="en-US" sz="2000" u="sng" dirty="0" smtClean="0">
                <a:solidFill>
                  <a:srgbClr val="000000"/>
                </a:solidFill>
              </a:rPr>
              <a:t> </a:t>
            </a:r>
            <a:r>
              <a:rPr lang="en-US" sz="2000" u="sng" dirty="0" err="1" smtClean="0">
                <a:solidFill>
                  <a:srgbClr val="000000"/>
                </a:solidFill>
              </a:rPr>
              <a:t>periode</a:t>
            </a:r>
            <a:endParaRPr lang="en-US" sz="2000" u="sng" dirty="0" smtClean="0">
              <a:solidFill>
                <a:srgbClr val="0000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366771" y="3124200"/>
            <a:ext cx="154862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Tak</a:t>
            </a:r>
            <a:r>
              <a:rPr lang="en-US" sz="1200" dirty="0" smtClean="0"/>
              <a:t> </a:t>
            </a:r>
            <a:r>
              <a:rPr lang="en-US" sz="1200" dirty="0" err="1" smtClean="0"/>
              <a:t>dimajemukkan</a:t>
            </a:r>
            <a:endParaRPr lang="en-US" sz="1200" dirty="0"/>
          </a:p>
        </p:txBody>
      </p:sp>
      <p:sp>
        <p:nvSpPr>
          <p:cNvPr id="27" name="TextBox 26"/>
          <p:cNvSpPr txBox="1"/>
          <p:nvPr/>
        </p:nvSpPr>
        <p:spPr>
          <a:xfrm>
            <a:off x="4800600" y="3348335"/>
            <a:ext cx="12682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Dimajemukkan</a:t>
            </a:r>
            <a:endParaRPr lang="en-US" sz="1200" dirty="0" smtClean="0"/>
          </a:p>
          <a:p>
            <a:r>
              <a:rPr lang="en-US" sz="1200" dirty="0" smtClean="0"/>
              <a:t>1 </a:t>
            </a:r>
            <a:r>
              <a:rPr lang="en-US" sz="1200" dirty="0" err="1" smtClean="0"/>
              <a:t>tahun</a:t>
            </a:r>
            <a:endParaRPr lang="en-US" sz="1200" dirty="0"/>
          </a:p>
        </p:txBody>
      </p:sp>
      <p:sp>
        <p:nvSpPr>
          <p:cNvPr id="28" name="TextBox 27"/>
          <p:cNvSpPr txBox="1"/>
          <p:nvPr/>
        </p:nvSpPr>
        <p:spPr>
          <a:xfrm>
            <a:off x="3124200" y="3733800"/>
            <a:ext cx="12682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Dimajemukkan</a:t>
            </a:r>
            <a:endParaRPr lang="en-US" sz="1200" dirty="0" smtClean="0"/>
          </a:p>
          <a:p>
            <a:r>
              <a:rPr lang="en-US" sz="1200" dirty="0" smtClean="0"/>
              <a:t>2 </a:t>
            </a:r>
            <a:r>
              <a:rPr lang="en-US" sz="1200" dirty="0" err="1" smtClean="0"/>
              <a:t>tahun</a:t>
            </a:r>
            <a:endParaRPr lang="en-US" sz="12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  <a:effectLst>
            <a:outerShdw dist="71842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 b="1" dirty="0" err="1" smtClean="0"/>
              <a:t>Mengapa</a:t>
            </a:r>
            <a:r>
              <a:rPr lang="en-US" b="1" dirty="0" smtClean="0"/>
              <a:t> WAKTU?</a:t>
            </a:r>
            <a:endParaRPr lang="en-US" b="1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838200" y="3810000"/>
            <a:ext cx="7620000" cy="2514600"/>
          </a:xfrm>
          <a:noFill/>
          <a:ln/>
        </p:spPr>
        <p:txBody>
          <a:bodyPr/>
          <a:lstStyle/>
          <a:p>
            <a:pPr algn="ctr">
              <a:spcAft>
                <a:spcPct val="75000"/>
              </a:spcAft>
              <a:buFont typeface="Monotype Sorts" pitchFamily="2" charset="2"/>
              <a:buNone/>
            </a:pPr>
            <a:r>
              <a:rPr lang="en-US" sz="32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WAKTU</a:t>
            </a:r>
            <a:r>
              <a:rPr lang="en-US" sz="3200" dirty="0" smtClean="0"/>
              <a:t> </a:t>
            </a:r>
            <a:r>
              <a:rPr lang="en-US" sz="3200" dirty="0" err="1" smtClean="0"/>
              <a:t>memberi</a:t>
            </a:r>
            <a:r>
              <a:rPr lang="en-US" sz="3200" dirty="0" smtClean="0"/>
              <a:t> </a:t>
            </a:r>
            <a:r>
              <a:rPr lang="en-US" sz="3200" dirty="0" err="1" smtClean="0"/>
              <a:t>peluang</a:t>
            </a:r>
            <a:r>
              <a:rPr lang="en-US" sz="3200" dirty="0" smtClean="0"/>
              <a:t> </a:t>
            </a:r>
            <a:r>
              <a:rPr lang="en-US" sz="3200" dirty="0" err="1" smtClean="0"/>
              <a:t>untuk</a:t>
            </a:r>
            <a:r>
              <a:rPr lang="en-US" sz="3200" dirty="0" smtClean="0"/>
              <a:t> </a:t>
            </a:r>
            <a:r>
              <a:rPr lang="en-US" sz="3200" dirty="0" err="1" smtClean="0"/>
              <a:t>menunda</a:t>
            </a:r>
            <a:r>
              <a:rPr lang="en-US" sz="3200" dirty="0" smtClean="0"/>
              <a:t> </a:t>
            </a:r>
            <a:r>
              <a:rPr lang="en-US" sz="3200" dirty="0" err="1" smtClean="0"/>
              <a:t>konsumsi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mendapatkan</a:t>
            </a:r>
            <a:r>
              <a:rPr lang="en-US" sz="3200" dirty="0" smtClean="0"/>
              <a:t> </a:t>
            </a:r>
            <a:r>
              <a:rPr lang="en-US" sz="3200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BUNGA</a:t>
            </a:r>
            <a:r>
              <a:rPr lang="en-US" sz="3200" dirty="0" smtClean="0"/>
              <a:t>.</a:t>
            </a:r>
            <a:endParaRPr lang="en-US" sz="1600" dirty="0"/>
          </a:p>
          <a:p>
            <a:pPr algn="ctr">
              <a:spcAft>
                <a:spcPct val="75000"/>
              </a:spcAft>
              <a:buFont typeface="Monotype Sorts" pitchFamily="2" charset="2"/>
              <a:buNone/>
            </a:pPr>
            <a:endParaRPr lang="en-US" sz="1600" dirty="0"/>
          </a:p>
        </p:txBody>
      </p:sp>
      <p:sp>
        <p:nvSpPr>
          <p:cNvPr id="8198" name="Rectangle 6"/>
          <p:cNvSpPr>
            <a:spLocks noGrp="1" noChangeArrowheads="1"/>
          </p:cNvSpPr>
          <p:nvPr>
            <p:ph sz="quarter" idx="2"/>
          </p:nvPr>
        </p:nvSpPr>
        <p:spPr>
          <a:xfrm>
            <a:off x="1066800" y="2209800"/>
            <a:ext cx="7162800" cy="1371600"/>
          </a:xfr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ctr">
              <a:spcAft>
                <a:spcPct val="75000"/>
              </a:spcAft>
              <a:buFont typeface="Monotype Sorts" pitchFamily="2" charset="2"/>
              <a:buNone/>
            </a:pPr>
            <a:r>
              <a:rPr lang="en-US" sz="3200" dirty="0" err="1" smtClean="0"/>
              <a:t>Mengapa</a:t>
            </a:r>
            <a:r>
              <a:rPr lang="en-US" sz="3200" dirty="0" smtClean="0"/>
              <a:t> </a:t>
            </a:r>
            <a:r>
              <a:rPr lang="en-US" sz="32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WAKTU</a:t>
            </a:r>
            <a:r>
              <a:rPr lang="en-US" sz="3200" dirty="0" smtClean="0"/>
              <a:t> </a:t>
            </a:r>
            <a:r>
              <a:rPr lang="en-US" sz="3200" dirty="0" err="1" smtClean="0"/>
              <a:t>jadi</a:t>
            </a:r>
            <a:r>
              <a:rPr lang="en-US" sz="3200" dirty="0" smtClean="0"/>
              <a:t> </a:t>
            </a:r>
            <a:r>
              <a:rPr lang="en-US" sz="3200" dirty="0" err="1" smtClean="0"/>
              <a:t>unsur</a:t>
            </a:r>
            <a:r>
              <a:rPr lang="en-US" sz="3200" dirty="0" smtClean="0"/>
              <a:t> </a:t>
            </a:r>
            <a:r>
              <a:rPr lang="en-US" sz="3200" dirty="0" err="1" smtClean="0"/>
              <a:t>penting</a:t>
            </a:r>
            <a:r>
              <a:rPr lang="en-US" sz="3200" dirty="0" smtClean="0"/>
              <a:t> </a:t>
            </a:r>
            <a:r>
              <a:rPr lang="en-US" sz="3200" dirty="0" err="1" smtClean="0"/>
              <a:t>dalam</a:t>
            </a:r>
            <a:r>
              <a:rPr lang="en-US" sz="3200" dirty="0" smtClean="0"/>
              <a:t> </a:t>
            </a:r>
            <a:r>
              <a:rPr lang="en-US" sz="3200" dirty="0" err="1" smtClean="0"/>
              <a:t>keputusan</a:t>
            </a:r>
            <a:r>
              <a:rPr lang="en-US" sz="3200" dirty="0" smtClean="0"/>
              <a:t>?</a:t>
            </a:r>
            <a:endParaRPr lang="en-US" sz="32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animBg="1" autoUpdateAnimBg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371600" y="2438400"/>
            <a:ext cx="5334000" cy="1560731"/>
            <a:chOff x="1371600" y="2438400"/>
            <a:chExt cx="5334000" cy="1560731"/>
          </a:xfrm>
        </p:grpSpPr>
        <p:sp>
          <p:nvSpPr>
            <p:cNvPr id="6" name="Rectangle 5"/>
            <p:cNvSpPr/>
            <p:nvPr/>
          </p:nvSpPr>
          <p:spPr>
            <a:xfrm>
              <a:off x="1371600" y="2819400"/>
              <a:ext cx="1787091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err="1" smtClean="0">
                  <a:solidFill>
                    <a:srgbClr val="003530"/>
                  </a:solidFill>
                </a:rPr>
                <a:t>FVA</a:t>
              </a:r>
              <a:r>
                <a:rPr lang="en-US" baseline="-25000" dirty="0" err="1" smtClean="0">
                  <a:solidFill>
                    <a:srgbClr val="003530"/>
                  </a:solidFill>
                </a:rPr>
                <a:t>n</a:t>
              </a:r>
              <a:r>
                <a:rPr lang="en-US" dirty="0" smtClean="0">
                  <a:solidFill>
                    <a:srgbClr val="003530"/>
                  </a:solidFill>
                </a:rPr>
                <a:t> = </a:t>
              </a:r>
              <a:endParaRPr lang="en-US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5105400" y="3352800"/>
              <a:ext cx="441147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k</a:t>
              </a:r>
              <a:endParaRPr lang="en-US" dirty="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3886200" y="2438400"/>
              <a:ext cx="2819400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/>
              <a:r>
                <a:rPr lang="en-US" dirty="0" smtClean="0">
                  <a:solidFill>
                    <a:srgbClr val="003530"/>
                  </a:solidFill>
                </a:rPr>
                <a:t>(1+k)</a:t>
              </a:r>
              <a:r>
                <a:rPr lang="en-US" baseline="30000" dirty="0" smtClean="0">
                  <a:solidFill>
                    <a:srgbClr val="003530"/>
                  </a:solidFill>
                </a:rPr>
                <a:t>n</a:t>
              </a:r>
              <a:r>
                <a:rPr lang="en-US" dirty="0" smtClean="0">
                  <a:solidFill>
                    <a:srgbClr val="003530"/>
                  </a:solidFill>
                </a:rPr>
                <a:t> – 1</a:t>
              </a:r>
            </a:p>
          </p:txBody>
        </p:sp>
        <p:cxnSp>
          <p:nvCxnSpPr>
            <p:cNvPr id="10" name="Straight Connector 9"/>
            <p:cNvCxnSpPr/>
            <p:nvPr/>
          </p:nvCxnSpPr>
          <p:spPr bwMode="auto">
            <a:xfrm>
              <a:off x="4267200" y="3200400"/>
              <a:ext cx="2286000" cy="1588"/>
            </a:xfrm>
            <a:prstGeom prst="line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1" name="Rectangle 10"/>
            <p:cNvSpPr/>
            <p:nvPr/>
          </p:nvSpPr>
          <p:spPr>
            <a:xfrm>
              <a:off x="3124200" y="2819400"/>
              <a:ext cx="971421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>
                  <a:solidFill>
                    <a:srgbClr val="003530"/>
                  </a:solidFill>
                </a:rPr>
                <a:t>P  </a:t>
              </a:r>
              <a:r>
                <a:rPr lang="en-US" b="0" dirty="0" smtClean="0">
                  <a:solidFill>
                    <a:srgbClr val="003530"/>
                  </a:solidFill>
                </a:rPr>
                <a:t>x</a:t>
              </a:r>
              <a:endParaRPr lang="en-US" b="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685800" y="1447800"/>
            <a:ext cx="7924800" cy="1524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spcAft>
                <a:spcPct val="20000"/>
              </a:spcAft>
            </a:pPr>
            <a:r>
              <a:rPr lang="en-US" dirty="0">
                <a:solidFill>
                  <a:srgbClr val="A7515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sz="3400" dirty="0" err="1">
                <a:solidFill>
                  <a:srgbClr val="A7515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FVA</a:t>
            </a:r>
            <a:r>
              <a:rPr lang="en-US" sz="3400" baseline="-25000" dirty="0" err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sz="3400" dirty="0">
                <a:solidFill>
                  <a:srgbClr val="000000"/>
                </a:solidFill>
              </a:rPr>
              <a:t> 	= </a:t>
            </a:r>
            <a:r>
              <a:rPr lang="en-US" sz="3400" dirty="0">
                <a:solidFill>
                  <a:srgbClr val="42B200"/>
                </a:solidFill>
              </a:rPr>
              <a:t>R</a:t>
            </a:r>
            <a:r>
              <a:rPr lang="en-US" sz="3400" dirty="0">
                <a:solidFill>
                  <a:srgbClr val="000000"/>
                </a:solidFill>
              </a:rPr>
              <a:t> (</a:t>
            </a:r>
            <a:r>
              <a:rPr lang="en-US" sz="3400" dirty="0" err="1">
                <a:solidFill>
                  <a:schemeClr val="hlink"/>
                </a:solidFill>
              </a:rPr>
              <a:t>FVIFA</a:t>
            </a:r>
            <a:r>
              <a:rPr lang="en-US" sz="3400" baseline="-25000" dirty="0" err="1">
                <a:solidFill>
                  <a:srgbClr val="C277FF"/>
                </a:solidFill>
              </a:rPr>
              <a:t>i%</a:t>
            </a:r>
            <a:r>
              <a:rPr lang="en-US" sz="3400" baseline="-25000" dirty="0" err="1">
                <a:solidFill>
                  <a:srgbClr val="000000"/>
                </a:solidFill>
              </a:rPr>
              <a:t>,</a:t>
            </a:r>
            <a:r>
              <a:rPr lang="en-US" sz="3400" baseline="-25000" dirty="0" err="1">
                <a:solidFill>
                  <a:schemeClr val="tx2"/>
                </a:solidFill>
              </a:rPr>
              <a:t>n</a:t>
            </a:r>
            <a:r>
              <a:rPr lang="en-US" sz="3400" dirty="0">
                <a:solidFill>
                  <a:srgbClr val="000000"/>
                </a:solidFill>
              </a:rPr>
              <a:t>)			 </a:t>
            </a:r>
            <a:r>
              <a:rPr lang="en-US" sz="3400" dirty="0">
                <a:solidFill>
                  <a:srgbClr val="A7515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FVA</a:t>
            </a:r>
            <a:r>
              <a:rPr lang="en-US" sz="3400" baseline="-25000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</a:t>
            </a:r>
            <a:r>
              <a:rPr lang="en-US" sz="3400" dirty="0">
                <a:solidFill>
                  <a:srgbClr val="000000"/>
                </a:solidFill>
              </a:rPr>
              <a:t> 	= </a:t>
            </a:r>
            <a:r>
              <a:rPr lang="id-ID" sz="3400" dirty="0" smtClean="0">
                <a:solidFill>
                  <a:srgbClr val="42B200"/>
                </a:solidFill>
              </a:rPr>
              <a:t>Rp</a:t>
            </a:r>
            <a:r>
              <a:rPr lang="en-US" sz="3400" dirty="0" smtClean="0">
                <a:solidFill>
                  <a:srgbClr val="42B200"/>
                </a:solidFill>
              </a:rPr>
              <a:t>1</a:t>
            </a:r>
            <a:r>
              <a:rPr lang="id-ID" sz="3400" dirty="0" smtClean="0">
                <a:solidFill>
                  <a:srgbClr val="42B200"/>
                </a:solidFill>
              </a:rPr>
              <a:t>.</a:t>
            </a:r>
            <a:r>
              <a:rPr lang="en-US" sz="3400" dirty="0" smtClean="0">
                <a:solidFill>
                  <a:srgbClr val="42B200"/>
                </a:solidFill>
              </a:rPr>
              <a:t>000</a:t>
            </a:r>
            <a:r>
              <a:rPr lang="en-US" sz="3400" dirty="0" smtClean="0">
                <a:solidFill>
                  <a:srgbClr val="000000"/>
                </a:solidFill>
              </a:rPr>
              <a:t> </a:t>
            </a:r>
            <a:r>
              <a:rPr lang="en-US" sz="3400" dirty="0">
                <a:solidFill>
                  <a:srgbClr val="000000"/>
                </a:solidFill>
              </a:rPr>
              <a:t>(</a:t>
            </a:r>
            <a:r>
              <a:rPr lang="en-US" sz="3400" dirty="0">
                <a:solidFill>
                  <a:schemeClr val="hlink"/>
                </a:solidFill>
              </a:rPr>
              <a:t>FVIFA</a:t>
            </a:r>
            <a:r>
              <a:rPr lang="en-US" sz="3400" baseline="-25000" dirty="0">
                <a:solidFill>
                  <a:srgbClr val="C277FF"/>
                </a:solidFill>
              </a:rPr>
              <a:t>7%</a:t>
            </a:r>
            <a:r>
              <a:rPr lang="en-US" sz="3400" baseline="-25000" dirty="0">
                <a:solidFill>
                  <a:srgbClr val="000000"/>
                </a:solidFill>
              </a:rPr>
              <a:t>,</a:t>
            </a:r>
            <a:r>
              <a:rPr lang="en-US" sz="3400" baseline="-25000" dirty="0">
                <a:solidFill>
                  <a:schemeClr val="tx2"/>
                </a:solidFill>
              </a:rPr>
              <a:t>3</a:t>
            </a:r>
            <a:r>
              <a:rPr lang="en-US" sz="3400" dirty="0">
                <a:solidFill>
                  <a:srgbClr val="000000"/>
                </a:solidFill>
              </a:rPr>
              <a:t>)				= </a:t>
            </a:r>
            <a:r>
              <a:rPr lang="id-ID" sz="3400" dirty="0" smtClean="0">
                <a:solidFill>
                  <a:srgbClr val="42B200"/>
                </a:solidFill>
              </a:rPr>
              <a:t>Rp</a:t>
            </a:r>
            <a:r>
              <a:rPr lang="en-US" sz="3400" dirty="0" smtClean="0">
                <a:solidFill>
                  <a:srgbClr val="42B200"/>
                </a:solidFill>
              </a:rPr>
              <a:t>1</a:t>
            </a:r>
            <a:r>
              <a:rPr lang="id-ID" sz="3400" dirty="0" smtClean="0">
                <a:solidFill>
                  <a:srgbClr val="42B200"/>
                </a:solidFill>
              </a:rPr>
              <a:t>.</a:t>
            </a:r>
            <a:r>
              <a:rPr lang="en-US" sz="3400" dirty="0" smtClean="0">
                <a:solidFill>
                  <a:srgbClr val="42B200"/>
                </a:solidFill>
              </a:rPr>
              <a:t>000</a:t>
            </a:r>
            <a:r>
              <a:rPr lang="en-US" sz="3400" dirty="0" smtClean="0">
                <a:solidFill>
                  <a:srgbClr val="000000"/>
                </a:solidFill>
              </a:rPr>
              <a:t> </a:t>
            </a:r>
            <a:r>
              <a:rPr lang="en-US" sz="3400" dirty="0">
                <a:solidFill>
                  <a:srgbClr val="000000"/>
                </a:solidFill>
              </a:rPr>
              <a:t>(</a:t>
            </a:r>
            <a:r>
              <a:rPr lang="en-US" sz="3400" dirty="0" smtClean="0">
                <a:solidFill>
                  <a:schemeClr val="hlink"/>
                </a:solidFill>
              </a:rPr>
              <a:t>3</a:t>
            </a:r>
            <a:r>
              <a:rPr lang="id-ID" sz="3400" dirty="0" smtClean="0">
                <a:solidFill>
                  <a:schemeClr val="hlink"/>
                </a:solidFill>
              </a:rPr>
              <a:t>,</a:t>
            </a:r>
            <a:r>
              <a:rPr lang="en-US" sz="3400" dirty="0" smtClean="0">
                <a:solidFill>
                  <a:schemeClr val="hlink"/>
                </a:solidFill>
              </a:rPr>
              <a:t>215</a:t>
            </a:r>
            <a:r>
              <a:rPr lang="en-US" sz="3400" dirty="0">
                <a:solidFill>
                  <a:srgbClr val="000000"/>
                </a:solidFill>
              </a:rPr>
              <a:t>) = </a:t>
            </a:r>
            <a:r>
              <a:rPr lang="id-ID" sz="3400" dirty="0" smtClean="0">
                <a:solidFill>
                  <a:srgbClr val="A7515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Rp </a:t>
            </a:r>
            <a:r>
              <a:rPr lang="en-US" sz="3400" dirty="0" smtClean="0">
                <a:solidFill>
                  <a:srgbClr val="A7515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</a:t>
            </a:r>
            <a:r>
              <a:rPr lang="id-ID" sz="3400" dirty="0" smtClean="0">
                <a:solidFill>
                  <a:srgbClr val="A7515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.</a:t>
            </a:r>
            <a:r>
              <a:rPr lang="en-US" sz="3400" dirty="0" smtClean="0">
                <a:solidFill>
                  <a:srgbClr val="A7515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215</a:t>
            </a:r>
            <a:endParaRPr lang="en-US" sz="3400" dirty="0">
              <a:solidFill>
                <a:srgbClr val="A7515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  <a:effectLst>
            <a:outerShdw dist="71842" dir="2700000" algn="ctr" rotWithShape="0">
              <a:schemeClr val="bg2"/>
            </a:outerShdw>
          </a:effectLst>
        </p:spPr>
        <p:txBody>
          <a:bodyPr>
            <a:normAutofit/>
          </a:bodyPr>
          <a:lstStyle/>
          <a:p>
            <a:r>
              <a:rPr lang="en-US" b="1" dirty="0" err="1" smtClean="0"/>
              <a:t>Perhitungan</a:t>
            </a:r>
            <a:r>
              <a:rPr lang="en-US" b="1" dirty="0" smtClean="0"/>
              <a:t> </a:t>
            </a:r>
            <a:r>
              <a:rPr lang="en-US" b="1" dirty="0" err="1" smtClean="0"/>
              <a:t>Menggunakan</a:t>
            </a:r>
            <a:r>
              <a:rPr lang="en-US" b="1" dirty="0" smtClean="0"/>
              <a:t> </a:t>
            </a:r>
            <a:r>
              <a:rPr lang="en-US" b="1" dirty="0" err="1" smtClean="0"/>
              <a:t>Tabel</a:t>
            </a:r>
            <a:r>
              <a:rPr lang="en-US" b="1" dirty="0" smtClean="0"/>
              <a:t> </a:t>
            </a:r>
            <a:r>
              <a:rPr lang="en-US" b="1" dirty="0"/>
              <a:t>III</a:t>
            </a:r>
          </a:p>
        </p:txBody>
      </p:sp>
      <p:graphicFrame>
        <p:nvGraphicFramePr>
          <p:cNvPr id="108544" name="Object 0">
            <a:hlinkClick r:id="" action="ppaction://ole?verb=0"/>
          </p:cNvPr>
          <p:cNvGraphicFramePr>
            <a:graphicFrameLocks/>
          </p:cNvGraphicFramePr>
          <p:nvPr>
            <p:ph sz="quarter" idx="1"/>
          </p:nvPr>
        </p:nvGraphicFramePr>
        <p:xfrm>
          <a:off x="520700" y="3352800"/>
          <a:ext cx="8101013" cy="3351213"/>
        </p:xfrm>
        <a:graphic>
          <a:graphicData uri="http://schemas.openxmlformats.org/presentationml/2006/ole">
            <p:oleObj spid="_x0000_s108544" name="Document" r:id="rId3" imgW="8106785" imgH="3354054" progId="Word.Document.8">
              <p:embed/>
            </p:oleObj>
          </a:graphicData>
        </a:graphic>
      </p:graphicFrame>
      <p:sp>
        <p:nvSpPr>
          <p:cNvPr id="37895" name="Line 7"/>
          <p:cNvSpPr>
            <a:spLocks noChangeShapeType="1"/>
          </p:cNvSpPr>
          <p:nvPr/>
        </p:nvSpPr>
        <p:spPr bwMode="auto">
          <a:xfrm>
            <a:off x="1066800" y="3962400"/>
            <a:ext cx="7086600" cy="0"/>
          </a:xfrm>
          <a:prstGeom prst="line">
            <a:avLst/>
          </a:prstGeom>
          <a:noFill/>
          <a:ln w="508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896" name="Line 8"/>
          <p:cNvSpPr>
            <a:spLocks noChangeShapeType="1"/>
          </p:cNvSpPr>
          <p:nvPr/>
        </p:nvSpPr>
        <p:spPr bwMode="auto">
          <a:xfrm>
            <a:off x="2819400" y="3429000"/>
            <a:ext cx="0" cy="3124200"/>
          </a:xfrm>
          <a:prstGeom prst="line">
            <a:avLst/>
          </a:prstGeom>
          <a:noFill/>
          <a:ln w="508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897" name="Line 9"/>
          <p:cNvSpPr>
            <a:spLocks noChangeShapeType="1"/>
          </p:cNvSpPr>
          <p:nvPr/>
        </p:nvSpPr>
        <p:spPr bwMode="auto">
          <a:xfrm>
            <a:off x="1066800" y="4495800"/>
            <a:ext cx="70866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898" name="Line 10"/>
          <p:cNvSpPr>
            <a:spLocks noChangeShapeType="1"/>
          </p:cNvSpPr>
          <p:nvPr/>
        </p:nvSpPr>
        <p:spPr bwMode="auto">
          <a:xfrm>
            <a:off x="1066800" y="6019800"/>
            <a:ext cx="70866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899" name="Line 11"/>
          <p:cNvSpPr>
            <a:spLocks noChangeShapeType="1"/>
          </p:cNvSpPr>
          <p:nvPr/>
        </p:nvSpPr>
        <p:spPr bwMode="auto">
          <a:xfrm>
            <a:off x="1054100" y="5511800"/>
            <a:ext cx="70866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900" name="Line 12"/>
          <p:cNvSpPr>
            <a:spLocks noChangeShapeType="1"/>
          </p:cNvSpPr>
          <p:nvPr/>
        </p:nvSpPr>
        <p:spPr bwMode="auto">
          <a:xfrm>
            <a:off x="1066800" y="4965700"/>
            <a:ext cx="70866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901" name="Line 13"/>
          <p:cNvSpPr>
            <a:spLocks noChangeShapeType="1"/>
          </p:cNvSpPr>
          <p:nvPr/>
        </p:nvSpPr>
        <p:spPr bwMode="auto">
          <a:xfrm>
            <a:off x="4724400" y="3429000"/>
            <a:ext cx="0" cy="31242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902" name="Line 14"/>
          <p:cNvSpPr>
            <a:spLocks noChangeShapeType="1"/>
          </p:cNvSpPr>
          <p:nvPr/>
        </p:nvSpPr>
        <p:spPr bwMode="auto">
          <a:xfrm>
            <a:off x="6553200" y="3429000"/>
            <a:ext cx="0" cy="31242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ChangeArrowheads="1"/>
          </p:cNvSpPr>
          <p:nvPr/>
        </p:nvSpPr>
        <p:spPr bwMode="auto">
          <a:xfrm>
            <a:off x="381000" y="4038600"/>
            <a:ext cx="8382000" cy="2286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Aft>
                <a:spcPct val="20000"/>
              </a:spcAft>
            </a:pPr>
            <a:r>
              <a:rPr lang="en-US" sz="2400" dirty="0">
                <a:solidFill>
                  <a:srgbClr val="000000"/>
                </a:solidFill>
              </a:rPr>
              <a:t>N:		3 </a:t>
            </a:r>
            <a:r>
              <a:rPr lang="en-US" sz="2400" dirty="0" err="1" smtClean="0">
                <a:solidFill>
                  <a:srgbClr val="000000"/>
                </a:solidFill>
              </a:rPr>
              <a:t>Periode</a:t>
            </a:r>
            <a:r>
              <a:rPr lang="en-US" sz="2400" dirty="0" smtClean="0">
                <a:solidFill>
                  <a:srgbClr val="000000"/>
                </a:solidFill>
              </a:rPr>
              <a:t> (</a:t>
            </a:r>
            <a:r>
              <a:rPr lang="en-US" sz="2400" dirty="0" err="1" smtClean="0">
                <a:solidFill>
                  <a:srgbClr val="000000"/>
                </a:solidFill>
              </a:rPr>
              <a:t>tekan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</a:rPr>
              <a:t>sbg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</a:rPr>
              <a:t>tabungan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</a:rPr>
              <a:t>berakhir</a:t>
            </a:r>
            <a:r>
              <a:rPr lang="en-US" sz="2400" dirty="0" smtClean="0">
                <a:solidFill>
                  <a:srgbClr val="000000"/>
                </a:solidFill>
              </a:rPr>
              <a:t> 3 </a:t>
            </a:r>
            <a:r>
              <a:rPr lang="en-US" sz="2400" dirty="0" err="1" smtClean="0">
                <a:solidFill>
                  <a:srgbClr val="000000"/>
                </a:solidFill>
              </a:rPr>
              <a:t>tahun</a:t>
            </a:r>
            <a:r>
              <a:rPr lang="en-US" sz="2400" dirty="0" smtClean="0">
                <a:solidFill>
                  <a:srgbClr val="000000"/>
                </a:solidFill>
              </a:rPr>
              <a:t>)</a:t>
            </a:r>
            <a:endParaRPr lang="en-US" sz="2400" dirty="0">
              <a:solidFill>
                <a:srgbClr val="000000"/>
              </a:solidFill>
            </a:endParaRPr>
          </a:p>
          <a:p>
            <a:pPr marL="342900" indent="-342900" algn="l">
              <a:spcAft>
                <a:spcPct val="20000"/>
              </a:spcAft>
            </a:pPr>
            <a:r>
              <a:rPr lang="en-US" sz="2400" dirty="0">
                <a:solidFill>
                  <a:srgbClr val="000000"/>
                </a:solidFill>
              </a:rPr>
              <a:t>I/Y:	7% </a:t>
            </a:r>
            <a:r>
              <a:rPr lang="en-US" sz="2400" dirty="0" err="1" smtClean="0">
                <a:solidFill>
                  <a:srgbClr val="000000"/>
                </a:solidFill>
              </a:rPr>
              <a:t>tingkat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</a:rPr>
              <a:t>bunga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000000"/>
                </a:solidFill>
              </a:rPr>
              <a:t>per </a:t>
            </a:r>
            <a:r>
              <a:rPr lang="en-US" sz="2400" dirty="0" err="1" smtClean="0">
                <a:solidFill>
                  <a:srgbClr val="000000"/>
                </a:solidFill>
              </a:rPr>
              <a:t>periode</a:t>
            </a:r>
            <a:r>
              <a:rPr lang="en-US" sz="2400" dirty="0" smtClean="0">
                <a:solidFill>
                  <a:srgbClr val="000000"/>
                </a:solidFill>
              </a:rPr>
              <a:t> (</a:t>
            </a:r>
            <a:r>
              <a:rPr lang="en-US" sz="2400" dirty="0" err="1" smtClean="0">
                <a:solidFill>
                  <a:srgbClr val="000000"/>
                </a:solidFill>
              </a:rPr>
              <a:t>tekan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000000"/>
                </a:solidFill>
              </a:rPr>
              <a:t>7 </a:t>
            </a:r>
            <a:r>
              <a:rPr lang="en-US" sz="2400" u="sng" dirty="0">
                <a:solidFill>
                  <a:srgbClr val="000000"/>
                </a:solidFill>
              </a:rPr>
              <a:t>NOT</a:t>
            </a:r>
            <a:r>
              <a:rPr lang="en-US" sz="2400" dirty="0">
                <a:solidFill>
                  <a:srgbClr val="000000"/>
                </a:solidFill>
              </a:rPr>
              <a:t> .07)</a:t>
            </a:r>
          </a:p>
          <a:p>
            <a:pPr marL="342900" indent="-342900" algn="l">
              <a:spcAft>
                <a:spcPct val="20000"/>
              </a:spcAft>
            </a:pPr>
            <a:r>
              <a:rPr lang="en-US" sz="2400" dirty="0">
                <a:solidFill>
                  <a:srgbClr val="000000"/>
                </a:solidFill>
              </a:rPr>
              <a:t>PV:	</a:t>
            </a:r>
            <a:r>
              <a:rPr lang="en-US" sz="2400" dirty="0" err="1" smtClean="0">
                <a:solidFill>
                  <a:srgbClr val="000000"/>
                </a:solidFill>
              </a:rPr>
              <a:t>Tidak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</a:rPr>
              <a:t>relevan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</a:rPr>
              <a:t>dalam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</a:rPr>
              <a:t>situasi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</a:rPr>
              <a:t>ini</a:t>
            </a:r>
            <a:endParaRPr lang="en-US" sz="2400" dirty="0">
              <a:solidFill>
                <a:srgbClr val="000000"/>
              </a:solidFill>
            </a:endParaRPr>
          </a:p>
          <a:p>
            <a:pPr marL="342900" indent="-342900" algn="l">
              <a:spcAft>
                <a:spcPct val="20000"/>
              </a:spcAft>
            </a:pPr>
            <a:r>
              <a:rPr lang="en-US" sz="2400" dirty="0">
                <a:solidFill>
                  <a:srgbClr val="000000"/>
                </a:solidFill>
              </a:rPr>
              <a:t>PMT:	$1,000 (</a:t>
            </a:r>
            <a:r>
              <a:rPr lang="en-US" sz="2400" dirty="0" err="1" smtClean="0">
                <a:solidFill>
                  <a:srgbClr val="000000"/>
                </a:solidFill>
              </a:rPr>
              <a:t>negatif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</a:rPr>
              <a:t>sebagai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</a:rPr>
              <a:t>simpanan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</a:rPr>
              <a:t>tiap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</a:rPr>
              <a:t>tahun</a:t>
            </a:r>
            <a:r>
              <a:rPr lang="en-US" sz="2400" dirty="0" smtClean="0">
                <a:solidFill>
                  <a:srgbClr val="000000"/>
                </a:solidFill>
              </a:rPr>
              <a:t>)</a:t>
            </a:r>
            <a:endParaRPr lang="en-US" sz="2400" dirty="0">
              <a:solidFill>
                <a:srgbClr val="000000"/>
              </a:solidFill>
            </a:endParaRPr>
          </a:p>
          <a:p>
            <a:pPr marL="342900" indent="-342900" algn="l">
              <a:spcAft>
                <a:spcPct val="20000"/>
              </a:spcAft>
            </a:pPr>
            <a:r>
              <a:rPr lang="en-US" sz="2400" dirty="0">
                <a:solidFill>
                  <a:srgbClr val="000000"/>
                </a:solidFill>
              </a:rPr>
              <a:t>FV:	</a:t>
            </a:r>
            <a:r>
              <a:rPr lang="en-US" sz="2400" dirty="0" err="1" smtClean="0">
                <a:solidFill>
                  <a:srgbClr val="000000"/>
                </a:solidFill>
              </a:rPr>
              <a:t>Hitungan</a:t>
            </a:r>
            <a:r>
              <a:rPr lang="en-US" sz="2400" dirty="0" smtClean="0">
                <a:solidFill>
                  <a:srgbClr val="000000"/>
                </a:solidFill>
              </a:rPr>
              <a:t> (</a:t>
            </a:r>
            <a:r>
              <a:rPr lang="en-US" sz="2400" dirty="0" err="1" smtClean="0">
                <a:solidFill>
                  <a:srgbClr val="000000"/>
                </a:solidFill>
              </a:rPr>
              <a:t>Hasil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</a:rPr>
              <a:t>perhitungan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</a:rPr>
              <a:t>positif</a:t>
            </a:r>
            <a:r>
              <a:rPr lang="en-US" sz="2400" dirty="0" smtClean="0">
                <a:solidFill>
                  <a:srgbClr val="000000"/>
                </a:solidFill>
              </a:rPr>
              <a:t>)</a:t>
            </a:r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70659" name="Line 3"/>
          <p:cNvSpPr>
            <a:spLocks noChangeShapeType="1"/>
          </p:cNvSpPr>
          <p:nvPr/>
        </p:nvSpPr>
        <p:spPr bwMode="auto">
          <a:xfrm>
            <a:off x="1905000" y="1676400"/>
            <a:ext cx="6553200" cy="0"/>
          </a:xfrm>
          <a:prstGeom prst="line">
            <a:avLst/>
          </a:prstGeom>
          <a:noFill/>
          <a:ln w="7620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0660" name="Rectangle 4"/>
          <p:cNvSpPr>
            <a:spLocks noGrp="1" noChangeArrowheads="1"/>
          </p:cNvSpPr>
          <p:nvPr>
            <p:ph type="title"/>
          </p:nvPr>
        </p:nvSpPr>
        <p:spPr>
          <a:xfrm>
            <a:off x="1676400" y="476250"/>
            <a:ext cx="7391400" cy="1276350"/>
          </a:xfrm>
          <a:noFill/>
          <a:ln/>
          <a:effectLst>
            <a:outerShdw dist="71842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 b="1" dirty="0" err="1" smtClean="0"/>
              <a:t>Penyelesaian</a:t>
            </a:r>
            <a:r>
              <a:rPr lang="en-US" b="1" dirty="0" smtClean="0"/>
              <a:t> </a:t>
            </a:r>
            <a:r>
              <a:rPr lang="en-US" b="1" dirty="0" err="1" smtClean="0"/>
              <a:t>Masalah</a:t>
            </a:r>
            <a:r>
              <a:rPr lang="en-US" b="1" dirty="0" smtClean="0"/>
              <a:t> FVA</a:t>
            </a:r>
            <a:endParaRPr lang="en-US" b="1" dirty="0"/>
          </a:p>
        </p:txBody>
      </p:sp>
      <p:sp>
        <p:nvSpPr>
          <p:cNvPr id="70661" name="Line 5"/>
          <p:cNvSpPr>
            <a:spLocks noChangeShapeType="1"/>
          </p:cNvSpPr>
          <p:nvPr/>
        </p:nvSpPr>
        <p:spPr bwMode="auto">
          <a:xfrm>
            <a:off x="1828800" y="1600200"/>
            <a:ext cx="6553200" cy="0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0662" name="Rectangle 6"/>
          <p:cNvSpPr>
            <a:spLocks noChangeArrowheads="1"/>
          </p:cNvSpPr>
          <p:nvPr/>
        </p:nvSpPr>
        <p:spPr bwMode="auto">
          <a:xfrm>
            <a:off x="304800" y="1828800"/>
            <a:ext cx="8534400" cy="19812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663" name="Rectangle 7"/>
          <p:cNvSpPr>
            <a:spLocks noChangeArrowheads="1"/>
          </p:cNvSpPr>
          <p:nvPr/>
        </p:nvSpPr>
        <p:spPr bwMode="auto">
          <a:xfrm>
            <a:off x="2286000" y="2514600"/>
            <a:ext cx="1143000" cy="533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>
                <a:solidFill>
                  <a:srgbClr val="000000"/>
                </a:solidFill>
              </a:rPr>
              <a:t>N</a:t>
            </a:r>
          </a:p>
        </p:txBody>
      </p:sp>
      <p:sp>
        <p:nvSpPr>
          <p:cNvPr id="70664" name="Rectangle 8"/>
          <p:cNvSpPr>
            <a:spLocks noChangeArrowheads="1"/>
          </p:cNvSpPr>
          <p:nvPr/>
        </p:nvSpPr>
        <p:spPr bwMode="auto">
          <a:xfrm>
            <a:off x="3657600" y="2514600"/>
            <a:ext cx="1143000" cy="533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>
                <a:solidFill>
                  <a:srgbClr val="000000"/>
                </a:solidFill>
              </a:rPr>
              <a:t>I/Y</a:t>
            </a:r>
          </a:p>
        </p:txBody>
      </p:sp>
      <p:sp>
        <p:nvSpPr>
          <p:cNvPr id="70665" name="Rectangle 9"/>
          <p:cNvSpPr>
            <a:spLocks noChangeArrowheads="1"/>
          </p:cNvSpPr>
          <p:nvPr/>
        </p:nvSpPr>
        <p:spPr bwMode="auto">
          <a:xfrm>
            <a:off x="4953000" y="2514600"/>
            <a:ext cx="1143000" cy="533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>
                <a:solidFill>
                  <a:srgbClr val="000000"/>
                </a:solidFill>
              </a:rPr>
              <a:t>PV</a:t>
            </a:r>
          </a:p>
        </p:txBody>
      </p:sp>
      <p:sp>
        <p:nvSpPr>
          <p:cNvPr id="70666" name="Rectangle 10"/>
          <p:cNvSpPr>
            <a:spLocks noChangeArrowheads="1"/>
          </p:cNvSpPr>
          <p:nvPr/>
        </p:nvSpPr>
        <p:spPr bwMode="auto">
          <a:xfrm>
            <a:off x="6248400" y="2514600"/>
            <a:ext cx="1143000" cy="533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>
                <a:solidFill>
                  <a:srgbClr val="000000"/>
                </a:solidFill>
              </a:rPr>
              <a:t>PMT</a:t>
            </a:r>
          </a:p>
        </p:txBody>
      </p:sp>
      <p:sp>
        <p:nvSpPr>
          <p:cNvPr id="70667" name="Rectangle 11"/>
          <p:cNvSpPr>
            <a:spLocks noChangeArrowheads="1"/>
          </p:cNvSpPr>
          <p:nvPr/>
        </p:nvSpPr>
        <p:spPr bwMode="auto">
          <a:xfrm>
            <a:off x="7543800" y="2514600"/>
            <a:ext cx="1143000" cy="533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>
                <a:solidFill>
                  <a:srgbClr val="000000"/>
                </a:solidFill>
              </a:rPr>
              <a:t>FV</a:t>
            </a:r>
          </a:p>
        </p:txBody>
      </p:sp>
      <p:sp>
        <p:nvSpPr>
          <p:cNvPr id="70668" name="Rectangle 12"/>
          <p:cNvSpPr>
            <a:spLocks noChangeArrowheads="1"/>
          </p:cNvSpPr>
          <p:nvPr/>
        </p:nvSpPr>
        <p:spPr bwMode="auto">
          <a:xfrm>
            <a:off x="381000" y="1905000"/>
            <a:ext cx="1752600" cy="533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800" dirty="0" smtClean="0">
                <a:solidFill>
                  <a:srgbClr val="000000"/>
                </a:solidFill>
              </a:rPr>
              <a:t>Input</a:t>
            </a:r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70669" name="Rectangle 13"/>
          <p:cNvSpPr>
            <a:spLocks noChangeArrowheads="1"/>
          </p:cNvSpPr>
          <p:nvPr/>
        </p:nvSpPr>
        <p:spPr bwMode="auto">
          <a:xfrm>
            <a:off x="381000" y="3162300"/>
            <a:ext cx="1752600" cy="533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800" dirty="0" err="1" smtClean="0">
                <a:solidFill>
                  <a:srgbClr val="000000"/>
                </a:solidFill>
              </a:rPr>
              <a:t>Hasil</a:t>
            </a:r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70670" name="Rectangle 14"/>
          <p:cNvSpPr>
            <a:spLocks noChangeArrowheads="1"/>
          </p:cNvSpPr>
          <p:nvPr/>
        </p:nvSpPr>
        <p:spPr bwMode="auto">
          <a:xfrm>
            <a:off x="2286000" y="1905000"/>
            <a:ext cx="6400800" cy="533400"/>
          </a:xfrm>
          <a:prstGeom prst="rect">
            <a:avLst/>
          </a:prstGeom>
          <a:solidFill>
            <a:srgbClr val="FFFF99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/>
            <a:r>
              <a:rPr lang="en-US" sz="2800">
                <a:solidFill>
                  <a:srgbClr val="000000"/>
                </a:solidFill>
              </a:rPr>
              <a:t>    </a:t>
            </a:r>
            <a:r>
              <a:rPr lang="en-US" sz="2800">
                <a:solidFill>
                  <a:schemeClr val="tx2"/>
                </a:solidFill>
              </a:rPr>
              <a:t>3</a:t>
            </a:r>
            <a:r>
              <a:rPr lang="en-US" sz="2800">
                <a:solidFill>
                  <a:srgbClr val="000000"/>
                </a:solidFill>
              </a:rPr>
              <a:t>        </a:t>
            </a:r>
            <a:r>
              <a:rPr lang="en-US" sz="2800">
                <a:solidFill>
                  <a:srgbClr val="C277FF"/>
                </a:solidFill>
              </a:rPr>
              <a:t>    7</a:t>
            </a:r>
            <a:r>
              <a:rPr lang="en-US" sz="2800">
                <a:solidFill>
                  <a:srgbClr val="000000"/>
                </a:solidFill>
              </a:rPr>
              <a:t>           </a:t>
            </a:r>
            <a:r>
              <a:rPr lang="en-US" sz="2800">
                <a:solidFill>
                  <a:srgbClr val="42B200"/>
                </a:solidFill>
              </a:rPr>
              <a:t>0       -1,000</a:t>
            </a:r>
            <a:endParaRPr lang="en-US" sz="2800">
              <a:solidFill>
                <a:srgbClr val="000000"/>
              </a:solidFill>
            </a:endParaRPr>
          </a:p>
        </p:txBody>
      </p:sp>
      <p:sp>
        <p:nvSpPr>
          <p:cNvPr id="70671" name="Rectangle 15"/>
          <p:cNvSpPr>
            <a:spLocks noChangeArrowheads="1"/>
          </p:cNvSpPr>
          <p:nvPr/>
        </p:nvSpPr>
        <p:spPr bwMode="auto">
          <a:xfrm>
            <a:off x="2286000" y="3124200"/>
            <a:ext cx="6400800" cy="533400"/>
          </a:xfrm>
          <a:prstGeom prst="rect">
            <a:avLst/>
          </a:prstGeom>
          <a:solidFill>
            <a:srgbClr val="FFFF99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/>
            <a:r>
              <a:rPr lang="en-US" sz="2400" dirty="0"/>
              <a:t>                                                           </a:t>
            </a:r>
            <a:r>
              <a:rPr lang="en-US" sz="2800" dirty="0">
                <a:solidFill>
                  <a:schemeClr val="hlink"/>
                </a:solidFill>
              </a:rPr>
              <a:t>3,214.90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71" grpId="0" animBg="1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9" name="AutoShape 3"/>
          <p:cNvSpPr>
            <a:spLocks noChangeArrowheads="1"/>
          </p:cNvSpPr>
          <p:nvPr/>
        </p:nvSpPr>
        <p:spPr bwMode="auto">
          <a:xfrm>
            <a:off x="996950" y="4578350"/>
            <a:ext cx="6311900" cy="1892300"/>
          </a:xfrm>
          <a:prstGeom prst="octagon">
            <a:avLst>
              <a:gd name="adj" fmla="val 29282"/>
            </a:avLst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80901" name="Rectangle 5"/>
          <p:cNvSpPr>
            <a:spLocks noGrp="1" noChangeArrowheads="1"/>
          </p:cNvSpPr>
          <p:nvPr>
            <p:ph type="title"/>
          </p:nvPr>
        </p:nvSpPr>
        <p:spPr>
          <a:xfrm>
            <a:off x="228600" y="152400"/>
            <a:ext cx="8763000" cy="990600"/>
          </a:xfrm>
          <a:noFill/>
          <a:ln/>
          <a:effectLst>
            <a:outerShdw dist="71842" dir="2700000" algn="ctr" rotWithShape="0">
              <a:schemeClr val="bg2"/>
            </a:outerShdw>
          </a:effectLst>
        </p:spPr>
        <p:txBody>
          <a:bodyPr>
            <a:normAutofit/>
          </a:bodyPr>
          <a:lstStyle/>
          <a:p>
            <a:r>
              <a:rPr lang="en-US" sz="2800" b="1" dirty="0" err="1" smtClean="0"/>
              <a:t>Gambaran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Anuitas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Jatuh</a:t>
            </a:r>
            <a:r>
              <a:rPr lang="en-US" sz="2800" b="1" dirty="0" smtClean="0"/>
              <a:t> Tempo </a:t>
            </a:r>
            <a:r>
              <a:rPr lang="en-US" sz="2800" b="1" dirty="0"/>
              <a:t>-- FVAD</a:t>
            </a:r>
          </a:p>
        </p:txBody>
      </p:sp>
      <p:sp>
        <p:nvSpPr>
          <p:cNvPr id="80900" name="Rectangle 4"/>
          <p:cNvSpPr>
            <a:spLocks noGrp="1" noChangeArrowheads="1"/>
          </p:cNvSpPr>
          <p:nvPr>
            <p:ph sz="quarter" idx="1"/>
          </p:nvPr>
        </p:nvSpPr>
        <p:spPr>
          <a:xfrm>
            <a:off x="1371600" y="4724400"/>
            <a:ext cx="6019800" cy="1524000"/>
          </a:xfrm>
          <a:noFill/>
          <a:ln/>
        </p:spPr>
        <p:txBody>
          <a:bodyPr/>
          <a:lstStyle/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sz="3200" dirty="0" err="1">
                <a:solidFill>
                  <a:srgbClr val="A7515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FVAD</a:t>
            </a:r>
            <a:r>
              <a:rPr lang="en-US" sz="3200" baseline="-25000" dirty="0" err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sz="3200" dirty="0"/>
              <a:t> = </a:t>
            </a:r>
            <a:r>
              <a:rPr lang="en-US" sz="3200" dirty="0">
                <a:solidFill>
                  <a:schemeClr val="hlink"/>
                </a:solidFill>
              </a:rPr>
              <a:t>R</a:t>
            </a:r>
            <a:r>
              <a:rPr lang="en-US" sz="3200" dirty="0"/>
              <a:t>(1+</a:t>
            </a:r>
            <a:r>
              <a:rPr lang="en-US" sz="3200" dirty="0">
                <a:solidFill>
                  <a:srgbClr val="C277FF"/>
                </a:solidFill>
              </a:rPr>
              <a:t>i</a:t>
            </a:r>
            <a:r>
              <a:rPr lang="en-US" sz="3200" dirty="0"/>
              <a:t>)</a:t>
            </a:r>
            <a:r>
              <a:rPr lang="en-US" sz="3200" baseline="30000" dirty="0">
                <a:solidFill>
                  <a:schemeClr val="tx2"/>
                </a:solidFill>
              </a:rPr>
              <a:t>n </a:t>
            </a:r>
            <a:r>
              <a:rPr lang="en-US" sz="3200" dirty="0"/>
              <a:t>+ </a:t>
            </a:r>
            <a:r>
              <a:rPr lang="en-US" sz="3200" dirty="0">
                <a:solidFill>
                  <a:schemeClr val="hlink"/>
                </a:solidFill>
              </a:rPr>
              <a:t>R</a:t>
            </a:r>
            <a:r>
              <a:rPr lang="en-US" sz="3200" dirty="0"/>
              <a:t>(1+</a:t>
            </a:r>
            <a:r>
              <a:rPr lang="en-US" sz="3200" dirty="0">
                <a:solidFill>
                  <a:srgbClr val="C277FF"/>
                </a:solidFill>
              </a:rPr>
              <a:t>i</a:t>
            </a:r>
            <a:r>
              <a:rPr lang="en-US" sz="3200" dirty="0"/>
              <a:t>)</a:t>
            </a:r>
            <a:r>
              <a:rPr lang="en-US" sz="3200" baseline="30000" dirty="0">
                <a:solidFill>
                  <a:schemeClr val="tx2"/>
                </a:solidFill>
              </a:rPr>
              <a:t>n-1 </a:t>
            </a:r>
            <a:r>
              <a:rPr lang="en-US" sz="3200" dirty="0"/>
              <a:t>+ 		        ... + </a:t>
            </a:r>
            <a:r>
              <a:rPr lang="en-US" sz="3200" dirty="0">
                <a:solidFill>
                  <a:schemeClr val="hlink"/>
                </a:solidFill>
              </a:rPr>
              <a:t>R</a:t>
            </a:r>
            <a:r>
              <a:rPr lang="en-US" sz="3200" dirty="0"/>
              <a:t>(1+</a:t>
            </a:r>
            <a:r>
              <a:rPr lang="en-US" sz="3200" dirty="0">
                <a:solidFill>
                  <a:srgbClr val="C277FF"/>
                </a:solidFill>
              </a:rPr>
              <a:t>i</a:t>
            </a:r>
            <a:r>
              <a:rPr lang="en-US" sz="3200" dirty="0"/>
              <a:t>)</a:t>
            </a:r>
            <a:r>
              <a:rPr lang="en-US" sz="3200" baseline="30000" dirty="0">
                <a:solidFill>
                  <a:schemeClr val="tx2"/>
                </a:solidFill>
              </a:rPr>
              <a:t>2</a:t>
            </a:r>
            <a:r>
              <a:rPr lang="en-US" sz="3200" baseline="30000" dirty="0"/>
              <a:t> </a:t>
            </a:r>
            <a:r>
              <a:rPr lang="en-US" sz="3200" dirty="0"/>
              <a:t>+ </a:t>
            </a:r>
            <a:r>
              <a:rPr lang="en-US" sz="3200" dirty="0">
                <a:solidFill>
                  <a:schemeClr val="hlink"/>
                </a:solidFill>
              </a:rPr>
              <a:t>R</a:t>
            </a:r>
            <a:r>
              <a:rPr lang="en-US" sz="3200" dirty="0"/>
              <a:t>(1+</a:t>
            </a:r>
            <a:r>
              <a:rPr lang="en-US" sz="3200" dirty="0">
                <a:solidFill>
                  <a:srgbClr val="C277FF"/>
                </a:solidFill>
              </a:rPr>
              <a:t>i</a:t>
            </a:r>
            <a:r>
              <a:rPr lang="en-US" sz="3200" dirty="0"/>
              <a:t>)</a:t>
            </a:r>
            <a:r>
              <a:rPr lang="en-US" sz="3200" baseline="30000" dirty="0">
                <a:solidFill>
                  <a:schemeClr val="tx2"/>
                </a:solidFill>
              </a:rPr>
              <a:t>1 	       </a:t>
            </a:r>
            <a:r>
              <a:rPr lang="en-US" sz="3200" dirty="0"/>
              <a:t>= </a:t>
            </a:r>
            <a:r>
              <a:rPr lang="en-US" sz="3200" dirty="0" err="1">
                <a:solidFill>
                  <a:srgbClr val="A7515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FVA</a:t>
            </a:r>
            <a:r>
              <a:rPr lang="en-US" sz="3200" baseline="-25000" dirty="0" err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sz="3200" baseline="-25000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200" dirty="0"/>
              <a:t>(1+</a:t>
            </a:r>
            <a:r>
              <a:rPr lang="en-US" sz="3200" dirty="0">
                <a:solidFill>
                  <a:srgbClr val="C277FF"/>
                </a:solidFill>
              </a:rPr>
              <a:t>i</a:t>
            </a:r>
            <a:r>
              <a:rPr lang="en-US" sz="3200" dirty="0"/>
              <a:t>)</a:t>
            </a:r>
          </a:p>
        </p:txBody>
      </p:sp>
      <p:sp>
        <p:nvSpPr>
          <p:cNvPr id="80903" name="Rectangle 7"/>
          <p:cNvSpPr>
            <a:spLocks noChangeArrowheads="1"/>
          </p:cNvSpPr>
          <p:nvPr/>
        </p:nvSpPr>
        <p:spPr bwMode="auto">
          <a:xfrm>
            <a:off x="457200" y="2971800"/>
            <a:ext cx="725805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400">
                <a:solidFill>
                  <a:schemeClr val="hlink"/>
                </a:solidFill>
              </a:rPr>
              <a:t>   R                 R                R              R                     R</a:t>
            </a:r>
          </a:p>
        </p:txBody>
      </p:sp>
      <p:sp>
        <p:nvSpPr>
          <p:cNvPr id="80904" name="Line 8"/>
          <p:cNvSpPr>
            <a:spLocks noChangeShapeType="1"/>
          </p:cNvSpPr>
          <p:nvPr/>
        </p:nvSpPr>
        <p:spPr bwMode="auto">
          <a:xfrm>
            <a:off x="914400" y="2819400"/>
            <a:ext cx="5105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0905" name="Line 9"/>
          <p:cNvSpPr>
            <a:spLocks noChangeShapeType="1"/>
          </p:cNvSpPr>
          <p:nvPr/>
        </p:nvSpPr>
        <p:spPr bwMode="auto">
          <a:xfrm>
            <a:off x="914400" y="2438400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0906" name="Line 10"/>
          <p:cNvSpPr>
            <a:spLocks noChangeShapeType="1"/>
          </p:cNvSpPr>
          <p:nvPr/>
        </p:nvSpPr>
        <p:spPr bwMode="auto">
          <a:xfrm>
            <a:off x="4114800" y="2438400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0907" name="Line 11"/>
          <p:cNvSpPr>
            <a:spLocks noChangeShapeType="1"/>
          </p:cNvSpPr>
          <p:nvPr/>
        </p:nvSpPr>
        <p:spPr bwMode="auto">
          <a:xfrm>
            <a:off x="7543800" y="2438400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0908" name="Line 12"/>
          <p:cNvSpPr>
            <a:spLocks noChangeShapeType="1"/>
          </p:cNvSpPr>
          <p:nvPr/>
        </p:nvSpPr>
        <p:spPr bwMode="auto">
          <a:xfrm>
            <a:off x="8382000" y="2438400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0909" name="Rectangle 13"/>
          <p:cNvSpPr>
            <a:spLocks noChangeArrowheads="1"/>
          </p:cNvSpPr>
          <p:nvPr/>
        </p:nvSpPr>
        <p:spPr bwMode="auto">
          <a:xfrm>
            <a:off x="747713" y="2052638"/>
            <a:ext cx="78136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400">
                <a:solidFill>
                  <a:srgbClr val="000000"/>
                </a:solidFill>
              </a:rPr>
              <a:t>0                 1                 2               3                    </a:t>
            </a:r>
            <a:r>
              <a:rPr lang="en-US" sz="24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n-1</a:t>
            </a:r>
            <a:r>
              <a:rPr lang="en-US" sz="2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  </a:t>
            </a:r>
            <a:r>
              <a:rPr lang="en-US" sz="2400">
                <a:solidFill>
                  <a:schemeClr val="tx2"/>
                </a:solidFill>
              </a:rPr>
              <a:t>n</a:t>
            </a:r>
          </a:p>
        </p:txBody>
      </p:sp>
      <p:sp>
        <p:nvSpPr>
          <p:cNvPr id="80910" name="Line 14"/>
          <p:cNvSpPr>
            <a:spLocks noChangeShapeType="1"/>
          </p:cNvSpPr>
          <p:nvPr/>
        </p:nvSpPr>
        <p:spPr bwMode="auto">
          <a:xfrm>
            <a:off x="4114800" y="3429000"/>
            <a:ext cx="0" cy="457200"/>
          </a:xfrm>
          <a:prstGeom prst="line">
            <a:avLst/>
          </a:prstGeom>
          <a:noFill/>
          <a:ln w="25400">
            <a:solidFill>
              <a:schemeClr val="tx2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0911" name="Line 15"/>
          <p:cNvSpPr>
            <a:spLocks noChangeShapeType="1"/>
          </p:cNvSpPr>
          <p:nvPr/>
        </p:nvSpPr>
        <p:spPr bwMode="auto">
          <a:xfrm>
            <a:off x="4114800" y="3886200"/>
            <a:ext cx="1447800" cy="0"/>
          </a:xfrm>
          <a:prstGeom prst="line">
            <a:avLst/>
          </a:prstGeom>
          <a:noFill/>
          <a:ln w="25400">
            <a:solidFill>
              <a:schemeClr val="tx2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0912" name="Line 16"/>
          <p:cNvSpPr>
            <a:spLocks noChangeShapeType="1"/>
          </p:cNvSpPr>
          <p:nvPr/>
        </p:nvSpPr>
        <p:spPr bwMode="auto">
          <a:xfrm flipH="1">
            <a:off x="2590800" y="4114800"/>
            <a:ext cx="1524000" cy="0"/>
          </a:xfrm>
          <a:prstGeom prst="line">
            <a:avLst/>
          </a:prstGeom>
          <a:noFill/>
          <a:ln w="25400">
            <a:solidFill>
              <a:schemeClr val="tx2"/>
            </a:solidFill>
            <a:prstDash val="sysDot"/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0913" name="Line 17"/>
          <p:cNvSpPr>
            <a:spLocks noChangeShapeType="1"/>
          </p:cNvSpPr>
          <p:nvPr/>
        </p:nvSpPr>
        <p:spPr bwMode="auto">
          <a:xfrm>
            <a:off x="2590800" y="3505200"/>
            <a:ext cx="0" cy="609600"/>
          </a:xfrm>
          <a:prstGeom prst="line">
            <a:avLst/>
          </a:prstGeom>
          <a:noFill/>
          <a:ln w="25400">
            <a:solidFill>
              <a:schemeClr val="tx2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0914" name="Line 18"/>
          <p:cNvSpPr>
            <a:spLocks noChangeShapeType="1"/>
          </p:cNvSpPr>
          <p:nvPr/>
        </p:nvSpPr>
        <p:spPr bwMode="auto">
          <a:xfrm flipH="1">
            <a:off x="7772400" y="4724400"/>
            <a:ext cx="9906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0915" name="Rectangle 19"/>
          <p:cNvSpPr>
            <a:spLocks noChangeArrowheads="1"/>
          </p:cNvSpPr>
          <p:nvPr/>
        </p:nvSpPr>
        <p:spPr bwMode="auto">
          <a:xfrm>
            <a:off x="7681913" y="4892675"/>
            <a:ext cx="1296987" cy="5159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800">
                <a:solidFill>
                  <a:srgbClr val="A7515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FVAD</a:t>
            </a:r>
            <a:r>
              <a:rPr lang="en-US" sz="2800" baseline="-250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</a:p>
        </p:txBody>
      </p:sp>
      <p:sp>
        <p:nvSpPr>
          <p:cNvPr id="80918" name="Rectangle 22"/>
          <p:cNvSpPr>
            <a:spLocks noChangeArrowheads="1"/>
          </p:cNvSpPr>
          <p:nvPr/>
        </p:nvSpPr>
        <p:spPr bwMode="auto">
          <a:xfrm>
            <a:off x="1662113" y="2424113"/>
            <a:ext cx="5365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400">
                <a:solidFill>
                  <a:srgbClr val="C277FF"/>
                </a:solidFill>
              </a:rPr>
              <a:t>i%</a:t>
            </a:r>
          </a:p>
        </p:txBody>
      </p:sp>
      <p:sp>
        <p:nvSpPr>
          <p:cNvPr id="80919" name="Line 23"/>
          <p:cNvSpPr>
            <a:spLocks noChangeShapeType="1"/>
          </p:cNvSpPr>
          <p:nvPr/>
        </p:nvSpPr>
        <p:spPr bwMode="auto">
          <a:xfrm>
            <a:off x="2514600" y="2438400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0921" name="Line 25"/>
          <p:cNvSpPr>
            <a:spLocks noChangeShapeType="1"/>
          </p:cNvSpPr>
          <p:nvPr/>
        </p:nvSpPr>
        <p:spPr bwMode="auto">
          <a:xfrm>
            <a:off x="7772400" y="3200400"/>
            <a:ext cx="533400" cy="0"/>
          </a:xfrm>
          <a:prstGeom prst="line">
            <a:avLst/>
          </a:prstGeom>
          <a:noFill/>
          <a:ln w="25400">
            <a:solidFill>
              <a:schemeClr val="tx2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0922" name="Line 26"/>
          <p:cNvSpPr>
            <a:spLocks noChangeShapeType="1"/>
          </p:cNvSpPr>
          <p:nvPr/>
        </p:nvSpPr>
        <p:spPr bwMode="auto">
          <a:xfrm>
            <a:off x="7239000" y="2819400"/>
            <a:ext cx="1219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0923" name="Rectangle 27"/>
          <p:cNvSpPr>
            <a:spLocks noChangeArrowheads="1"/>
          </p:cNvSpPr>
          <p:nvPr/>
        </p:nvSpPr>
        <p:spPr bwMode="auto">
          <a:xfrm>
            <a:off x="6172200" y="2362200"/>
            <a:ext cx="1069975" cy="638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/>
              <a:t>.  .  .</a:t>
            </a:r>
          </a:p>
        </p:txBody>
      </p:sp>
      <p:sp>
        <p:nvSpPr>
          <p:cNvPr id="80924" name="Line 28"/>
          <p:cNvSpPr>
            <a:spLocks noChangeShapeType="1"/>
          </p:cNvSpPr>
          <p:nvPr/>
        </p:nvSpPr>
        <p:spPr bwMode="auto">
          <a:xfrm>
            <a:off x="5562600" y="3886200"/>
            <a:ext cx="1981200" cy="0"/>
          </a:xfrm>
          <a:prstGeom prst="line">
            <a:avLst/>
          </a:prstGeom>
          <a:noFill/>
          <a:ln w="25400">
            <a:solidFill>
              <a:schemeClr val="tx2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0925" name="Line 29"/>
          <p:cNvSpPr>
            <a:spLocks noChangeShapeType="1"/>
          </p:cNvSpPr>
          <p:nvPr/>
        </p:nvSpPr>
        <p:spPr bwMode="auto">
          <a:xfrm>
            <a:off x="4114800" y="4114800"/>
            <a:ext cx="1447800" cy="0"/>
          </a:xfrm>
          <a:prstGeom prst="line">
            <a:avLst/>
          </a:prstGeom>
          <a:noFill/>
          <a:ln w="25400">
            <a:solidFill>
              <a:schemeClr val="tx2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0926" name="Line 30"/>
          <p:cNvSpPr>
            <a:spLocks noChangeShapeType="1"/>
          </p:cNvSpPr>
          <p:nvPr/>
        </p:nvSpPr>
        <p:spPr bwMode="auto">
          <a:xfrm>
            <a:off x="5562600" y="4114800"/>
            <a:ext cx="1981200" cy="0"/>
          </a:xfrm>
          <a:prstGeom prst="line">
            <a:avLst/>
          </a:prstGeom>
          <a:noFill/>
          <a:ln w="25400">
            <a:solidFill>
              <a:schemeClr val="tx2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0927" name="Line 31"/>
          <p:cNvSpPr>
            <a:spLocks noChangeShapeType="1"/>
          </p:cNvSpPr>
          <p:nvPr/>
        </p:nvSpPr>
        <p:spPr bwMode="auto">
          <a:xfrm>
            <a:off x="5562600" y="2438400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0928" name="Line 32"/>
          <p:cNvSpPr>
            <a:spLocks noChangeShapeType="1"/>
          </p:cNvSpPr>
          <p:nvPr/>
        </p:nvSpPr>
        <p:spPr bwMode="auto">
          <a:xfrm>
            <a:off x="5562600" y="3352800"/>
            <a:ext cx="0" cy="304800"/>
          </a:xfrm>
          <a:prstGeom prst="line">
            <a:avLst/>
          </a:prstGeom>
          <a:noFill/>
          <a:ln w="25400">
            <a:solidFill>
              <a:schemeClr val="tx2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0929" name="Line 33"/>
          <p:cNvSpPr>
            <a:spLocks noChangeShapeType="1"/>
          </p:cNvSpPr>
          <p:nvPr/>
        </p:nvSpPr>
        <p:spPr bwMode="auto">
          <a:xfrm>
            <a:off x="5562600" y="3657600"/>
            <a:ext cx="1981200" cy="0"/>
          </a:xfrm>
          <a:prstGeom prst="line">
            <a:avLst/>
          </a:prstGeom>
          <a:noFill/>
          <a:ln w="25400">
            <a:solidFill>
              <a:schemeClr val="tx2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0930" name="Line 34"/>
          <p:cNvSpPr>
            <a:spLocks noChangeShapeType="1"/>
          </p:cNvSpPr>
          <p:nvPr/>
        </p:nvSpPr>
        <p:spPr bwMode="auto">
          <a:xfrm>
            <a:off x="7620000" y="3657600"/>
            <a:ext cx="685800" cy="0"/>
          </a:xfrm>
          <a:prstGeom prst="line">
            <a:avLst/>
          </a:prstGeom>
          <a:noFill/>
          <a:ln w="25400">
            <a:solidFill>
              <a:schemeClr val="tx2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0931" name="Line 35"/>
          <p:cNvSpPr>
            <a:spLocks noChangeShapeType="1"/>
          </p:cNvSpPr>
          <p:nvPr/>
        </p:nvSpPr>
        <p:spPr bwMode="auto">
          <a:xfrm>
            <a:off x="7620000" y="3886200"/>
            <a:ext cx="685800" cy="0"/>
          </a:xfrm>
          <a:prstGeom prst="line">
            <a:avLst/>
          </a:prstGeom>
          <a:noFill/>
          <a:ln w="25400">
            <a:solidFill>
              <a:schemeClr val="tx2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0932" name="Line 36"/>
          <p:cNvSpPr>
            <a:spLocks noChangeShapeType="1"/>
          </p:cNvSpPr>
          <p:nvPr/>
        </p:nvSpPr>
        <p:spPr bwMode="auto">
          <a:xfrm>
            <a:off x="7620000" y="4114800"/>
            <a:ext cx="685800" cy="0"/>
          </a:xfrm>
          <a:prstGeom prst="line">
            <a:avLst/>
          </a:prstGeom>
          <a:noFill/>
          <a:ln w="25400">
            <a:solidFill>
              <a:schemeClr val="tx2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0933" name="Line 37"/>
          <p:cNvSpPr>
            <a:spLocks noChangeShapeType="1"/>
          </p:cNvSpPr>
          <p:nvPr/>
        </p:nvSpPr>
        <p:spPr bwMode="auto">
          <a:xfrm>
            <a:off x="914400" y="3505200"/>
            <a:ext cx="0" cy="838200"/>
          </a:xfrm>
          <a:prstGeom prst="line">
            <a:avLst/>
          </a:prstGeom>
          <a:noFill/>
          <a:ln w="25400">
            <a:solidFill>
              <a:schemeClr val="tx2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0934" name="Line 38"/>
          <p:cNvSpPr>
            <a:spLocks noChangeShapeType="1"/>
          </p:cNvSpPr>
          <p:nvPr/>
        </p:nvSpPr>
        <p:spPr bwMode="auto">
          <a:xfrm flipH="1">
            <a:off x="914400" y="4343400"/>
            <a:ext cx="1676400" cy="0"/>
          </a:xfrm>
          <a:prstGeom prst="line">
            <a:avLst/>
          </a:prstGeom>
          <a:noFill/>
          <a:ln w="25400">
            <a:solidFill>
              <a:schemeClr val="tx2"/>
            </a:solidFill>
            <a:prstDash val="sysDot"/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0935" name="Line 39"/>
          <p:cNvSpPr>
            <a:spLocks noChangeShapeType="1"/>
          </p:cNvSpPr>
          <p:nvPr/>
        </p:nvSpPr>
        <p:spPr bwMode="auto">
          <a:xfrm flipH="1">
            <a:off x="2590800" y="4343400"/>
            <a:ext cx="1524000" cy="0"/>
          </a:xfrm>
          <a:prstGeom prst="line">
            <a:avLst/>
          </a:prstGeom>
          <a:noFill/>
          <a:ln w="25400">
            <a:solidFill>
              <a:schemeClr val="tx2"/>
            </a:solidFill>
            <a:prstDash val="sysDot"/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0936" name="Line 40"/>
          <p:cNvSpPr>
            <a:spLocks noChangeShapeType="1"/>
          </p:cNvSpPr>
          <p:nvPr/>
        </p:nvSpPr>
        <p:spPr bwMode="auto">
          <a:xfrm>
            <a:off x="4114800" y="4343400"/>
            <a:ext cx="1447800" cy="0"/>
          </a:xfrm>
          <a:prstGeom prst="line">
            <a:avLst/>
          </a:prstGeom>
          <a:noFill/>
          <a:ln w="25400">
            <a:solidFill>
              <a:schemeClr val="tx2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0937" name="Line 41"/>
          <p:cNvSpPr>
            <a:spLocks noChangeShapeType="1"/>
          </p:cNvSpPr>
          <p:nvPr/>
        </p:nvSpPr>
        <p:spPr bwMode="auto">
          <a:xfrm>
            <a:off x="5562600" y="4343400"/>
            <a:ext cx="1981200" cy="0"/>
          </a:xfrm>
          <a:prstGeom prst="line">
            <a:avLst/>
          </a:prstGeom>
          <a:noFill/>
          <a:ln w="25400">
            <a:solidFill>
              <a:schemeClr val="tx2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0938" name="Line 42"/>
          <p:cNvSpPr>
            <a:spLocks noChangeShapeType="1"/>
          </p:cNvSpPr>
          <p:nvPr/>
        </p:nvSpPr>
        <p:spPr bwMode="auto">
          <a:xfrm>
            <a:off x="7620000" y="4343400"/>
            <a:ext cx="685800" cy="0"/>
          </a:xfrm>
          <a:prstGeom prst="line">
            <a:avLst/>
          </a:prstGeom>
          <a:noFill/>
          <a:ln w="25400">
            <a:solidFill>
              <a:schemeClr val="tx2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0939" name="Rectangle 43"/>
          <p:cNvSpPr>
            <a:spLocks noChangeArrowheads="1"/>
          </p:cNvSpPr>
          <p:nvPr/>
        </p:nvSpPr>
        <p:spPr bwMode="auto">
          <a:xfrm>
            <a:off x="1676400" y="1676400"/>
            <a:ext cx="4025142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000" u="sng" dirty="0" err="1" smtClean="0">
                <a:solidFill>
                  <a:srgbClr val="000000"/>
                </a:solidFill>
              </a:rPr>
              <a:t>Arus</a:t>
            </a:r>
            <a:r>
              <a:rPr lang="en-US" sz="2000" u="sng" dirty="0" smtClean="0">
                <a:solidFill>
                  <a:srgbClr val="000000"/>
                </a:solidFill>
              </a:rPr>
              <a:t> </a:t>
            </a:r>
            <a:r>
              <a:rPr lang="en-US" sz="2000" u="sng" dirty="0" err="1" smtClean="0">
                <a:solidFill>
                  <a:srgbClr val="000000"/>
                </a:solidFill>
              </a:rPr>
              <a:t>kas</a:t>
            </a:r>
            <a:r>
              <a:rPr lang="en-US" sz="2000" u="sng" dirty="0" smtClean="0">
                <a:solidFill>
                  <a:srgbClr val="000000"/>
                </a:solidFill>
              </a:rPr>
              <a:t> </a:t>
            </a:r>
            <a:r>
              <a:rPr lang="en-US" sz="2000" u="sng" dirty="0" err="1" smtClean="0">
                <a:solidFill>
                  <a:srgbClr val="000000"/>
                </a:solidFill>
              </a:rPr>
              <a:t>terjadi</a:t>
            </a:r>
            <a:r>
              <a:rPr lang="en-US" sz="2000" u="sng" dirty="0" smtClean="0">
                <a:solidFill>
                  <a:srgbClr val="000000"/>
                </a:solidFill>
              </a:rPr>
              <a:t> </a:t>
            </a:r>
            <a:r>
              <a:rPr lang="en-US" sz="2000" u="sng" dirty="0" err="1" smtClean="0">
                <a:solidFill>
                  <a:srgbClr val="000000"/>
                </a:solidFill>
              </a:rPr>
              <a:t>di</a:t>
            </a:r>
            <a:r>
              <a:rPr lang="en-US" sz="2000" u="sng" dirty="0" smtClean="0">
                <a:solidFill>
                  <a:srgbClr val="000000"/>
                </a:solidFill>
              </a:rPr>
              <a:t> </a:t>
            </a:r>
            <a:r>
              <a:rPr lang="en-US" sz="2000" u="sng" dirty="0" err="1" smtClean="0">
                <a:solidFill>
                  <a:srgbClr val="000000"/>
                </a:solidFill>
              </a:rPr>
              <a:t>awal</a:t>
            </a:r>
            <a:r>
              <a:rPr lang="en-US" sz="2000" u="sng" dirty="0" smtClean="0">
                <a:solidFill>
                  <a:srgbClr val="000000"/>
                </a:solidFill>
              </a:rPr>
              <a:t> </a:t>
            </a:r>
            <a:r>
              <a:rPr lang="en-US" sz="2000" u="sng" dirty="0" err="1" smtClean="0">
                <a:solidFill>
                  <a:srgbClr val="000000"/>
                </a:solidFill>
              </a:rPr>
              <a:t>periode</a:t>
            </a:r>
            <a:endParaRPr lang="en-US" sz="2000" u="sng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Line 2"/>
          <p:cNvSpPr>
            <a:spLocks noChangeShapeType="1"/>
          </p:cNvSpPr>
          <p:nvPr/>
        </p:nvSpPr>
        <p:spPr bwMode="auto">
          <a:xfrm>
            <a:off x="1905000" y="1676400"/>
            <a:ext cx="5410200" cy="0"/>
          </a:xfrm>
          <a:prstGeom prst="line">
            <a:avLst/>
          </a:prstGeom>
          <a:noFill/>
          <a:ln w="7620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9939" name="AutoShape 3"/>
          <p:cNvSpPr>
            <a:spLocks noChangeArrowheads="1"/>
          </p:cNvSpPr>
          <p:nvPr/>
        </p:nvSpPr>
        <p:spPr bwMode="auto">
          <a:xfrm>
            <a:off x="387350" y="4578350"/>
            <a:ext cx="5549900" cy="1892300"/>
          </a:xfrm>
          <a:prstGeom prst="octagon">
            <a:avLst>
              <a:gd name="adj" fmla="val 29282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9941" name="Rectangle 5"/>
          <p:cNvSpPr>
            <a:spLocks noGrp="1" noChangeArrowheads="1"/>
          </p:cNvSpPr>
          <p:nvPr>
            <p:ph type="title"/>
          </p:nvPr>
        </p:nvSpPr>
        <p:spPr>
          <a:xfrm>
            <a:off x="1676400" y="0"/>
            <a:ext cx="6781800" cy="1752600"/>
          </a:xfrm>
          <a:noFill/>
          <a:ln/>
          <a:effectLst>
            <a:outerShdw dist="71842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 b="1" dirty="0" err="1" smtClean="0"/>
              <a:t>Contoh</a:t>
            </a:r>
            <a:r>
              <a:rPr lang="en-US" b="1" dirty="0" smtClean="0"/>
              <a:t> </a:t>
            </a:r>
            <a:r>
              <a:rPr lang="en-US" b="1" dirty="0" err="1" smtClean="0"/>
              <a:t>Anuitas</a:t>
            </a:r>
            <a:r>
              <a:rPr lang="en-US" b="1" dirty="0" smtClean="0"/>
              <a:t> </a:t>
            </a:r>
            <a:r>
              <a:rPr lang="en-US" b="1" dirty="0" err="1" smtClean="0"/>
              <a:t>Jatuh</a:t>
            </a:r>
            <a:r>
              <a:rPr lang="en-US" b="1" dirty="0" smtClean="0"/>
              <a:t> Tempo </a:t>
            </a:r>
            <a:r>
              <a:rPr lang="en-US" b="1" dirty="0"/>
              <a:t>-- FVAD</a:t>
            </a:r>
          </a:p>
        </p:txBody>
      </p:sp>
      <p:sp>
        <p:nvSpPr>
          <p:cNvPr id="39940" name="Rectangle 4"/>
          <p:cNvSpPr>
            <a:spLocks noGrp="1" noChangeArrowheads="1"/>
          </p:cNvSpPr>
          <p:nvPr>
            <p:ph sz="quarter" idx="1"/>
          </p:nvPr>
        </p:nvSpPr>
        <p:spPr>
          <a:xfrm>
            <a:off x="381000" y="4648200"/>
            <a:ext cx="5867400" cy="1600200"/>
          </a:xfrm>
          <a:noFill/>
          <a:ln/>
        </p:spPr>
        <p:txBody>
          <a:bodyPr>
            <a:normAutofit lnSpcReduction="10000"/>
          </a:bodyPr>
          <a:lstStyle/>
          <a:p>
            <a:pPr>
              <a:buFont typeface="Monotype Sorts" pitchFamily="2" charset="2"/>
              <a:buNone/>
            </a:pPr>
            <a:r>
              <a:rPr lang="en-US" sz="2400">
                <a:solidFill>
                  <a:srgbClr val="A7515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	FVAD</a:t>
            </a:r>
            <a:r>
              <a:rPr lang="en-US" sz="2400" baseline="-250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</a:t>
            </a:r>
            <a:r>
              <a:rPr lang="en-US" sz="2400"/>
              <a:t> = </a:t>
            </a:r>
            <a:r>
              <a:rPr lang="en-US" sz="2400">
                <a:solidFill>
                  <a:schemeClr val="hlink"/>
                </a:solidFill>
              </a:rPr>
              <a:t>$1,000</a:t>
            </a:r>
            <a:r>
              <a:rPr lang="en-US" sz="2400"/>
              <a:t>(1</a:t>
            </a:r>
            <a:r>
              <a:rPr lang="en-US" sz="2400">
                <a:solidFill>
                  <a:srgbClr val="C277FF"/>
                </a:solidFill>
              </a:rPr>
              <a:t>.07</a:t>
            </a:r>
            <a:r>
              <a:rPr lang="en-US" sz="2400"/>
              <a:t>)</a:t>
            </a:r>
            <a:r>
              <a:rPr lang="en-US" sz="2400" baseline="30000">
                <a:solidFill>
                  <a:schemeClr val="tx2"/>
                </a:solidFill>
              </a:rPr>
              <a:t>3 </a:t>
            </a:r>
            <a:r>
              <a:rPr lang="en-US" sz="2400"/>
              <a:t>+ 			     </a:t>
            </a:r>
            <a:r>
              <a:rPr lang="en-US" sz="2400">
                <a:solidFill>
                  <a:schemeClr val="hlink"/>
                </a:solidFill>
              </a:rPr>
              <a:t>$1,000</a:t>
            </a:r>
            <a:r>
              <a:rPr lang="en-US" sz="2400"/>
              <a:t>(1</a:t>
            </a:r>
            <a:r>
              <a:rPr lang="en-US" sz="2400">
                <a:solidFill>
                  <a:srgbClr val="C277FF"/>
                </a:solidFill>
              </a:rPr>
              <a:t>.07</a:t>
            </a:r>
            <a:r>
              <a:rPr lang="en-US" sz="2400"/>
              <a:t>)</a:t>
            </a:r>
            <a:r>
              <a:rPr lang="en-US" sz="2400" baseline="30000">
                <a:solidFill>
                  <a:schemeClr val="tx2"/>
                </a:solidFill>
              </a:rPr>
              <a:t>2 </a:t>
            </a:r>
            <a:r>
              <a:rPr lang="en-US" sz="2400"/>
              <a:t>+ </a:t>
            </a:r>
            <a:r>
              <a:rPr lang="en-US" sz="2400">
                <a:solidFill>
                  <a:schemeClr val="hlink"/>
                </a:solidFill>
              </a:rPr>
              <a:t>$1,000</a:t>
            </a:r>
            <a:r>
              <a:rPr lang="en-US" sz="2400"/>
              <a:t>(1</a:t>
            </a:r>
            <a:r>
              <a:rPr lang="en-US" sz="2400">
                <a:solidFill>
                  <a:srgbClr val="C277FF"/>
                </a:solidFill>
              </a:rPr>
              <a:t>.07</a:t>
            </a:r>
            <a:r>
              <a:rPr lang="en-US" sz="2400"/>
              <a:t>)</a:t>
            </a:r>
            <a:r>
              <a:rPr lang="en-US" sz="2400" baseline="30000">
                <a:solidFill>
                  <a:schemeClr val="tx2"/>
                </a:solidFill>
              </a:rPr>
              <a:t>1</a:t>
            </a:r>
          </a:p>
          <a:p>
            <a:pPr>
              <a:buFont typeface="Monotype Sorts" pitchFamily="2" charset="2"/>
              <a:buNone/>
            </a:pPr>
            <a:r>
              <a:rPr lang="en-US" sz="2400" baseline="30000">
                <a:solidFill>
                  <a:schemeClr val="tx2"/>
                </a:solidFill>
              </a:rPr>
              <a:t>	                 </a:t>
            </a:r>
            <a:r>
              <a:rPr lang="en-US" sz="2400"/>
              <a:t>= </a:t>
            </a:r>
            <a:r>
              <a:rPr lang="en-US" sz="2400">
                <a:solidFill>
                  <a:srgbClr val="A75151"/>
                </a:solidFill>
              </a:rPr>
              <a:t>$1,225</a:t>
            </a:r>
            <a:r>
              <a:rPr lang="en-US" sz="2400">
                <a:solidFill>
                  <a:schemeClr val="hlink"/>
                </a:solidFill>
              </a:rPr>
              <a:t> </a:t>
            </a:r>
            <a:r>
              <a:rPr lang="en-US" sz="2400"/>
              <a:t>+</a:t>
            </a:r>
            <a:r>
              <a:rPr lang="en-US" sz="2400">
                <a:solidFill>
                  <a:schemeClr val="hlink"/>
                </a:solidFill>
              </a:rPr>
              <a:t> </a:t>
            </a:r>
            <a:r>
              <a:rPr lang="en-US" sz="2400">
                <a:solidFill>
                  <a:srgbClr val="A75151"/>
                </a:solidFill>
              </a:rPr>
              <a:t>$1,145</a:t>
            </a:r>
            <a:r>
              <a:rPr lang="en-US" sz="2400">
                <a:solidFill>
                  <a:schemeClr val="hlink"/>
                </a:solidFill>
              </a:rPr>
              <a:t> </a:t>
            </a:r>
            <a:r>
              <a:rPr lang="en-US" sz="2400"/>
              <a:t>+</a:t>
            </a:r>
            <a:r>
              <a:rPr lang="en-US" sz="2400">
                <a:solidFill>
                  <a:schemeClr val="hlink"/>
                </a:solidFill>
              </a:rPr>
              <a:t> </a:t>
            </a:r>
            <a:r>
              <a:rPr lang="en-US" sz="2400">
                <a:solidFill>
                  <a:srgbClr val="A75151"/>
                </a:solidFill>
              </a:rPr>
              <a:t>$1,070</a:t>
            </a:r>
            <a:r>
              <a:rPr lang="en-US" sz="2400">
                <a:solidFill>
                  <a:schemeClr val="hlink"/>
                </a:solidFill>
              </a:rPr>
              <a:t> 		    </a:t>
            </a:r>
            <a:r>
              <a:rPr lang="en-US" sz="2400"/>
              <a:t>=</a:t>
            </a:r>
            <a:r>
              <a:rPr lang="en-US" sz="2400">
                <a:solidFill>
                  <a:schemeClr val="hlink"/>
                </a:solidFill>
              </a:rPr>
              <a:t> </a:t>
            </a:r>
            <a:r>
              <a:rPr lang="en-US" sz="2400">
                <a:solidFill>
                  <a:srgbClr val="A7515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$3,440</a:t>
            </a:r>
          </a:p>
        </p:txBody>
      </p:sp>
      <p:sp>
        <p:nvSpPr>
          <p:cNvPr id="39942" name="Line 6"/>
          <p:cNvSpPr>
            <a:spLocks noChangeShapeType="1"/>
          </p:cNvSpPr>
          <p:nvPr/>
        </p:nvSpPr>
        <p:spPr bwMode="auto">
          <a:xfrm>
            <a:off x="1828800" y="1600200"/>
            <a:ext cx="5410200" cy="0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9943" name="Rectangle 7"/>
          <p:cNvSpPr>
            <a:spLocks noChangeArrowheads="1"/>
          </p:cNvSpPr>
          <p:nvPr/>
        </p:nvSpPr>
        <p:spPr bwMode="auto">
          <a:xfrm>
            <a:off x="304800" y="2971800"/>
            <a:ext cx="6859588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400">
                <a:solidFill>
                  <a:schemeClr val="hlink"/>
                </a:solidFill>
              </a:rPr>
              <a:t>$1,000            $1,000            $1,000           </a:t>
            </a:r>
            <a:r>
              <a:rPr lang="en-US" sz="2400">
                <a:solidFill>
                  <a:srgbClr val="A75151"/>
                </a:solidFill>
              </a:rPr>
              <a:t>$1,070</a:t>
            </a:r>
          </a:p>
        </p:txBody>
      </p:sp>
      <p:sp>
        <p:nvSpPr>
          <p:cNvPr id="39944" name="Line 8"/>
          <p:cNvSpPr>
            <a:spLocks noChangeShapeType="1"/>
          </p:cNvSpPr>
          <p:nvPr/>
        </p:nvSpPr>
        <p:spPr bwMode="auto">
          <a:xfrm>
            <a:off x="914400" y="2819400"/>
            <a:ext cx="7467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9945" name="Line 9"/>
          <p:cNvSpPr>
            <a:spLocks noChangeShapeType="1"/>
          </p:cNvSpPr>
          <p:nvPr/>
        </p:nvSpPr>
        <p:spPr bwMode="auto">
          <a:xfrm>
            <a:off x="914400" y="2438400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9946" name="Line 10"/>
          <p:cNvSpPr>
            <a:spLocks noChangeShapeType="1"/>
          </p:cNvSpPr>
          <p:nvPr/>
        </p:nvSpPr>
        <p:spPr bwMode="auto">
          <a:xfrm>
            <a:off x="4724400" y="2438400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9947" name="Line 11"/>
          <p:cNvSpPr>
            <a:spLocks noChangeShapeType="1"/>
          </p:cNvSpPr>
          <p:nvPr/>
        </p:nvSpPr>
        <p:spPr bwMode="auto">
          <a:xfrm>
            <a:off x="6629400" y="2438400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9948" name="Line 12"/>
          <p:cNvSpPr>
            <a:spLocks noChangeShapeType="1"/>
          </p:cNvSpPr>
          <p:nvPr/>
        </p:nvSpPr>
        <p:spPr bwMode="auto">
          <a:xfrm>
            <a:off x="8382000" y="2438400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9949" name="Rectangle 13"/>
          <p:cNvSpPr>
            <a:spLocks noChangeArrowheads="1"/>
          </p:cNvSpPr>
          <p:nvPr/>
        </p:nvSpPr>
        <p:spPr bwMode="auto">
          <a:xfrm>
            <a:off x="747713" y="2052638"/>
            <a:ext cx="7761287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400">
                <a:solidFill>
                  <a:srgbClr val="000000"/>
                </a:solidFill>
              </a:rPr>
              <a:t>0                     1                    2                    </a:t>
            </a:r>
            <a:r>
              <a:rPr lang="en-US" sz="2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                   </a:t>
            </a:r>
            <a:r>
              <a:rPr lang="en-US" sz="240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39950" name="Line 14"/>
          <p:cNvSpPr>
            <a:spLocks noChangeShapeType="1"/>
          </p:cNvSpPr>
          <p:nvPr/>
        </p:nvSpPr>
        <p:spPr bwMode="auto">
          <a:xfrm>
            <a:off x="2819400" y="3429000"/>
            <a:ext cx="0" cy="381000"/>
          </a:xfrm>
          <a:prstGeom prst="line">
            <a:avLst/>
          </a:prstGeom>
          <a:noFill/>
          <a:ln w="25400">
            <a:solidFill>
              <a:schemeClr val="tx2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9951" name="Line 15"/>
          <p:cNvSpPr>
            <a:spLocks noChangeShapeType="1"/>
          </p:cNvSpPr>
          <p:nvPr/>
        </p:nvSpPr>
        <p:spPr bwMode="auto">
          <a:xfrm>
            <a:off x="2819400" y="3810000"/>
            <a:ext cx="1905000" cy="0"/>
          </a:xfrm>
          <a:prstGeom prst="line">
            <a:avLst/>
          </a:prstGeom>
          <a:noFill/>
          <a:ln w="25400">
            <a:solidFill>
              <a:schemeClr val="tx2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9952" name="Line 16"/>
          <p:cNvSpPr>
            <a:spLocks noChangeShapeType="1"/>
          </p:cNvSpPr>
          <p:nvPr/>
        </p:nvSpPr>
        <p:spPr bwMode="auto">
          <a:xfrm flipH="1">
            <a:off x="914400" y="4343400"/>
            <a:ext cx="1905000" cy="0"/>
          </a:xfrm>
          <a:prstGeom prst="line">
            <a:avLst/>
          </a:prstGeom>
          <a:noFill/>
          <a:ln w="25400">
            <a:solidFill>
              <a:schemeClr val="tx2"/>
            </a:solidFill>
            <a:prstDash val="sysDot"/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9953" name="Line 17"/>
          <p:cNvSpPr>
            <a:spLocks noChangeShapeType="1"/>
          </p:cNvSpPr>
          <p:nvPr/>
        </p:nvSpPr>
        <p:spPr bwMode="auto">
          <a:xfrm>
            <a:off x="914400" y="3505200"/>
            <a:ext cx="0" cy="838200"/>
          </a:xfrm>
          <a:prstGeom prst="line">
            <a:avLst/>
          </a:prstGeom>
          <a:noFill/>
          <a:ln w="25400">
            <a:solidFill>
              <a:schemeClr val="tx2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9954" name="Line 18"/>
          <p:cNvSpPr>
            <a:spLocks noChangeShapeType="1"/>
          </p:cNvSpPr>
          <p:nvPr/>
        </p:nvSpPr>
        <p:spPr bwMode="auto">
          <a:xfrm flipH="1">
            <a:off x="6096000" y="4572000"/>
            <a:ext cx="9906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9955" name="Rectangle 19"/>
          <p:cNvSpPr>
            <a:spLocks noChangeArrowheads="1"/>
          </p:cNvSpPr>
          <p:nvPr/>
        </p:nvSpPr>
        <p:spPr bwMode="auto">
          <a:xfrm>
            <a:off x="5943600" y="4724400"/>
            <a:ext cx="2884488" cy="5159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algn="l"/>
            <a:r>
              <a:rPr lang="en-US" sz="2800">
                <a:solidFill>
                  <a:srgbClr val="A7515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$3,440 = FVAD</a:t>
            </a:r>
            <a:r>
              <a:rPr lang="en-US" sz="2800" baseline="-250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</a:t>
            </a:r>
            <a:endParaRPr lang="en-US" sz="2800">
              <a:solidFill>
                <a:srgbClr val="A7515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9957" name="Rectangle 21"/>
          <p:cNvSpPr>
            <a:spLocks noChangeArrowheads="1"/>
          </p:cNvSpPr>
          <p:nvPr/>
        </p:nvSpPr>
        <p:spPr bwMode="auto">
          <a:xfrm>
            <a:off x="1662113" y="2424113"/>
            <a:ext cx="62230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400">
                <a:solidFill>
                  <a:srgbClr val="C277FF"/>
                </a:solidFill>
              </a:rPr>
              <a:t>7%</a:t>
            </a:r>
          </a:p>
        </p:txBody>
      </p:sp>
      <p:sp>
        <p:nvSpPr>
          <p:cNvPr id="39958" name="Line 22"/>
          <p:cNvSpPr>
            <a:spLocks noChangeShapeType="1"/>
          </p:cNvSpPr>
          <p:nvPr/>
        </p:nvSpPr>
        <p:spPr bwMode="auto">
          <a:xfrm>
            <a:off x="2819400" y="2438400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9959" name="Rectangle 23"/>
          <p:cNvSpPr>
            <a:spLocks noChangeArrowheads="1"/>
          </p:cNvSpPr>
          <p:nvPr/>
        </p:nvSpPr>
        <p:spPr bwMode="auto">
          <a:xfrm>
            <a:off x="6019800" y="4038600"/>
            <a:ext cx="111442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400">
                <a:solidFill>
                  <a:srgbClr val="A75151"/>
                </a:solidFill>
              </a:rPr>
              <a:t>$1,225</a:t>
            </a:r>
          </a:p>
        </p:txBody>
      </p:sp>
      <p:sp>
        <p:nvSpPr>
          <p:cNvPr id="39960" name="Rectangle 24"/>
          <p:cNvSpPr>
            <a:spLocks noChangeArrowheads="1"/>
          </p:cNvSpPr>
          <p:nvPr/>
        </p:nvSpPr>
        <p:spPr bwMode="auto">
          <a:xfrm>
            <a:off x="6019800" y="3581400"/>
            <a:ext cx="111442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400">
                <a:solidFill>
                  <a:srgbClr val="A75151"/>
                </a:solidFill>
              </a:rPr>
              <a:t>$1,145</a:t>
            </a:r>
          </a:p>
        </p:txBody>
      </p:sp>
      <p:sp>
        <p:nvSpPr>
          <p:cNvPr id="39961" name="Line 25"/>
          <p:cNvSpPr>
            <a:spLocks noChangeShapeType="1"/>
          </p:cNvSpPr>
          <p:nvPr/>
        </p:nvSpPr>
        <p:spPr bwMode="auto">
          <a:xfrm>
            <a:off x="5257800" y="3200400"/>
            <a:ext cx="685800" cy="0"/>
          </a:xfrm>
          <a:prstGeom prst="line">
            <a:avLst/>
          </a:prstGeom>
          <a:noFill/>
          <a:ln w="25400">
            <a:solidFill>
              <a:schemeClr val="tx2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9962" name="Line 26"/>
          <p:cNvSpPr>
            <a:spLocks noChangeShapeType="1"/>
          </p:cNvSpPr>
          <p:nvPr/>
        </p:nvSpPr>
        <p:spPr bwMode="auto">
          <a:xfrm>
            <a:off x="4800600" y="3810000"/>
            <a:ext cx="1219200" cy="0"/>
          </a:xfrm>
          <a:prstGeom prst="line">
            <a:avLst/>
          </a:prstGeom>
          <a:noFill/>
          <a:ln w="25400">
            <a:solidFill>
              <a:schemeClr val="tx2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9963" name="Line 27"/>
          <p:cNvSpPr>
            <a:spLocks noChangeShapeType="1"/>
          </p:cNvSpPr>
          <p:nvPr/>
        </p:nvSpPr>
        <p:spPr bwMode="auto">
          <a:xfrm>
            <a:off x="2895600" y="4343400"/>
            <a:ext cx="1905000" cy="0"/>
          </a:xfrm>
          <a:prstGeom prst="line">
            <a:avLst/>
          </a:prstGeom>
          <a:noFill/>
          <a:ln w="25400">
            <a:solidFill>
              <a:schemeClr val="tx2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9964" name="Line 28"/>
          <p:cNvSpPr>
            <a:spLocks noChangeShapeType="1"/>
          </p:cNvSpPr>
          <p:nvPr/>
        </p:nvSpPr>
        <p:spPr bwMode="auto">
          <a:xfrm>
            <a:off x="4876800" y="4343400"/>
            <a:ext cx="1219200" cy="0"/>
          </a:xfrm>
          <a:prstGeom prst="line">
            <a:avLst/>
          </a:prstGeom>
          <a:noFill/>
          <a:ln w="25400">
            <a:solidFill>
              <a:schemeClr val="tx2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9965" name="Rectangle 29"/>
          <p:cNvSpPr>
            <a:spLocks noChangeArrowheads="1"/>
          </p:cNvSpPr>
          <p:nvPr/>
        </p:nvSpPr>
        <p:spPr bwMode="auto">
          <a:xfrm>
            <a:off x="1676400" y="1676400"/>
            <a:ext cx="4025142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000" u="sng" dirty="0" err="1" smtClean="0">
                <a:solidFill>
                  <a:srgbClr val="000000"/>
                </a:solidFill>
              </a:rPr>
              <a:t>Arus</a:t>
            </a:r>
            <a:r>
              <a:rPr lang="en-US" sz="2000" u="sng" dirty="0" smtClean="0">
                <a:solidFill>
                  <a:srgbClr val="000000"/>
                </a:solidFill>
              </a:rPr>
              <a:t> </a:t>
            </a:r>
            <a:r>
              <a:rPr lang="en-US" sz="2000" u="sng" dirty="0" err="1" smtClean="0">
                <a:solidFill>
                  <a:srgbClr val="000000"/>
                </a:solidFill>
              </a:rPr>
              <a:t>kas</a:t>
            </a:r>
            <a:r>
              <a:rPr lang="en-US" sz="2000" u="sng" dirty="0" smtClean="0">
                <a:solidFill>
                  <a:srgbClr val="000000"/>
                </a:solidFill>
              </a:rPr>
              <a:t> </a:t>
            </a:r>
            <a:r>
              <a:rPr lang="en-US" sz="2000" u="sng" dirty="0" err="1" smtClean="0">
                <a:solidFill>
                  <a:srgbClr val="000000"/>
                </a:solidFill>
              </a:rPr>
              <a:t>terjadi</a:t>
            </a:r>
            <a:r>
              <a:rPr lang="en-US" sz="2000" u="sng" dirty="0" smtClean="0">
                <a:solidFill>
                  <a:srgbClr val="000000"/>
                </a:solidFill>
              </a:rPr>
              <a:t> </a:t>
            </a:r>
            <a:r>
              <a:rPr lang="en-US" sz="2000" u="sng" dirty="0" err="1" smtClean="0">
                <a:solidFill>
                  <a:srgbClr val="000000"/>
                </a:solidFill>
              </a:rPr>
              <a:t>di</a:t>
            </a:r>
            <a:r>
              <a:rPr lang="en-US" sz="2000" u="sng" dirty="0" smtClean="0">
                <a:solidFill>
                  <a:srgbClr val="000000"/>
                </a:solidFill>
              </a:rPr>
              <a:t> </a:t>
            </a:r>
            <a:r>
              <a:rPr lang="en-US" sz="2000" u="sng" dirty="0" err="1" smtClean="0">
                <a:solidFill>
                  <a:srgbClr val="000000"/>
                </a:solidFill>
              </a:rPr>
              <a:t>awal</a:t>
            </a:r>
            <a:r>
              <a:rPr lang="en-US" sz="2000" u="sng" dirty="0" smtClean="0">
                <a:solidFill>
                  <a:srgbClr val="000000"/>
                </a:solidFill>
              </a:rPr>
              <a:t> </a:t>
            </a:r>
            <a:r>
              <a:rPr lang="en-US" sz="2000" u="sng" dirty="0" err="1" smtClean="0">
                <a:solidFill>
                  <a:srgbClr val="000000"/>
                </a:solidFill>
              </a:rPr>
              <a:t>periode</a:t>
            </a:r>
            <a:endParaRPr lang="en-US" sz="2000" u="sng" dirty="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3" name="Group 11"/>
          <p:cNvGrpSpPr/>
          <p:nvPr/>
        </p:nvGrpSpPr>
        <p:grpSpPr>
          <a:xfrm>
            <a:off x="1371600" y="2438400"/>
            <a:ext cx="5334000" cy="1560731"/>
            <a:chOff x="1371600" y="2438400"/>
            <a:chExt cx="5334000" cy="1560731"/>
          </a:xfrm>
        </p:grpSpPr>
        <p:sp>
          <p:nvSpPr>
            <p:cNvPr id="6" name="Rectangle 5"/>
            <p:cNvSpPr/>
            <p:nvPr/>
          </p:nvSpPr>
          <p:spPr>
            <a:xfrm>
              <a:off x="1371600" y="2819400"/>
              <a:ext cx="1787091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err="1" smtClean="0">
                  <a:solidFill>
                    <a:srgbClr val="003530"/>
                  </a:solidFill>
                </a:rPr>
                <a:t>FVA</a:t>
              </a:r>
              <a:r>
                <a:rPr lang="en-US" baseline="-25000" dirty="0" err="1" smtClean="0">
                  <a:solidFill>
                    <a:srgbClr val="003530"/>
                  </a:solidFill>
                </a:rPr>
                <a:t>n</a:t>
              </a:r>
              <a:r>
                <a:rPr lang="en-US" dirty="0" smtClean="0">
                  <a:solidFill>
                    <a:srgbClr val="003530"/>
                  </a:solidFill>
                </a:rPr>
                <a:t> = </a:t>
              </a:r>
              <a:endParaRPr lang="en-US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5105400" y="3352800"/>
              <a:ext cx="441147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k</a:t>
              </a:r>
              <a:endParaRPr lang="en-US" dirty="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3886200" y="2438400"/>
              <a:ext cx="2819400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/>
              <a:r>
                <a:rPr lang="en-US" dirty="0" smtClean="0">
                  <a:solidFill>
                    <a:srgbClr val="003530"/>
                  </a:solidFill>
                </a:rPr>
                <a:t>(1+k)</a:t>
              </a:r>
              <a:r>
                <a:rPr lang="en-US" baseline="30000" dirty="0" smtClean="0">
                  <a:solidFill>
                    <a:srgbClr val="003530"/>
                  </a:solidFill>
                </a:rPr>
                <a:t>n</a:t>
              </a:r>
              <a:r>
                <a:rPr lang="en-US" dirty="0" smtClean="0">
                  <a:solidFill>
                    <a:srgbClr val="003530"/>
                  </a:solidFill>
                </a:rPr>
                <a:t> – 1</a:t>
              </a:r>
            </a:p>
          </p:txBody>
        </p:sp>
        <p:cxnSp>
          <p:nvCxnSpPr>
            <p:cNvPr id="10" name="Straight Connector 9"/>
            <p:cNvCxnSpPr/>
            <p:nvPr/>
          </p:nvCxnSpPr>
          <p:spPr bwMode="auto">
            <a:xfrm>
              <a:off x="4267200" y="3200400"/>
              <a:ext cx="2286000" cy="1588"/>
            </a:xfrm>
            <a:prstGeom prst="line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1" name="Rectangle 10"/>
            <p:cNvSpPr/>
            <p:nvPr/>
          </p:nvSpPr>
          <p:spPr>
            <a:xfrm>
              <a:off x="3124200" y="2819400"/>
              <a:ext cx="971421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>
                  <a:solidFill>
                    <a:srgbClr val="003530"/>
                  </a:solidFill>
                </a:rPr>
                <a:t>P  </a:t>
              </a:r>
              <a:r>
                <a:rPr lang="en-US" b="0" dirty="0" smtClean="0">
                  <a:solidFill>
                    <a:srgbClr val="003530"/>
                  </a:solidFill>
                </a:rPr>
                <a:t>x</a:t>
              </a:r>
              <a:endParaRPr lang="en-US" b="0" dirty="0"/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6858000" y="2819400"/>
            <a:ext cx="16337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 smtClean="0"/>
              <a:t>x</a:t>
            </a:r>
            <a:r>
              <a:rPr lang="en-US" dirty="0" smtClean="0"/>
              <a:t> (1+k)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ChangeArrowheads="1"/>
          </p:cNvSpPr>
          <p:nvPr/>
        </p:nvSpPr>
        <p:spPr bwMode="auto">
          <a:xfrm>
            <a:off x="685800" y="1752600"/>
            <a:ext cx="8229600" cy="1524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/>
            <a:r>
              <a:rPr lang="en-US" sz="3400">
                <a:solidFill>
                  <a:srgbClr val="A7515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FVAD</a:t>
            </a:r>
            <a:r>
              <a:rPr lang="en-US" sz="3400" baseline="-250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sz="3400">
                <a:solidFill>
                  <a:srgbClr val="000000"/>
                </a:solidFill>
              </a:rPr>
              <a:t> 	= </a:t>
            </a:r>
            <a:r>
              <a:rPr lang="en-US" sz="3400">
                <a:solidFill>
                  <a:srgbClr val="42B200"/>
                </a:solidFill>
              </a:rPr>
              <a:t>R</a:t>
            </a:r>
            <a:r>
              <a:rPr lang="en-US" sz="3400">
                <a:solidFill>
                  <a:srgbClr val="000000"/>
                </a:solidFill>
              </a:rPr>
              <a:t> (</a:t>
            </a:r>
            <a:r>
              <a:rPr lang="en-US" sz="3400">
                <a:solidFill>
                  <a:schemeClr val="hlink"/>
                </a:solidFill>
              </a:rPr>
              <a:t>FVIFA</a:t>
            </a:r>
            <a:r>
              <a:rPr lang="en-US" sz="3400" baseline="-25000">
                <a:solidFill>
                  <a:srgbClr val="C277FF"/>
                </a:solidFill>
              </a:rPr>
              <a:t>i%</a:t>
            </a:r>
            <a:r>
              <a:rPr lang="en-US" sz="3400" baseline="-25000">
                <a:solidFill>
                  <a:srgbClr val="000000"/>
                </a:solidFill>
              </a:rPr>
              <a:t>,</a:t>
            </a:r>
            <a:r>
              <a:rPr lang="en-US" sz="3400" baseline="-25000">
                <a:solidFill>
                  <a:schemeClr val="tx2"/>
                </a:solidFill>
              </a:rPr>
              <a:t>n</a:t>
            </a:r>
            <a:r>
              <a:rPr lang="en-US" sz="3400">
                <a:solidFill>
                  <a:srgbClr val="000000"/>
                </a:solidFill>
              </a:rPr>
              <a:t>)(1+</a:t>
            </a:r>
            <a:r>
              <a:rPr lang="en-US" sz="3400">
                <a:solidFill>
                  <a:srgbClr val="C277FF"/>
                </a:solidFill>
              </a:rPr>
              <a:t>i</a:t>
            </a:r>
            <a:r>
              <a:rPr lang="en-US" sz="3400">
                <a:solidFill>
                  <a:srgbClr val="000000"/>
                </a:solidFill>
              </a:rPr>
              <a:t>)	</a:t>
            </a:r>
          </a:p>
          <a:p>
            <a:pPr marL="342900" indent="-342900" algn="l"/>
            <a:r>
              <a:rPr lang="en-US" sz="3400">
                <a:solidFill>
                  <a:srgbClr val="A7515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FVAD</a:t>
            </a:r>
            <a:r>
              <a:rPr lang="en-US" sz="3400" baseline="-250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</a:t>
            </a:r>
            <a:r>
              <a:rPr lang="en-US" sz="3400">
                <a:solidFill>
                  <a:srgbClr val="000000"/>
                </a:solidFill>
              </a:rPr>
              <a:t> 	= </a:t>
            </a:r>
            <a:r>
              <a:rPr lang="en-US" sz="3400">
                <a:solidFill>
                  <a:srgbClr val="42B200"/>
                </a:solidFill>
              </a:rPr>
              <a:t>$1,000</a:t>
            </a:r>
            <a:r>
              <a:rPr lang="en-US" sz="3400">
                <a:solidFill>
                  <a:srgbClr val="000000"/>
                </a:solidFill>
              </a:rPr>
              <a:t> (</a:t>
            </a:r>
            <a:r>
              <a:rPr lang="en-US" sz="3400">
                <a:solidFill>
                  <a:schemeClr val="hlink"/>
                </a:solidFill>
              </a:rPr>
              <a:t>FVIFA</a:t>
            </a:r>
            <a:r>
              <a:rPr lang="en-US" sz="3400" baseline="-25000">
                <a:solidFill>
                  <a:srgbClr val="C277FF"/>
                </a:solidFill>
              </a:rPr>
              <a:t>7%</a:t>
            </a:r>
            <a:r>
              <a:rPr lang="en-US" sz="3400" baseline="-25000">
                <a:solidFill>
                  <a:srgbClr val="000000"/>
                </a:solidFill>
              </a:rPr>
              <a:t>,</a:t>
            </a:r>
            <a:r>
              <a:rPr lang="en-US" sz="3400" baseline="-25000">
                <a:solidFill>
                  <a:schemeClr val="tx2"/>
                </a:solidFill>
              </a:rPr>
              <a:t>3</a:t>
            </a:r>
            <a:r>
              <a:rPr lang="en-US" sz="3400">
                <a:solidFill>
                  <a:srgbClr val="000000"/>
                </a:solidFill>
              </a:rPr>
              <a:t>)(1</a:t>
            </a:r>
            <a:r>
              <a:rPr lang="en-US" sz="3400">
                <a:solidFill>
                  <a:srgbClr val="C277FF"/>
                </a:solidFill>
              </a:rPr>
              <a:t>.07</a:t>
            </a:r>
            <a:r>
              <a:rPr lang="en-US" sz="3400">
                <a:solidFill>
                  <a:srgbClr val="000000"/>
                </a:solidFill>
              </a:rPr>
              <a:t>)			= </a:t>
            </a:r>
            <a:r>
              <a:rPr lang="en-US" sz="3400">
                <a:solidFill>
                  <a:srgbClr val="42B200"/>
                </a:solidFill>
              </a:rPr>
              <a:t>$1,000 </a:t>
            </a:r>
            <a:r>
              <a:rPr lang="en-US" sz="3400">
                <a:solidFill>
                  <a:srgbClr val="000000"/>
                </a:solidFill>
              </a:rPr>
              <a:t>(</a:t>
            </a:r>
            <a:r>
              <a:rPr lang="en-US" sz="3400">
                <a:solidFill>
                  <a:schemeClr val="hlink"/>
                </a:solidFill>
              </a:rPr>
              <a:t>3.215</a:t>
            </a:r>
            <a:r>
              <a:rPr lang="en-US" sz="3400">
                <a:solidFill>
                  <a:srgbClr val="000000"/>
                </a:solidFill>
              </a:rPr>
              <a:t>)(1</a:t>
            </a:r>
            <a:r>
              <a:rPr lang="en-US" sz="3400">
                <a:solidFill>
                  <a:srgbClr val="C277FF"/>
                </a:solidFill>
              </a:rPr>
              <a:t>.07</a:t>
            </a:r>
            <a:r>
              <a:rPr lang="en-US" sz="3400">
                <a:solidFill>
                  <a:srgbClr val="000000"/>
                </a:solidFill>
              </a:rPr>
              <a:t>) = </a:t>
            </a:r>
            <a:r>
              <a:rPr lang="en-US" sz="3400">
                <a:solidFill>
                  <a:srgbClr val="A7515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$3,440</a:t>
            </a:r>
          </a:p>
        </p:txBody>
      </p:sp>
      <p:sp>
        <p:nvSpPr>
          <p:cNvPr id="40963" name="Line 3"/>
          <p:cNvSpPr>
            <a:spLocks noChangeShapeType="1"/>
          </p:cNvSpPr>
          <p:nvPr/>
        </p:nvSpPr>
        <p:spPr bwMode="auto">
          <a:xfrm>
            <a:off x="1905000" y="1676400"/>
            <a:ext cx="6400800" cy="0"/>
          </a:xfrm>
          <a:prstGeom prst="line">
            <a:avLst/>
          </a:prstGeom>
          <a:noFill/>
          <a:ln w="7620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0964" name="Rectangle 4"/>
          <p:cNvSpPr>
            <a:spLocks noGrp="1" noChangeArrowheads="1"/>
          </p:cNvSpPr>
          <p:nvPr>
            <p:ph type="title"/>
          </p:nvPr>
        </p:nvSpPr>
        <p:spPr>
          <a:xfrm>
            <a:off x="1676400" y="228600"/>
            <a:ext cx="6781800" cy="1276350"/>
          </a:xfrm>
          <a:noFill/>
          <a:ln/>
          <a:effectLst>
            <a:outerShdw dist="71842" dir="2700000" algn="ctr" rotWithShape="0">
              <a:schemeClr val="bg2"/>
            </a:outerShdw>
          </a:effectLst>
        </p:spPr>
        <p:txBody>
          <a:bodyPr>
            <a:normAutofit/>
          </a:bodyPr>
          <a:lstStyle/>
          <a:p>
            <a:r>
              <a:rPr lang="en-US" b="1" dirty="0" err="1" smtClean="0"/>
              <a:t>Perhitungan</a:t>
            </a:r>
            <a:r>
              <a:rPr lang="en-US" b="1" dirty="0" smtClean="0"/>
              <a:t> </a:t>
            </a:r>
            <a:r>
              <a:rPr lang="en-US" b="1" dirty="0" err="1" smtClean="0"/>
              <a:t>Menggunakan</a:t>
            </a:r>
            <a:r>
              <a:rPr lang="en-US" b="1" dirty="0" smtClean="0"/>
              <a:t> </a:t>
            </a:r>
            <a:r>
              <a:rPr lang="en-US" b="1" dirty="0"/>
              <a:t>Table III</a:t>
            </a:r>
          </a:p>
        </p:txBody>
      </p:sp>
      <p:graphicFrame>
        <p:nvGraphicFramePr>
          <p:cNvPr id="109568" name="Object 0">
            <a:hlinkClick r:id="" action="ppaction://ole?verb=0"/>
          </p:cNvPr>
          <p:cNvGraphicFramePr>
            <a:graphicFrameLocks/>
          </p:cNvGraphicFramePr>
          <p:nvPr>
            <p:ph type="tbl" idx="1"/>
          </p:nvPr>
        </p:nvGraphicFramePr>
        <p:xfrm>
          <a:off x="685800" y="2428875"/>
          <a:ext cx="7772400" cy="3217863"/>
        </p:xfrm>
        <a:graphic>
          <a:graphicData uri="http://schemas.openxmlformats.org/presentationml/2006/ole">
            <p:oleObj spid="_x0000_s109568" name="Document" r:id="rId3" imgW="8100720" imgH="3354120" progId="Word.Document.8">
              <p:embed/>
            </p:oleObj>
          </a:graphicData>
        </a:graphic>
      </p:graphicFrame>
      <p:sp>
        <p:nvSpPr>
          <p:cNvPr id="40965" name="Line 5"/>
          <p:cNvSpPr>
            <a:spLocks noChangeShapeType="1"/>
          </p:cNvSpPr>
          <p:nvPr/>
        </p:nvSpPr>
        <p:spPr bwMode="auto">
          <a:xfrm>
            <a:off x="1828800" y="1600200"/>
            <a:ext cx="6400800" cy="0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0967" name="Line 7"/>
          <p:cNvSpPr>
            <a:spLocks noChangeShapeType="1"/>
          </p:cNvSpPr>
          <p:nvPr/>
        </p:nvSpPr>
        <p:spPr bwMode="auto">
          <a:xfrm>
            <a:off x="1066800" y="3962400"/>
            <a:ext cx="7086600" cy="0"/>
          </a:xfrm>
          <a:prstGeom prst="line">
            <a:avLst/>
          </a:prstGeom>
          <a:noFill/>
          <a:ln w="508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0968" name="Line 8"/>
          <p:cNvSpPr>
            <a:spLocks noChangeShapeType="1"/>
          </p:cNvSpPr>
          <p:nvPr/>
        </p:nvSpPr>
        <p:spPr bwMode="auto">
          <a:xfrm>
            <a:off x="2819400" y="3429000"/>
            <a:ext cx="0" cy="3124200"/>
          </a:xfrm>
          <a:prstGeom prst="line">
            <a:avLst/>
          </a:prstGeom>
          <a:noFill/>
          <a:ln w="508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0969" name="Line 9"/>
          <p:cNvSpPr>
            <a:spLocks noChangeShapeType="1"/>
          </p:cNvSpPr>
          <p:nvPr/>
        </p:nvSpPr>
        <p:spPr bwMode="auto">
          <a:xfrm>
            <a:off x="1066800" y="4495800"/>
            <a:ext cx="70866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0970" name="Line 10"/>
          <p:cNvSpPr>
            <a:spLocks noChangeShapeType="1"/>
          </p:cNvSpPr>
          <p:nvPr/>
        </p:nvSpPr>
        <p:spPr bwMode="auto">
          <a:xfrm>
            <a:off x="1066800" y="6019800"/>
            <a:ext cx="70866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0971" name="Line 11"/>
          <p:cNvSpPr>
            <a:spLocks noChangeShapeType="1"/>
          </p:cNvSpPr>
          <p:nvPr/>
        </p:nvSpPr>
        <p:spPr bwMode="auto">
          <a:xfrm>
            <a:off x="1054100" y="5511800"/>
            <a:ext cx="70866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0972" name="Line 12"/>
          <p:cNvSpPr>
            <a:spLocks noChangeShapeType="1"/>
          </p:cNvSpPr>
          <p:nvPr/>
        </p:nvSpPr>
        <p:spPr bwMode="auto">
          <a:xfrm>
            <a:off x="1066800" y="4965700"/>
            <a:ext cx="70866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0973" name="Line 13"/>
          <p:cNvSpPr>
            <a:spLocks noChangeShapeType="1"/>
          </p:cNvSpPr>
          <p:nvPr/>
        </p:nvSpPr>
        <p:spPr bwMode="auto">
          <a:xfrm>
            <a:off x="4724400" y="3429000"/>
            <a:ext cx="0" cy="31242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0974" name="Line 14"/>
          <p:cNvSpPr>
            <a:spLocks noChangeShapeType="1"/>
          </p:cNvSpPr>
          <p:nvPr/>
        </p:nvSpPr>
        <p:spPr bwMode="auto">
          <a:xfrm>
            <a:off x="6553200" y="3429000"/>
            <a:ext cx="0" cy="31242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7" name="Rectangle 17"/>
          <p:cNvSpPr>
            <a:spLocks noChangeArrowheads="1"/>
          </p:cNvSpPr>
          <p:nvPr/>
        </p:nvSpPr>
        <p:spPr bwMode="auto">
          <a:xfrm>
            <a:off x="5105400" y="5105400"/>
            <a:ext cx="8382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696" name="Rectangle 16"/>
          <p:cNvSpPr>
            <a:spLocks noChangeArrowheads="1"/>
          </p:cNvSpPr>
          <p:nvPr/>
        </p:nvSpPr>
        <p:spPr bwMode="auto">
          <a:xfrm>
            <a:off x="4191000" y="5105400"/>
            <a:ext cx="6096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683" name="Line 3"/>
          <p:cNvSpPr>
            <a:spLocks noChangeShapeType="1"/>
          </p:cNvSpPr>
          <p:nvPr/>
        </p:nvSpPr>
        <p:spPr bwMode="auto">
          <a:xfrm>
            <a:off x="1905000" y="1676400"/>
            <a:ext cx="7010400" cy="0"/>
          </a:xfrm>
          <a:prstGeom prst="line">
            <a:avLst/>
          </a:prstGeom>
          <a:noFill/>
          <a:ln w="7620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1684" name="Rectangle 4"/>
          <p:cNvSpPr>
            <a:spLocks noGrp="1" noChangeArrowheads="1"/>
          </p:cNvSpPr>
          <p:nvPr>
            <p:ph type="title"/>
          </p:nvPr>
        </p:nvSpPr>
        <p:spPr>
          <a:xfrm>
            <a:off x="1676400" y="304800"/>
            <a:ext cx="7391400" cy="1276350"/>
          </a:xfrm>
          <a:noFill/>
          <a:ln/>
          <a:effectLst>
            <a:outerShdw dist="71842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 b="1" dirty="0" err="1" smtClean="0"/>
              <a:t>Penyelesaian</a:t>
            </a:r>
            <a:r>
              <a:rPr lang="en-US" b="1" dirty="0" smtClean="0"/>
              <a:t> </a:t>
            </a:r>
            <a:r>
              <a:rPr lang="en-US" b="1" dirty="0" err="1" smtClean="0"/>
              <a:t>Masalah</a:t>
            </a:r>
            <a:r>
              <a:rPr lang="en-US" b="1" dirty="0" smtClean="0"/>
              <a:t> FVAD</a:t>
            </a:r>
            <a:endParaRPr lang="en-US" b="1" dirty="0"/>
          </a:p>
        </p:txBody>
      </p:sp>
      <p:sp>
        <p:nvSpPr>
          <p:cNvPr id="71685" name="Line 5"/>
          <p:cNvSpPr>
            <a:spLocks noChangeShapeType="1"/>
          </p:cNvSpPr>
          <p:nvPr/>
        </p:nvSpPr>
        <p:spPr bwMode="auto">
          <a:xfrm>
            <a:off x="1828800" y="1600200"/>
            <a:ext cx="7010400" cy="0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1686" name="Rectangle 6"/>
          <p:cNvSpPr>
            <a:spLocks noChangeArrowheads="1"/>
          </p:cNvSpPr>
          <p:nvPr/>
        </p:nvSpPr>
        <p:spPr bwMode="auto">
          <a:xfrm>
            <a:off x="304800" y="1828800"/>
            <a:ext cx="8534400" cy="19812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687" name="Rectangle 7"/>
          <p:cNvSpPr>
            <a:spLocks noChangeArrowheads="1"/>
          </p:cNvSpPr>
          <p:nvPr/>
        </p:nvSpPr>
        <p:spPr bwMode="auto">
          <a:xfrm>
            <a:off x="2286000" y="2514600"/>
            <a:ext cx="1143000" cy="533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>
                <a:solidFill>
                  <a:srgbClr val="000000"/>
                </a:solidFill>
              </a:rPr>
              <a:t>N</a:t>
            </a:r>
          </a:p>
        </p:txBody>
      </p:sp>
      <p:sp>
        <p:nvSpPr>
          <p:cNvPr id="71688" name="Rectangle 8"/>
          <p:cNvSpPr>
            <a:spLocks noChangeArrowheads="1"/>
          </p:cNvSpPr>
          <p:nvPr/>
        </p:nvSpPr>
        <p:spPr bwMode="auto">
          <a:xfrm>
            <a:off x="3657600" y="2514600"/>
            <a:ext cx="1143000" cy="533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>
                <a:solidFill>
                  <a:srgbClr val="000000"/>
                </a:solidFill>
              </a:rPr>
              <a:t>I/Y</a:t>
            </a:r>
          </a:p>
        </p:txBody>
      </p:sp>
      <p:sp>
        <p:nvSpPr>
          <p:cNvPr id="71689" name="Rectangle 9"/>
          <p:cNvSpPr>
            <a:spLocks noChangeArrowheads="1"/>
          </p:cNvSpPr>
          <p:nvPr/>
        </p:nvSpPr>
        <p:spPr bwMode="auto">
          <a:xfrm>
            <a:off x="4953000" y="2514600"/>
            <a:ext cx="1143000" cy="533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>
                <a:solidFill>
                  <a:srgbClr val="000000"/>
                </a:solidFill>
              </a:rPr>
              <a:t>PV</a:t>
            </a:r>
          </a:p>
        </p:txBody>
      </p:sp>
      <p:sp>
        <p:nvSpPr>
          <p:cNvPr id="71690" name="Rectangle 10"/>
          <p:cNvSpPr>
            <a:spLocks noChangeArrowheads="1"/>
          </p:cNvSpPr>
          <p:nvPr/>
        </p:nvSpPr>
        <p:spPr bwMode="auto">
          <a:xfrm>
            <a:off x="6248400" y="2514600"/>
            <a:ext cx="1143000" cy="533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>
                <a:solidFill>
                  <a:srgbClr val="000000"/>
                </a:solidFill>
              </a:rPr>
              <a:t>PMT</a:t>
            </a:r>
          </a:p>
        </p:txBody>
      </p:sp>
      <p:sp>
        <p:nvSpPr>
          <p:cNvPr id="71691" name="Rectangle 11"/>
          <p:cNvSpPr>
            <a:spLocks noChangeArrowheads="1"/>
          </p:cNvSpPr>
          <p:nvPr/>
        </p:nvSpPr>
        <p:spPr bwMode="auto">
          <a:xfrm>
            <a:off x="7543800" y="2514600"/>
            <a:ext cx="1143000" cy="533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>
                <a:solidFill>
                  <a:srgbClr val="000000"/>
                </a:solidFill>
              </a:rPr>
              <a:t>FV</a:t>
            </a:r>
          </a:p>
        </p:txBody>
      </p:sp>
      <p:sp>
        <p:nvSpPr>
          <p:cNvPr id="71692" name="Rectangle 12"/>
          <p:cNvSpPr>
            <a:spLocks noChangeArrowheads="1"/>
          </p:cNvSpPr>
          <p:nvPr/>
        </p:nvSpPr>
        <p:spPr bwMode="auto">
          <a:xfrm>
            <a:off x="381000" y="1905000"/>
            <a:ext cx="1752600" cy="533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800" dirty="0" smtClean="0">
                <a:solidFill>
                  <a:srgbClr val="000000"/>
                </a:solidFill>
              </a:rPr>
              <a:t>Input</a:t>
            </a:r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71693" name="Rectangle 13"/>
          <p:cNvSpPr>
            <a:spLocks noChangeArrowheads="1"/>
          </p:cNvSpPr>
          <p:nvPr/>
        </p:nvSpPr>
        <p:spPr bwMode="auto">
          <a:xfrm>
            <a:off x="381000" y="3162300"/>
            <a:ext cx="1752600" cy="533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800" dirty="0" err="1" smtClean="0">
                <a:solidFill>
                  <a:srgbClr val="000000"/>
                </a:solidFill>
              </a:rPr>
              <a:t>Hasil</a:t>
            </a:r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71694" name="Rectangle 14"/>
          <p:cNvSpPr>
            <a:spLocks noChangeArrowheads="1"/>
          </p:cNvSpPr>
          <p:nvPr/>
        </p:nvSpPr>
        <p:spPr bwMode="auto">
          <a:xfrm>
            <a:off x="2286000" y="1905000"/>
            <a:ext cx="6400800" cy="533400"/>
          </a:xfrm>
          <a:prstGeom prst="rect">
            <a:avLst/>
          </a:prstGeom>
          <a:solidFill>
            <a:srgbClr val="FFFF99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/>
            <a:r>
              <a:rPr lang="en-US" sz="2800">
                <a:solidFill>
                  <a:srgbClr val="000000"/>
                </a:solidFill>
              </a:rPr>
              <a:t>    </a:t>
            </a:r>
            <a:r>
              <a:rPr lang="en-US" sz="2800">
                <a:solidFill>
                  <a:schemeClr val="tx2"/>
                </a:solidFill>
              </a:rPr>
              <a:t>3</a:t>
            </a:r>
            <a:r>
              <a:rPr lang="en-US" sz="2800">
                <a:solidFill>
                  <a:srgbClr val="000000"/>
                </a:solidFill>
              </a:rPr>
              <a:t>        </a:t>
            </a:r>
            <a:r>
              <a:rPr lang="en-US" sz="2800">
                <a:solidFill>
                  <a:srgbClr val="C277FF"/>
                </a:solidFill>
              </a:rPr>
              <a:t>    7</a:t>
            </a:r>
            <a:r>
              <a:rPr lang="en-US" sz="2800">
                <a:solidFill>
                  <a:srgbClr val="000000"/>
                </a:solidFill>
              </a:rPr>
              <a:t>           </a:t>
            </a:r>
            <a:r>
              <a:rPr lang="en-US" sz="2800">
                <a:solidFill>
                  <a:srgbClr val="42B200"/>
                </a:solidFill>
              </a:rPr>
              <a:t>0       -1,000</a:t>
            </a:r>
            <a:endParaRPr lang="en-US" sz="2800">
              <a:solidFill>
                <a:srgbClr val="000000"/>
              </a:solidFill>
            </a:endParaRPr>
          </a:p>
        </p:txBody>
      </p:sp>
      <p:sp>
        <p:nvSpPr>
          <p:cNvPr id="71695" name="Rectangle 15"/>
          <p:cNvSpPr>
            <a:spLocks noChangeArrowheads="1"/>
          </p:cNvSpPr>
          <p:nvPr/>
        </p:nvSpPr>
        <p:spPr bwMode="auto">
          <a:xfrm>
            <a:off x="2286000" y="3124200"/>
            <a:ext cx="6400800" cy="533400"/>
          </a:xfrm>
          <a:prstGeom prst="rect">
            <a:avLst/>
          </a:prstGeom>
          <a:solidFill>
            <a:srgbClr val="FFFF99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/>
            <a:r>
              <a:rPr lang="en-US" sz="2400" dirty="0"/>
              <a:t>                                                           </a:t>
            </a:r>
            <a:r>
              <a:rPr lang="en-US" sz="2800" dirty="0">
                <a:solidFill>
                  <a:schemeClr val="hlink"/>
                </a:solidFill>
              </a:rPr>
              <a:t>3,439.94</a:t>
            </a:r>
          </a:p>
        </p:txBody>
      </p:sp>
      <p:sp>
        <p:nvSpPr>
          <p:cNvPr id="71698" name="Rectangle 18"/>
          <p:cNvSpPr>
            <a:spLocks noChangeArrowheads="1"/>
          </p:cNvSpPr>
          <p:nvPr/>
        </p:nvSpPr>
        <p:spPr bwMode="auto">
          <a:xfrm>
            <a:off x="4191000" y="5562600"/>
            <a:ext cx="6096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699" name="Rectangle 19"/>
          <p:cNvSpPr>
            <a:spLocks noChangeArrowheads="1"/>
          </p:cNvSpPr>
          <p:nvPr/>
        </p:nvSpPr>
        <p:spPr bwMode="auto">
          <a:xfrm>
            <a:off x="5105400" y="5562600"/>
            <a:ext cx="8382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701" name="Rectangle 21"/>
          <p:cNvSpPr>
            <a:spLocks noChangeArrowheads="1"/>
          </p:cNvSpPr>
          <p:nvPr/>
        </p:nvSpPr>
        <p:spPr bwMode="auto">
          <a:xfrm>
            <a:off x="4191000" y="6019800"/>
            <a:ext cx="6096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702" name="Rectangle 22"/>
          <p:cNvSpPr>
            <a:spLocks noChangeArrowheads="1"/>
          </p:cNvSpPr>
          <p:nvPr/>
        </p:nvSpPr>
        <p:spPr bwMode="auto">
          <a:xfrm>
            <a:off x="5105400" y="6019800"/>
            <a:ext cx="8382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682" name="Rectangle 2"/>
          <p:cNvSpPr>
            <a:spLocks noChangeArrowheads="1"/>
          </p:cNvSpPr>
          <p:nvPr/>
        </p:nvSpPr>
        <p:spPr bwMode="auto">
          <a:xfrm>
            <a:off x="533400" y="3886200"/>
            <a:ext cx="8305800" cy="2590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>
              <a:spcAft>
                <a:spcPct val="20000"/>
              </a:spcAft>
            </a:pPr>
            <a:r>
              <a:rPr lang="en-US" sz="2400" dirty="0" err="1" smtClean="0">
                <a:solidFill>
                  <a:srgbClr val="000000"/>
                </a:solidFill>
              </a:rPr>
              <a:t>Selesaikan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</a:rPr>
              <a:t>masalah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</a:rPr>
              <a:t>tsb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</a:rPr>
              <a:t>seperti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</a:rPr>
              <a:t>masalah</a:t>
            </a:r>
            <a:r>
              <a:rPr lang="en-US" sz="2400" dirty="0" smtClean="0">
                <a:solidFill>
                  <a:srgbClr val="000000"/>
                </a:solidFill>
              </a:rPr>
              <a:t> “</a:t>
            </a:r>
            <a:r>
              <a:rPr lang="en-US" sz="2400" b="0" i="1" dirty="0" err="1" smtClean="0">
                <a:solidFill>
                  <a:srgbClr val="000000"/>
                </a:solidFill>
              </a:rPr>
              <a:t>anuitas</a:t>
            </a:r>
            <a:r>
              <a:rPr lang="en-US" sz="2400" b="0" i="1" dirty="0" smtClean="0">
                <a:solidFill>
                  <a:srgbClr val="000000"/>
                </a:solidFill>
              </a:rPr>
              <a:t> </a:t>
            </a:r>
            <a:r>
              <a:rPr lang="en-US" sz="2400" b="0" i="1" dirty="0" err="1" smtClean="0">
                <a:solidFill>
                  <a:srgbClr val="000000"/>
                </a:solidFill>
              </a:rPr>
              <a:t>biasa</a:t>
            </a:r>
            <a:r>
              <a:rPr lang="en-US" sz="2400" dirty="0" smtClean="0">
                <a:solidFill>
                  <a:srgbClr val="000000"/>
                </a:solidFill>
              </a:rPr>
              <a:t>”, </a:t>
            </a:r>
            <a:r>
              <a:rPr lang="en-US" sz="2400" dirty="0" err="1" smtClean="0">
                <a:solidFill>
                  <a:srgbClr val="000000"/>
                </a:solidFill>
              </a:rPr>
              <a:t>kecuali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</a:rPr>
              <a:t>harus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</a:rPr>
              <a:t>mengubah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i="1" dirty="0" smtClean="0">
                <a:solidFill>
                  <a:srgbClr val="000000"/>
                </a:solidFill>
              </a:rPr>
              <a:t>setting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</a:rPr>
              <a:t>kalkulator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</a:rPr>
              <a:t>ke</a:t>
            </a:r>
            <a:r>
              <a:rPr lang="en-US" sz="2400" dirty="0" smtClean="0">
                <a:solidFill>
                  <a:srgbClr val="000000"/>
                </a:solidFill>
              </a:rPr>
              <a:t> “</a:t>
            </a:r>
            <a:r>
              <a:rPr lang="en-US" sz="2400" dirty="0">
                <a:solidFill>
                  <a:srgbClr val="000000"/>
                </a:solidFill>
              </a:rPr>
              <a:t>BGN” </a:t>
            </a:r>
            <a:r>
              <a:rPr lang="en-US" sz="2400" dirty="0" err="1" smtClean="0">
                <a:solidFill>
                  <a:srgbClr val="000000"/>
                </a:solidFill>
              </a:rPr>
              <a:t>terlebih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</a:rPr>
              <a:t>dahulu</a:t>
            </a:r>
            <a:r>
              <a:rPr lang="en-US" sz="2400" dirty="0" smtClean="0">
                <a:solidFill>
                  <a:srgbClr val="000000"/>
                </a:solidFill>
              </a:rPr>
              <a:t>.  </a:t>
            </a:r>
            <a:r>
              <a:rPr lang="en-US" sz="2400" dirty="0" err="1" smtClean="0">
                <a:solidFill>
                  <a:srgbClr val="000000"/>
                </a:solidFill>
              </a:rPr>
              <a:t>Ingat</a:t>
            </a:r>
            <a:r>
              <a:rPr lang="en-US" sz="2400" dirty="0" smtClean="0">
                <a:solidFill>
                  <a:srgbClr val="000000"/>
                </a:solidFill>
              </a:rPr>
              <a:t>, </a:t>
            </a:r>
            <a:r>
              <a:rPr lang="en-US" sz="2400" dirty="0" err="1" smtClean="0">
                <a:solidFill>
                  <a:srgbClr val="000000"/>
                </a:solidFill>
              </a:rPr>
              <a:t>kembalikan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</a:rPr>
              <a:t>ke</a:t>
            </a:r>
            <a:r>
              <a:rPr lang="en-US" sz="2400" dirty="0" smtClean="0">
                <a:solidFill>
                  <a:srgbClr val="000000"/>
                </a:solidFill>
              </a:rPr>
              <a:t> setting </a:t>
            </a:r>
            <a:r>
              <a:rPr lang="en-US" sz="2400" dirty="0" err="1" smtClean="0">
                <a:solidFill>
                  <a:srgbClr val="000000"/>
                </a:solidFill>
              </a:rPr>
              <a:t>awal</a:t>
            </a:r>
            <a:r>
              <a:rPr lang="en-US" sz="2400" dirty="0" smtClean="0">
                <a:solidFill>
                  <a:srgbClr val="000000"/>
                </a:solidFill>
              </a:rPr>
              <a:t>!</a:t>
            </a:r>
            <a:endParaRPr lang="en-US" sz="2400" dirty="0">
              <a:solidFill>
                <a:srgbClr val="000000"/>
              </a:solidFill>
            </a:endParaRPr>
          </a:p>
          <a:p>
            <a:pPr algn="l">
              <a:spcAft>
                <a:spcPct val="20000"/>
              </a:spcAft>
            </a:pPr>
            <a:r>
              <a:rPr lang="en-US" sz="2400" dirty="0" err="1" smtClean="0">
                <a:solidFill>
                  <a:srgbClr val="000000"/>
                </a:solidFill>
              </a:rPr>
              <a:t>Langkah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000000"/>
                </a:solidFill>
              </a:rPr>
              <a:t>1:	</a:t>
            </a:r>
            <a:r>
              <a:rPr lang="en-US" sz="2400" dirty="0" err="1" smtClean="0">
                <a:solidFill>
                  <a:srgbClr val="000000"/>
                </a:solidFill>
              </a:rPr>
              <a:t>Tekan</a:t>
            </a:r>
            <a:r>
              <a:rPr lang="en-US" sz="2400" dirty="0">
                <a:solidFill>
                  <a:srgbClr val="000000"/>
                </a:solidFill>
              </a:rPr>
              <a:t>		2</a:t>
            </a:r>
            <a:r>
              <a:rPr lang="en-US" sz="2400" baseline="30000" dirty="0">
                <a:solidFill>
                  <a:srgbClr val="000000"/>
                </a:solidFill>
              </a:rPr>
              <a:t>nd</a:t>
            </a:r>
            <a:r>
              <a:rPr lang="en-US" sz="2400" dirty="0">
                <a:solidFill>
                  <a:srgbClr val="000000"/>
                </a:solidFill>
              </a:rPr>
              <a:t>	BGN		</a:t>
            </a:r>
          </a:p>
          <a:p>
            <a:pPr algn="l">
              <a:spcBef>
                <a:spcPct val="10000"/>
              </a:spcBef>
              <a:spcAft>
                <a:spcPct val="20000"/>
              </a:spcAft>
            </a:pPr>
            <a:r>
              <a:rPr lang="en-US" sz="2400" dirty="0" err="1" smtClean="0">
                <a:solidFill>
                  <a:srgbClr val="000000"/>
                </a:solidFill>
              </a:rPr>
              <a:t>Langkah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000000"/>
                </a:solidFill>
              </a:rPr>
              <a:t>2:	</a:t>
            </a:r>
            <a:r>
              <a:rPr lang="en-US" sz="2400" dirty="0" err="1" smtClean="0">
                <a:solidFill>
                  <a:srgbClr val="000000"/>
                </a:solidFill>
              </a:rPr>
              <a:t>Tekan</a:t>
            </a:r>
            <a:r>
              <a:rPr lang="en-US" sz="2400" dirty="0">
                <a:solidFill>
                  <a:srgbClr val="000000"/>
                </a:solidFill>
              </a:rPr>
              <a:t>		2</a:t>
            </a:r>
            <a:r>
              <a:rPr lang="en-US" sz="2400" baseline="30000" dirty="0">
                <a:solidFill>
                  <a:srgbClr val="000000"/>
                </a:solidFill>
              </a:rPr>
              <a:t>nd</a:t>
            </a:r>
            <a:r>
              <a:rPr lang="en-US" sz="2400" dirty="0">
                <a:solidFill>
                  <a:srgbClr val="000000"/>
                </a:solidFill>
              </a:rPr>
              <a:t>	SET		</a:t>
            </a:r>
          </a:p>
          <a:p>
            <a:pPr algn="l">
              <a:spcBef>
                <a:spcPct val="10000"/>
              </a:spcBef>
              <a:spcAft>
                <a:spcPct val="20000"/>
              </a:spcAft>
            </a:pPr>
            <a:r>
              <a:rPr lang="en-US" sz="2400" dirty="0" err="1" smtClean="0">
                <a:solidFill>
                  <a:srgbClr val="000000"/>
                </a:solidFill>
              </a:rPr>
              <a:t>Langkah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000000"/>
                </a:solidFill>
              </a:rPr>
              <a:t>3:	</a:t>
            </a:r>
            <a:r>
              <a:rPr lang="en-US" sz="2400" dirty="0" err="1" smtClean="0">
                <a:solidFill>
                  <a:srgbClr val="000000"/>
                </a:solidFill>
              </a:rPr>
              <a:t>Tekan</a:t>
            </a:r>
            <a:r>
              <a:rPr lang="en-US" sz="2400" dirty="0">
                <a:solidFill>
                  <a:srgbClr val="000000"/>
                </a:solidFill>
              </a:rPr>
              <a:t>		2</a:t>
            </a:r>
            <a:r>
              <a:rPr lang="en-US" sz="2400" baseline="30000" dirty="0">
                <a:solidFill>
                  <a:srgbClr val="000000"/>
                </a:solidFill>
              </a:rPr>
              <a:t>nd</a:t>
            </a:r>
            <a:r>
              <a:rPr lang="en-US" sz="2400" dirty="0">
                <a:solidFill>
                  <a:srgbClr val="000000"/>
                </a:solidFill>
              </a:rPr>
              <a:t>	QUIT		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95" grpId="0" animBg="1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Line 2"/>
          <p:cNvSpPr>
            <a:spLocks noChangeShapeType="1"/>
          </p:cNvSpPr>
          <p:nvPr/>
        </p:nvSpPr>
        <p:spPr bwMode="auto">
          <a:xfrm>
            <a:off x="1905000" y="1676400"/>
            <a:ext cx="6324600" cy="0"/>
          </a:xfrm>
          <a:prstGeom prst="line">
            <a:avLst/>
          </a:prstGeom>
          <a:noFill/>
          <a:ln w="7620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987" name="AutoShape 3"/>
          <p:cNvSpPr>
            <a:spLocks noChangeArrowheads="1"/>
          </p:cNvSpPr>
          <p:nvPr/>
        </p:nvSpPr>
        <p:spPr bwMode="auto">
          <a:xfrm>
            <a:off x="2063750" y="4806950"/>
            <a:ext cx="5702300" cy="1511300"/>
          </a:xfrm>
          <a:prstGeom prst="octagon">
            <a:avLst>
              <a:gd name="adj" fmla="val 29282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989" name="Rectangle 5"/>
          <p:cNvSpPr>
            <a:spLocks noGrp="1" noChangeArrowheads="1"/>
          </p:cNvSpPr>
          <p:nvPr>
            <p:ph type="title"/>
          </p:nvPr>
        </p:nvSpPr>
        <p:spPr>
          <a:xfrm>
            <a:off x="1676400" y="0"/>
            <a:ext cx="6781800" cy="1752600"/>
          </a:xfrm>
          <a:noFill/>
          <a:ln/>
          <a:effectLst>
            <a:outerShdw dist="71842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 b="1" dirty="0" err="1" smtClean="0"/>
              <a:t>Gambaran</a:t>
            </a:r>
            <a:r>
              <a:rPr lang="en-US" b="1" dirty="0" smtClean="0"/>
              <a:t> </a:t>
            </a:r>
            <a:r>
              <a:rPr lang="en-US" b="1" dirty="0" err="1" smtClean="0"/>
              <a:t>Anuitas</a:t>
            </a:r>
            <a:r>
              <a:rPr lang="en-US" b="1" dirty="0" smtClean="0"/>
              <a:t> </a:t>
            </a:r>
            <a:r>
              <a:rPr lang="en-US" b="1" dirty="0" err="1" smtClean="0"/>
              <a:t>Biasa</a:t>
            </a:r>
            <a:r>
              <a:rPr lang="en-US" b="1" dirty="0" smtClean="0"/>
              <a:t> </a:t>
            </a:r>
            <a:r>
              <a:rPr lang="en-US" b="1" dirty="0"/>
              <a:t>-- PVA</a:t>
            </a:r>
          </a:p>
        </p:txBody>
      </p:sp>
      <p:sp>
        <p:nvSpPr>
          <p:cNvPr id="41988" name="Rectangle 4"/>
          <p:cNvSpPr>
            <a:spLocks noGrp="1" noChangeArrowheads="1"/>
          </p:cNvSpPr>
          <p:nvPr>
            <p:ph sz="quarter" idx="1"/>
          </p:nvPr>
        </p:nvSpPr>
        <p:spPr>
          <a:xfrm>
            <a:off x="2438400" y="4953000"/>
            <a:ext cx="4953000" cy="1295400"/>
          </a:xfrm>
          <a:noFill/>
          <a:ln/>
        </p:spPr>
        <p:txBody>
          <a:bodyPr>
            <a:normAutofit/>
          </a:bodyPr>
          <a:lstStyle/>
          <a:p>
            <a:pPr>
              <a:buFont typeface="Monotype Sorts" pitchFamily="2" charset="2"/>
              <a:buNone/>
            </a:pPr>
            <a:r>
              <a:rPr lang="en-US" sz="3200">
                <a:solidFill>
                  <a:srgbClr val="A7515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PVA</a:t>
            </a:r>
            <a:r>
              <a:rPr lang="en-US" sz="3200" baseline="-250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sz="3200"/>
              <a:t> = </a:t>
            </a:r>
            <a:r>
              <a:rPr lang="en-US" sz="3200">
                <a:solidFill>
                  <a:schemeClr val="hlink"/>
                </a:solidFill>
              </a:rPr>
              <a:t>R</a:t>
            </a:r>
            <a:r>
              <a:rPr lang="en-US" sz="3200"/>
              <a:t>/(1+</a:t>
            </a:r>
            <a:r>
              <a:rPr lang="en-US" sz="3200">
                <a:solidFill>
                  <a:srgbClr val="C277FF"/>
                </a:solidFill>
              </a:rPr>
              <a:t>i</a:t>
            </a:r>
            <a:r>
              <a:rPr lang="en-US" sz="3200"/>
              <a:t>)</a:t>
            </a:r>
            <a:r>
              <a:rPr lang="en-US" sz="3200" baseline="30000">
                <a:solidFill>
                  <a:schemeClr val="tx2"/>
                </a:solidFill>
              </a:rPr>
              <a:t>1 </a:t>
            </a:r>
            <a:r>
              <a:rPr lang="en-US" sz="3200"/>
              <a:t>+ </a:t>
            </a:r>
            <a:r>
              <a:rPr lang="en-US" sz="3200">
                <a:solidFill>
                  <a:schemeClr val="hlink"/>
                </a:solidFill>
              </a:rPr>
              <a:t>R</a:t>
            </a:r>
            <a:r>
              <a:rPr lang="en-US" sz="3200"/>
              <a:t>/(1+</a:t>
            </a:r>
            <a:r>
              <a:rPr lang="en-US" sz="3200">
                <a:solidFill>
                  <a:srgbClr val="C277FF"/>
                </a:solidFill>
              </a:rPr>
              <a:t>i</a:t>
            </a:r>
            <a:r>
              <a:rPr lang="en-US" sz="3200"/>
              <a:t>)</a:t>
            </a:r>
            <a:r>
              <a:rPr lang="en-US" sz="3200" baseline="30000">
                <a:solidFill>
                  <a:schemeClr val="tx2"/>
                </a:solidFill>
              </a:rPr>
              <a:t>2 </a:t>
            </a:r>
          </a:p>
          <a:p>
            <a:pPr>
              <a:buFont typeface="Monotype Sorts" pitchFamily="2" charset="2"/>
              <a:buNone/>
            </a:pPr>
            <a:r>
              <a:rPr lang="en-US" sz="3200"/>
              <a:t>		  + ... + </a:t>
            </a:r>
            <a:r>
              <a:rPr lang="en-US" sz="3200">
                <a:solidFill>
                  <a:schemeClr val="hlink"/>
                </a:solidFill>
              </a:rPr>
              <a:t>R</a:t>
            </a:r>
            <a:r>
              <a:rPr lang="en-US" sz="3200"/>
              <a:t>/(1+</a:t>
            </a:r>
            <a:r>
              <a:rPr lang="en-US" sz="3200">
                <a:solidFill>
                  <a:srgbClr val="C277FF"/>
                </a:solidFill>
              </a:rPr>
              <a:t>i</a:t>
            </a:r>
            <a:r>
              <a:rPr lang="en-US" sz="3200"/>
              <a:t>)</a:t>
            </a:r>
            <a:r>
              <a:rPr lang="en-US" sz="3200" baseline="30000">
                <a:solidFill>
                  <a:schemeClr val="tx2"/>
                </a:solidFill>
              </a:rPr>
              <a:t>n</a:t>
            </a:r>
          </a:p>
        </p:txBody>
      </p:sp>
      <p:sp>
        <p:nvSpPr>
          <p:cNvPr id="41990" name="Line 6"/>
          <p:cNvSpPr>
            <a:spLocks noChangeShapeType="1"/>
          </p:cNvSpPr>
          <p:nvPr/>
        </p:nvSpPr>
        <p:spPr bwMode="auto">
          <a:xfrm>
            <a:off x="1828800" y="1600200"/>
            <a:ext cx="6324600" cy="0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991" name="Rectangle 7"/>
          <p:cNvSpPr>
            <a:spLocks noChangeArrowheads="1"/>
          </p:cNvSpPr>
          <p:nvPr/>
        </p:nvSpPr>
        <p:spPr bwMode="auto">
          <a:xfrm>
            <a:off x="2347913" y="3033713"/>
            <a:ext cx="44608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400">
                <a:solidFill>
                  <a:schemeClr val="hlink"/>
                </a:solidFill>
              </a:rPr>
              <a:t>   R                    R                    R</a:t>
            </a:r>
          </a:p>
        </p:txBody>
      </p:sp>
      <p:sp>
        <p:nvSpPr>
          <p:cNvPr id="41992" name="Line 8"/>
          <p:cNvSpPr>
            <a:spLocks noChangeShapeType="1"/>
          </p:cNvSpPr>
          <p:nvPr/>
        </p:nvSpPr>
        <p:spPr bwMode="auto">
          <a:xfrm>
            <a:off x="914400" y="2819400"/>
            <a:ext cx="419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993" name="Line 9"/>
          <p:cNvSpPr>
            <a:spLocks noChangeShapeType="1"/>
          </p:cNvSpPr>
          <p:nvPr/>
        </p:nvSpPr>
        <p:spPr bwMode="auto">
          <a:xfrm>
            <a:off x="914400" y="2438400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994" name="Line 10"/>
          <p:cNvSpPr>
            <a:spLocks noChangeShapeType="1"/>
          </p:cNvSpPr>
          <p:nvPr/>
        </p:nvSpPr>
        <p:spPr bwMode="auto">
          <a:xfrm>
            <a:off x="4724400" y="2438400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995" name="Line 11"/>
          <p:cNvSpPr>
            <a:spLocks noChangeShapeType="1"/>
          </p:cNvSpPr>
          <p:nvPr/>
        </p:nvSpPr>
        <p:spPr bwMode="auto">
          <a:xfrm>
            <a:off x="6629400" y="2438400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996" name="Line 12"/>
          <p:cNvSpPr>
            <a:spLocks noChangeShapeType="1"/>
          </p:cNvSpPr>
          <p:nvPr/>
        </p:nvSpPr>
        <p:spPr bwMode="auto">
          <a:xfrm>
            <a:off x="8382000" y="2438400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997" name="Rectangle 13"/>
          <p:cNvSpPr>
            <a:spLocks noChangeArrowheads="1"/>
          </p:cNvSpPr>
          <p:nvPr/>
        </p:nvSpPr>
        <p:spPr bwMode="auto">
          <a:xfrm>
            <a:off x="747713" y="2052638"/>
            <a:ext cx="797242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400">
                <a:solidFill>
                  <a:srgbClr val="000000"/>
                </a:solidFill>
              </a:rPr>
              <a:t>0                     1                    2                    </a:t>
            </a:r>
            <a:r>
              <a:rPr lang="en-US" sz="2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                 </a:t>
            </a:r>
            <a:r>
              <a:rPr lang="en-US" sz="2400">
                <a:solidFill>
                  <a:srgbClr val="000000"/>
                </a:solidFill>
              </a:rPr>
              <a:t>n+1</a:t>
            </a:r>
          </a:p>
        </p:txBody>
      </p:sp>
      <p:sp>
        <p:nvSpPr>
          <p:cNvPr id="41998" name="Line 14"/>
          <p:cNvSpPr>
            <a:spLocks noChangeShapeType="1"/>
          </p:cNvSpPr>
          <p:nvPr/>
        </p:nvSpPr>
        <p:spPr bwMode="auto">
          <a:xfrm>
            <a:off x="2819400" y="3429000"/>
            <a:ext cx="0" cy="228600"/>
          </a:xfrm>
          <a:prstGeom prst="line">
            <a:avLst/>
          </a:prstGeom>
          <a:noFill/>
          <a:ln w="25400">
            <a:solidFill>
              <a:schemeClr val="tx2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999" name="Line 15"/>
          <p:cNvSpPr>
            <a:spLocks noChangeShapeType="1"/>
          </p:cNvSpPr>
          <p:nvPr/>
        </p:nvSpPr>
        <p:spPr bwMode="auto">
          <a:xfrm flipH="1">
            <a:off x="838200" y="3657600"/>
            <a:ext cx="1981200" cy="0"/>
          </a:xfrm>
          <a:prstGeom prst="line">
            <a:avLst/>
          </a:prstGeom>
          <a:noFill/>
          <a:ln w="25400">
            <a:solidFill>
              <a:schemeClr val="tx2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000" name="Line 16"/>
          <p:cNvSpPr>
            <a:spLocks noChangeShapeType="1"/>
          </p:cNvSpPr>
          <p:nvPr/>
        </p:nvSpPr>
        <p:spPr bwMode="auto">
          <a:xfrm>
            <a:off x="2819400" y="3962400"/>
            <a:ext cx="1905000" cy="0"/>
          </a:xfrm>
          <a:prstGeom prst="line">
            <a:avLst/>
          </a:prstGeom>
          <a:noFill/>
          <a:ln w="25400">
            <a:solidFill>
              <a:schemeClr val="tx2"/>
            </a:solidFill>
            <a:prstDash val="sysDot"/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001" name="Line 17"/>
          <p:cNvSpPr>
            <a:spLocks noChangeShapeType="1"/>
          </p:cNvSpPr>
          <p:nvPr/>
        </p:nvSpPr>
        <p:spPr bwMode="auto">
          <a:xfrm>
            <a:off x="4724400" y="3505200"/>
            <a:ext cx="0" cy="457200"/>
          </a:xfrm>
          <a:prstGeom prst="line">
            <a:avLst/>
          </a:prstGeom>
          <a:noFill/>
          <a:ln w="25400">
            <a:solidFill>
              <a:schemeClr val="tx2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002" name="Line 18"/>
          <p:cNvSpPr>
            <a:spLocks noChangeShapeType="1"/>
          </p:cNvSpPr>
          <p:nvPr/>
        </p:nvSpPr>
        <p:spPr bwMode="auto">
          <a:xfrm flipH="1">
            <a:off x="533400" y="4495800"/>
            <a:ext cx="9906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003" name="Rectangle 19"/>
          <p:cNvSpPr>
            <a:spLocks noChangeArrowheads="1"/>
          </p:cNvSpPr>
          <p:nvPr/>
        </p:nvSpPr>
        <p:spPr bwMode="auto">
          <a:xfrm>
            <a:off x="519113" y="4587875"/>
            <a:ext cx="1058862" cy="5159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800">
                <a:solidFill>
                  <a:srgbClr val="A7515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PVA</a:t>
            </a:r>
            <a:r>
              <a:rPr lang="en-US" sz="2800" baseline="-250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</a:p>
        </p:txBody>
      </p:sp>
      <p:sp>
        <p:nvSpPr>
          <p:cNvPr id="42004" name="Rectangle 20"/>
          <p:cNvSpPr>
            <a:spLocks noChangeArrowheads="1"/>
          </p:cNvSpPr>
          <p:nvPr/>
        </p:nvSpPr>
        <p:spPr bwMode="auto">
          <a:xfrm>
            <a:off x="6858001" y="3733800"/>
            <a:ext cx="2286000" cy="8284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8" tIns="44450" rIns="90488" bIns="44450">
            <a:spAutoFit/>
          </a:bodyPr>
          <a:lstStyle/>
          <a:p>
            <a:pPr algn="l"/>
            <a:r>
              <a:rPr lang="en-US" sz="2400" dirty="0">
                <a:solidFill>
                  <a:schemeClr val="hlink"/>
                </a:solidFill>
              </a:rPr>
              <a:t>R</a:t>
            </a:r>
            <a:r>
              <a:rPr lang="en-US" sz="2400" b="0" dirty="0">
                <a:solidFill>
                  <a:schemeClr val="hlink"/>
                </a:solidFill>
              </a:rPr>
              <a:t> </a:t>
            </a:r>
            <a:r>
              <a:rPr lang="en-US" sz="2400" dirty="0">
                <a:solidFill>
                  <a:schemeClr val="hlink"/>
                </a:solidFill>
              </a:rPr>
              <a:t>= </a:t>
            </a:r>
            <a:r>
              <a:rPr lang="en-US" sz="2400" dirty="0" err="1" smtClean="0">
                <a:solidFill>
                  <a:schemeClr val="hlink"/>
                </a:solidFill>
              </a:rPr>
              <a:t>Arus</a:t>
            </a:r>
            <a:r>
              <a:rPr lang="en-US" sz="2400" dirty="0" smtClean="0">
                <a:solidFill>
                  <a:schemeClr val="hlink"/>
                </a:solidFill>
              </a:rPr>
              <a:t> </a:t>
            </a:r>
            <a:r>
              <a:rPr lang="en-US" sz="2400" dirty="0" err="1" smtClean="0">
                <a:solidFill>
                  <a:schemeClr val="hlink"/>
                </a:solidFill>
              </a:rPr>
              <a:t>Kas</a:t>
            </a:r>
            <a:r>
              <a:rPr lang="en-US" sz="2400" dirty="0" smtClean="0">
                <a:solidFill>
                  <a:schemeClr val="hlink"/>
                </a:solidFill>
              </a:rPr>
              <a:t> </a:t>
            </a:r>
            <a:r>
              <a:rPr lang="en-US" sz="2400" dirty="0" err="1" smtClean="0">
                <a:solidFill>
                  <a:schemeClr val="hlink"/>
                </a:solidFill>
              </a:rPr>
              <a:t>Berkala</a:t>
            </a:r>
            <a:endParaRPr lang="en-US" sz="2400" dirty="0">
              <a:solidFill>
                <a:schemeClr val="hlink"/>
              </a:solidFill>
            </a:endParaRPr>
          </a:p>
        </p:txBody>
      </p:sp>
      <p:sp>
        <p:nvSpPr>
          <p:cNvPr id="42006" name="Rectangle 22"/>
          <p:cNvSpPr>
            <a:spLocks noChangeArrowheads="1"/>
          </p:cNvSpPr>
          <p:nvPr/>
        </p:nvSpPr>
        <p:spPr bwMode="auto">
          <a:xfrm>
            <a:off x="1662113" y="2424113"/>
            <a:ext cx="5365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400">
                <a:solidFill>
                  <a:srgbClr val="C277FF"/>
                </a:solidFill>
              </a:rPr>
              <a:t>i%</a:t>
            </a:r>
          </a:p>
        </p:txBody>
      </p:sp>
      <p:sp>
        <p:nvSpPr>
          <p:cNvPr id="42007" name="Line 23"/>
          <p:cNvSpPr>
            <a:spLocks noChangeShapeType="1"/>
          </p:cNvSpPr>
          <p:nvPr/>
        </p:nvSpPr>
        <p:spPr bwMode="auto">
          <a:xfrm>
            <a:off x="2819400" y="2438400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008" name="Arc 24"/>
          <p:cNvSpPr>
            <a:spLocks/>
          </p:cNvSpPr>
          <p:nvPr/>
        </p:nvSpPr>
        <p:spPr bwMode="auto">
          <a:xfrm>
            <a:off x="6858000" y="3276600"/>
            <a:ext cx="1143000" cy="406400"/>
          </a:xfrm>
          <a:custGeom>
            <a:avLst/>
            <a:gdLst>
              <a:gd name="G0" fmla="+- 25 0 0"/>
              <a:gd name="G1" fmla="+- 21600 0 0"/>
              <a:gd name="G2" fmla="+- 21600 0 0"/>
              <a:gd name="T0" fmla="*/ 0 w 21625"/>
              <a:gd name="T1" fmla="*/ 0 h 22938"/>
              <a:gd name="T2" fmla="*/ 21584 w 21625"/>
              <a:gd name="T3" fmla="*/ 22938 h 22938"/>
              <a:gd name="T4" fmla="*/ 25 w 21625"/>
              <a:gd name="T5" fmla="*/ 21600 h 229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25" h="22938" fill="none" extrusionOk="0">
                <a:moveTo>
                  <a:pt x="0" y="0"/>
                </a:moveTo>
                <a:cubicBezTo>
                  <a:pt x="8" y="0"/>
                  <a:pt x="16" y="-1"/>
                  <a:pt x="25" y="0"/>
                </a:cubicBezTo>
                <a:cubicBezTo>
                  <a:pt x="11954" y="0"/>
                  <a:pt x="21625" y="9670"/>
                  <a:pt x="21625" y="21600"/>
                </a:cubicBezTo>
                <a:cubicBezTo>
                  <a:pt x="21625" y="22046"/>
                  <a:pt x="21611" y="22492"/>
                  <a:pt x="21583" y="22937"/>
                </a:cubicBezTo>
              </a:path>
              <a:path w="21625" h="22938" stroke="0" extrusionOk="0">
                <a:moveTo>
                  <a:pt x="0" y="0"/>
                </a:moveTo>
                <a:cubicBezTo>
                  <a:pt x="8" y="0"/>
                  <a:pt x="16" y="-1"/>
                  <a:pt x="25" y="0"/>
                </a:cubicBezTo>
                <a:cubicBezTo>
                  <a:pt x="11954" y="0"/>
                  <a:pt x="21625" y="9670"/>
                  <a:pt x="21625" y="21600"/>
                </a:cubicBezTo>
                <a:cubicBezTo>
                  <a:pt x="21625" y="22046"/>
                  <a:pt x="21611" y="22492"/>
                  <a:pt x="21583" y="22937"/>
                </a:cubicBezTo>
                <a:lnTo>
                  <a:pt x="25" y="21600"/>
                </a:lnTo>
                <a:close/>
              </a:path>
            </a:pathLst>
          </a:custGeom>
          <a:noFill/>
          <a:ln w="25400" cap="rnd">
            <a:solidFill>
              <a:schemeClr val="hlink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009" name="Line 25"/>
          <p:cNvSpPr>
            <a:spLocks noChangeShapeType="1"/>
          </p:cNvSpPr>
          <p:nvPr/>
        </p:nvSpPr>
        <p:spPr bwMode="auto">
          <a:xfrm>
            <a:off x="6324600" y="2819400"/>
            <a:ext cx="2057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010" name="Rectangle 26"/>
          <p:cNvSpPr>
            <a:spLocks noChangeArrowheads="1"/>
          </p:cNvSpPr>
          <p:nvPr/>
        </p:nvSpPr>
        <p:spPr bwMode="auto">
          <a:xfrm>
            <a:off x="5173663" y="2400300"/>
            <a:ext cx="1069975" cy="638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/>
              <a:t>.  .  .</a:t>
            </a:r>
          </a:p>
        </p:txBody>
      </p:sp>
      <p:sp>
        <p:nvSpPr>
          <p:cNvPr id="42011" name="Line 27"/>
          <p:cNvSpPr>
            <a:spLocks noChangeShapeType="1"/>
          </p:cNvSpPr>
          <p:nvPr/>
        </p:nvSpPr>
        <p:spPr bwMode="auto">
          <a:xfrm>
            <a:off x="4724400" y="4191000"/>
            <a:ext cx="1905000" cy="0"/>
          </a:xfrm>
          <a:prstGeom prst="line">
            <a:avLst/>
          </a:prstGeom>
          <a:noFill/>
          <a:ln w="25400">
            <a:solidFill>
              <a:schemeClr val="tx2"/>
            </a:solidFill>
            <a:prstDash val="sysDot"/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012" name="Line 28"/>
          <p:cNvSpPr>
            <a:spLocks noChangeShapeType="1"/>
          </p:cNvSpPr>
          <p:nvPr/>
        </p:nvSpPr>
        <p:spPr bwMode="auto">
          <a:xfrm>
            <a:off x="6629400" y="3429000"/>
            <a:ext cx="0" cy="762000"/>
          </a:xfrm>
          <a:prstGeom prst="line">
            <a:avLst/>
          </a:prstGeom>
          <a:noFill/>
          <a:ln w="25400">
            <a:solidFill>
              <a:schemeClr val="tx2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013" name="Line 29"/>
          <p:cNvSpPr>
            <a:spLocks noChangeShapeType="1"/>
          </p:cNvSpPr>
          <p:nvPr/>
        </p:nvSpPr>
        <p:spPr bwMode="auto">
          <a:xfrm flipH="1">
            <a:off x="838200" y="3962400"/>
            <a:ext cx="1981200" cy="0"/>
          </a:xfrm>
          <a:prstGeom prst="line">
            <a:avLst/>
          </a:prstGeom>
          <a:noFill/>
          <a:ln w="25400">
            <a:solidFill>
              <a:schemeClr val="tx2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014" name="Line 30"/>
          <p:cNvSpPr>
            <a:spLocks noChangeShapeType="1"/>
          </p:cNvSpPr>
          <p:nvPr/>
        </p:nvSpPr>
        <p:spPr bwMode="auto">
          <a:xfrm>
            <a:off x="2819400" y="4191000"/>
            <a:ext cx="1905000" cy="0"/>
          </a:xfrm>
          <a:prstGeom prst="line">
            <a:avLst/>
          </a:prstGeom>
          <a:noFill/>
          <a:ln w="25400">
            <a:solidFill>
              <a:schemeClr val="tx2"/>
            </a:solidFill>
            <a:prstDash val="sysDot"/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015" name="Line 31"/>
          <p:cNvSpPr>
            <a:spLocks noChangeShapeType="1"/>
          </p:cNvSpPr>
          <p:nvPr/>
        </p:nvSpPr>
        <p:spPr bwMode="auto">
          <a:xfrm flipH="1">
            <a:off x="838200" y="4191000"/>
            <a:ext cx="1981200" cy="0"/>
          </a:xfrm>
          <a:prstGeom prst="line">
            <a:avLst/>
          </a:prstGeom>
          <a:noFill/>
          <a:ln w="25400">
            <a:solidFill>
              <a:schemeClr val="tx2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016" name="Rectangle 32"/>
          <p:cNvSpPr>
            <a:spLocks noChangeArrowheads="1"/>
          </p:cNvSpPr>
          <p:nvPr/>
        </p:nvSpPr>
        <p:spPr bwMode="auto">
          <a:xfrm>
            <a:off x="2209800" y="1752600"/>
            <a:ext cx="4082850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000" u="sng" dirty="0" err="1" smtClean="0">
                <a:solidFill>
                  <a:srgbClr val="000000"/>
                </a:solidFill>
              </a:rPr>
              <a:t>Arus</a:t>
            </a:r>
            <a:r>
              <a:rPr lang="en-US" sz="2000" u="sng" dirty="0" smtClean="0">
                <a:solidFill>
                  <a:srgbClr val="000000"/>
                </a:solidFill>
              </a:rPr>
              <a:t> </a:t>
            </a:r>
            <a:r>
              <a:rPr lang="en-US" sz="2000" u="sng" dirty="0" err="1" smtClean="0">
                <a:solidFill>
                  <a:srgbClr val="000000"/>
                </a:solidFill>
              </a:rPr>
              <a:t>kas</a:t>
            </a:r>
            <a:r>
              <a:rPr lang="en-US" sz="2000" u="sng" dirty="0" smtClean="0">
                <a:solidFill>
                  <a:srgbClr val="000000"/>
                </a:solidFill>
              </a:rPr>
              <a:t> </a:t>
            </a:r>
            <a:r>
              <a:rPr lang="en-US" sz="2000" u="sng" dirty="0" err="1" smtClean="0">
                <a:solidFill>
                  <a:srgbClr val="000000"/>
                </a:solidFill>
              </a:rPr>
              <a:t>terjadi</a:t>
            </a:r>
            <a:r>
              <a:rPr lang="en-US" sz="2000" u="sng" dirty="0" smtClean="0">
                <a:solidFill>
                  <a:srgbClr val="000000"/>
                </a:solidFill>
              </a:rPr>
              <a:t> </a:t>
            </a:r>
            <a:r>
              <a:rPr lang="en-US" sz="2000" u="sng" dirty="0" err="1" smtClean="0">
                <a:solidFill>
                  <a:srgbClr val="000000"/>
                </a:solidFill>
              </a:rPr>
              <a:t>di</a:t>
            </a:r>
            <a:r>
              <a:rPr lang="en-US" sz="2000" u="sng" dirty="0" smtClean="0">
                <a:solidFill>
                  <a:srgbClr val="000000"/>
                </a:solidFill>
              </a:rPr>
              <a:t> </a:t>
            </a:r>
            <a:r>
              <a:rPr lang="en-US" sz="2000" u="sng" dirty="0" err="1" smtClean="0">
                <a:solidFill>
                  <a:srgbClr val="000000"/>
                </a:solidFill>
              </a:rPr>
              <a:t>akhir</a:t>
            </a:r>
            <a:r>
              <a:rPr lang="en-US" sz="2000" u="sng" dirty="0" smtClean="0">
                <a:solidFill>
                  <a:srgbClr val="000000"/>
                </a:solidFill>
              </a:rPr>
              <a:t> </a:t>
            </a:r>
            <a:r>
              <a:rPr lang="en-US" sz="2000" u="sng" dirty="0" err="1" smtClean="0">
                <a:solidFill>
                  <a:srgbClr val="000000"/>
                </a:solidFill>
              </a:rPr>
              <a:t>periode</a:t>
            </a:r>
            <a:endParaRPr lang="en-US" sz="2000" u="sng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AutoShape 2"/>
          <p:cNvSpPr>
            <a:spLocks noChangeArrowheads="1"/>
          </p:cNvSpPr>
          <p:nvPr/>
        </p:nvSpPr>
        <p:spPr bwMode="auto">
          <a:xfrm>
            <a:off x="3130550" y="4502150"/>
            <a:ext cx="5778500" cy="2120900"/>
          </a:xfrm>
          <a:prstGeom prst="octagon">
            <a:avLst>
              <a:gd name="adj" fmla="val 29282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013" name="Rectangle 5"/>
          <p:cNvSpPr>
            <a:spLocks noGrp="1" noChangeArrowheads="1"/>
          </p:cNvSpPr>
          <p:nvPr>
            <p:ph type="title"/>
          </p:nvPr>
        </p:nvSpPr>
        <p:spPr>
          <a:xfrm>
            <a:off x="1676400" y="0"/>
            <a:ext cx="6781800" cy="1752600"/>
          </a:xfrm>
          <a:noFill/>
          <a:ln/>
          <a:effectLst>
            <a:outerShdw dist="71842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 b="1" dirty="0" err="1" smtClean="0"/>
              <a:t>Contoh</a:t>
            </a:r>
            <a:r>
              <a:rPr lang="en-US" b="1" dirty="0" smtClean="0"/>
              <a:t> </a:t>
            </a:r>
            <a:r>
              <a:rPr lang="en-US" b="1" dirty="0" err="1" smtClean="0"/>
              <a:t>Anuitas</a:t>
            </a:r>
            <a:r>
              <a:rPr lang="en-US" b="1" dirty="0" smtClean="0"/>
              <a:t> </a:t>
            </a:r>
            <a:r>
              <a:rPr lang="en-US" b="1" dirty="0" err="1" smtClean="0"/>
              <a:t>Biasa</a:t>
            </a:r>
            <a:r>
              <a:rPr lang="en-US" b="1" dirty="0" smtClean="0"/>
              <a:t> </a:t>
            </a:r>
            <a:r>
              <a:rPr lang="en-US" b="1" dirty="0"/>
              <a:t>-- PVA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124200" y="4572000"/>
            <a:ext cx="5867400" cy="2057400"/>
          </a:xfrm>
          <a:noFill/>
          <a:ln/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sz="2400">
                <a:solidFill>
                  <a:srgbClr val="A7515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	  </a:t>
            </a:r>
            <a:r>
              <a:rPr lang="en-US" sz="240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PVA</a:t>
            </a:r>
            <a:r>
              <a:rPr lang="en-US" sz="2400" baseline="-250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</a:t>
            </a:r>
            <a:r>
              <a:rPr lang="en-US" sz="2400"/>
              <a:t> = 	</a:t>
            </a:r>
            <a:r>
              <a:rPr lang="en-US" sz="2400">
                <a:solidFill>
                  <a:schemeClr val="hlink"/>
                </a:solidFill>
              </a:rPr>
              <a:t>$1,000</a:t>
            </a:r>
            <a:r>
              <a:rPr lang="en-US" sz="2400"/>
              <a:t>/(1</a:t>
            </a:r>
            <a:r>
              <a:rPr lang="en-US" sz="2400">
                <a:solidFill>
                  <a:srgbClr val="C277FF"/>
                </a:solidFill>
              </a:rPr>
              <a:t>.07</a:t>
            </a:r>
            <a:r>
              <a:rPr lang="en-US" sz="2400"/>
              <a:t>)</a:t>
            </a:r>
            <a:r>
              <a:rPr lang="en-US" sz="2400" baseline="30000">
                <a:solidFill>
                  <a:schemeClr val="tx2"/>
                </a:solidFill>
              </a:rPr>
              <a:t>1 </a:t>
            </a:r>
            <a:r>
              <a:rPr lang="en-US" sz="2400"/>
              <a:t>+ 			 	</a:t>
            </a:r>
            <a:r>
              <a:rPr lang="en-US" sz="2400">
                <a:solidFill>
                  <a:schemeClr val="hlink"/>
                </a:solidFill>
              </a:rPr>
              <a:t>$1,000</a:t>
            </a:r>
            <a:r>
              <a:rPr lang="en-US" sz="2400"/>
              <a:t>/(1</a:t>
            </a:r>
            <a:r>
              <a:rPr lang="en-US" sz="2400">
                <a:solidFill>
                  <a:srgbClr val="C277FF"/>
                </a:solidFill>
              </a:rPr>
              <a:t>.07</a:t>
            </a:r>
            <a:r>
              <a:rPr lang="en-US" sz="2400"/>
              <a:t>)</a:t>
            </a:r>
            <a:r>
              <a:rPr lang="en-US" sz="2400" baseline="30000">
                <a:solidFill>
                  <a:schemeClr val="tx2"/>
                </a:solidFill>
              </a:rPr>
              <a:t>2 </a:t>
            </a:r>
            <a:r>
              <a:rPr lang="en-US" sz="2400"/>
              <a:t>+ 				</a:t>
            </a:r>
            <a:r>
              <a:rPr lang="en-US" sz="2400">
                <a:solidFill>
                  <a:schemeClr val="hlink"/>
                </a:solidFill>
              </a:rPr>
              <a:t>$1,000</a:t>
            </a:r>
            <a:r>
              <a:rPr lang="en-US" sz="2400"/>
              <a:t>/(1</a:t>
            </a:r>
            <a:r>
              <a:rPr lang="en-US" sz="2400">
                <a:solidFill>
                  <a:srgbClr val="C277FF"/>
                </a:solidFill>
              </a:rPr>
              <a:t>.07</a:t>
            </a:r>
            <a:r>
              <a:rPr lang="en-US" sz="2400"/>
              <a:t>)</a:t>
            </a:r>
            <a:r>
              <a:rPr lang="en-US" sz="2400" baseline="30000">
                <a:solidFill>
                  <a:schemeClr val="tx2"/>
                </a:solidFill>
              </a:rPr>
              <a:t>3</a:t>
            </a:r>
          </a:p>
          <a:p>
            <a:pPr>
              <a:buFont typeface="Monotype Sorts" pitchFamily="2" charset="2"/>
              <a:buNone/>
            </a:pPr>
            <a:r>
              <a:rPr lang="en-US" sz="2400" baseline="30000">
                <a:solidFill>
                  <a:schemeClr val="tx2"/>
                </a:solidFill>
              </a:rPr>
              <a:t>	                </a:t>
            </a:r>
            <a:r>
              <a:rPr lang="en-US" sz="2400"/>
              <a:t>=</a:t>
            </a:r>
            <a:r>
              <a:rPr lang="en-US" sz="2400">
                <a:solidFill>
                  <a:srgbClr val="42B200"/>
                </a:solidFill>
              </a:rPr>
              <a:t> $934.58 + $873.44 + $816.30 	    </a:t>
            </a:r>
            <a:r>
              <a:rPr lang="en-US" sz="2400"/>
              <a:t>=</a:t>
            </a:r>
            <a:r>
              <a:rPr lang="en-US" sz="2400">
                <a:solidFill>
                  <a:srgbClr val="42B200"/>
                </a:solidFill>
              </a:rPr>
              <a:t> </a:t>
            </a:r>
            <a:r>
              <a:rPr lang="en-US" sz="240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$2,624.32</a:t>
            </a:r>
          </a:p>
        </p:txBody>
      </p:sp>
      <p:sp>
        <p:nvSpPr>
          <p:cNvPr id="43012" name="Line 4"/>
          <p:cNvSpPr>
            <a:spLocks noChangeShapeType="1"/>
          </p:cNvSpPr>
          <p:nvPr/>
        </p:nvSpPr>
        <p:spPr bwMode="auto">
          <a:xfrm>
            <a:off x="1905000" y="1676400"/>
            <a:ext cx="6324600" cy="0"/>
          </a:xfrm>
          <a:prstGeom prst="line">
            <a:avLst/>
          </a:prstGeom>
          <a:noFill/>
          <a:ln w="7620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3014" name="Line 6"/>
          <p:cNvSpPr>
            <a:spLocks noChangeShapeType="1"/>
          </p:cNvSpPr>
          <p:nvPr/>
        </p:nvSpPr>
        <p:spPr bwMode="auto">
          <a:xfrm>
            <a:off x="1828800" y="1600200"/>
            <a:ext cx="6324600" cy="0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3015" name="Rectangle 7"/>
          <p:cNvSpPr>
            <a:spLocks noChangeArrowheads="1"/>
          </p:cNvSpPr>
          <p:nvPr/>
        </p:nvSpPr>
        <p:spPr bwMode="auto">
          <a:xfrm>
            <a:off x="2195513" y="3033713"/>
            <a:ext cx="4916487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400">
                <a:solidFill>
                  <a:schemeClr val="hlink"/>
                </a:solidFill>
              </a:rPr>
              <a:t>$1,000            $1,000           $1,000</a:t>
            </a:r>
          </a:p>
        </p:txBody>
      </p:sp>
      <p:sp>
        <p:nvSpPr>
          <p:cNvPr id="43016" name="Line 8"/>
          <p:cNvSpPr>
            <a:spLocks noChangeShapeType="1"/>
          </p:cNvSpPr>
          <p:nvPr/>
        </p:nvSpPr>
        <p:spPr bwMode="auto">
          <a:xfrm>
            <a:off x="914400" y="2819400"/>
            <a:ext cx="7467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3017" name="Line 9"/>
          <p:cNvSpPr>
            <a:spLocks noChangeShapeType="1"/>
          </p:cNvSpPr>
          <p:nvPr/>
        </p:nvSpPr>
        <p:spPr bwMode="auto">
          <a:xfrm>
            <a:off x="914400" y="2438400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3018" name="Line 10"/>
          <p:cNvSpPr>
            <a:spLocks noChangeShapeType="1"/>
          </p:cNvSpPr>
          <p:nvPr/>
        </p:nvSpPr>
        <p:spPr bwMode="auto">
          <a:xfrm>
            <a:off x="4724400" y="2438400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3019" name="Line 11"/>
          <p:cNvSpPr>
            <a:spLocks noChangeShapeType="1"/>
          </p:cNvSpPr>
          <p:nvPr/>
        </p:nvSpPr>
        <p:spPr bwMode="auto">
          <a:xfrm>
            <a:off x="6629400" y="2438400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3020" name="Line 12"/>
          <p:cNvSpPr>
            <a:spLocks noChangeShapeType="1"/>
          </p:cNvSpPr>
          <p:nvPr/>
        </p:nvSpPr>
        <p:spPr bwMode="auto">
          <a:xfrm>
            <a:off x="8382000" y="2438400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3021" name="Rectangle 13"/>
          <p:cNvSpPr>
            <a:spLocks noChangeArrowheads="1"/>
          </p:cNvSpPr>
          <p:nvPr/>
        </p:nvSpPr>
        <p:spPr bwMode="auto">
          <a:xfrm>
            <a:off x="747713" y="2052638"/>
            <a:ext cx="7761287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400">
                <a:solidFill>
                  <a:srgbClr val="000000"/>
                </a:solidFill>
              </a:rPr>
              <a:t>0                     1                    2                    </a:t>
            </a:r>
            <a:r>
              <a:rPr lang="en-US" sz="2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                   </a:t>
            </a:r>
            <a:r>
              <a:rPr lang="en-US" sz="240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43022" name="Line 14"/>
          <p:cNvSpPr>
            <a:spLocks noChangeShapeType="1"/>
          </p:cNvSpPr>
          <p:nvPr/>
        </p:nvSpPr>
        <p:spPr bwMode="auto">
          <a:xfrm>
            <a:off x="4724400" y="3429000"/>
            <a:ext cx="0" cy="533400"/>
          </a:xfrm>
          <a:prstGeom prst="line">
            <a:avLst/>
          </a:prstGeom>
          <a:noFill/>
          <a:ln w="25400">
            <a:solidFill>
              <a:schemeClr val="tx2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3023" name="Line 15"/>
          <p:cNvSpPr>
            <a:spLocks noChangeShapeType="1"/>
          </p:cNvSpPr>
          <p:nvPr/>
        </p:nvSpPr>
        <p:spPr bwMode="auto">
          <a:xfrm flipH="1">
            <a:off x="2819400" y="3962400"/>
            <a:ext cx="1905000" cy="0"/>
          </a:xfrm>
          <a:prstGeom prst="line">
            <a:avLst/>
          </a:prstGeom>
          <a:noFill/>
          <a:ln w="25400">
            <a:solidFill>
              <a:schemeClr val="tx2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3024" name="Line 16"/>
          <p:cNvSpPr>
            <a:spLocks noChangeShapeType="1"/>
          </p:cNvSpPr>
          <p:nvPr/>
        </p:nvSpPr>
        <p:spPr bwMode="auto">
          <a:xfrm>
            <a:off x="1676400" y="3657600"/>
            <a:ext cx="1143000" cy="0"/>
          </a:xfrm>
          <a:prstGeom prst="line">
            <a:avLst/>
          </a:prstGeom>
          <a:noFill/>
          <a:ln w="25400">
            <a:solidFill>
              <a:schemeClr val="tx2"/>
            </a:solidFill>
            <a:prstDash val="sysDot"/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3025" name="Line 17"/>
          <p:cNvSpPr>
            <a:spLocks noChangeShapeType="1"/>
          </p:cNvSpPr>
          <p:nvPr/>
        </p:nvSpPr>
        <p:spPr bwMode="auto">
          <a:xfrm>
            <a:off x="2819400" y="3429000"/>
            <a:ext cx="0" cy="228600"/>
          </a:xfrm>
          <a:prstGeom prst="line">
            <a:avLst/>
          </a:prstGeom>
          <a:noFill/>
          <a:ln w="25400">
            <a:solidFill>
              <a:schemeClr val="tx2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3026" name="Line 18"/>
          <p:cNvSpPr>
            <a:spLocks noChangeShapeType="1"/>
          </p:cNvSpPr>
          <p:nvPr/>
        </p:nvSpPr>
        <p:spPr bwMode="auto">
          <a:xfrm flipH="1">
            <a:off x="457200" y="4495800"/>
            <a:ext cx="1219200" cy="0"/>
          </a:xfrm>
          <a:prstGeom prst="line">
            <a:avLst/>
          </a:prstGeom>
          <a:noFill/>
          <a:ln w="50800">
            <a:solidFill>
              <a:srgbClr val="42B2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3027" name="Rectangle 19"/>
          <p:cNvSpPr>
            <a:spLocks noChangeArrowheads="1"/>
          </p:cNvSpPr>
          <p:nvPr/>
        </p:nvSpPr>
        <p:spPr bwMode="auto">
          <a:xfrm>
            <a:off x="179388" y="4587875"/>
            <a:ext cx="281622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algn="l"/>
            <a:r>
              <a:rPr lang="en-US" sz="240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$2,624.32 = PVA</a:t>
            </a:r>
            <a:r>
              <a:rPr lang="en-US" sz="2400" baseline="-2500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</a:t>
            </a:r>
          </a:p>
        </p:txBody>
      </p:sp>
      <p:sp>
        <p:nvSpPr>
          <p:cNvPr id="43029" name="Rectangle 21"/>
          <p:cNvSpPr>
            <a:spLocks noChangeArrowheads="1"/>
          </p:cNvSpPr>
          <p:nvPr/>
        </p:nvSpPr>
        <p:spPr bwMode="auto">
          <a:xfrm>
            <a:off x="1662113" y="2424113"/>
            <a:ext cx="62230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400">
                <a:solidFill>
                  <a:srgbClr val="C277FF"/>
                </a:solidFill>
              </a:rPr>
              <a:t>7%</a:t>
            </a:r>
          </a:p>
        </p:txBody>
      </p:sp>
      <p:sp>
        <p:nvSpPr>
          <p:cNvPr id="43030" name="Line 22"/>
          <p:cNvSpPr>
            <a:spLocks noChangeShapeType="1"/>
          </p:cNvSpPr>
          <p:nvPr/>
        </p:nvSpPr>
        <p:spPr bwMode="auto">
          <a:xfrm>
            <a:off x="2819400" y="2438400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3031" name="Rectangle 23"/>
          <p:cNvSpPr>
            <a:spLocks noChangeArrowheads="1"/>
          </p:cNvSpPr>
          <p:nvPr/>
        </p:nvSpPr>
        <p:spPr bwMode="auto">
          <a:xfrm>
            <a:off x="442913" y="3338513"/>
            <a:ext cx="1368425" cy="1184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400">
                <a:solidFill>
                  <a:srgbClr val="42B200"/>
                </a:solidFill>
              </a:rPr>
              <a:t>$934.58</a:t>
            </a:r>
          </a:p>
          <a:p>
            <a:pPr algn="l"/>
            <a:r>
              <a:rPr lang="en-US" sz="2400">
                <a:solidFill>
                  <a:srgbClr val="42B200"/>
                </a:solidFill>
              </a:rPr>
              <a:t>$873.44 </a:t>
            </a:r>
          </a:p>
          <a:p>
            <a:pPr algn="l"/>
            <a:r>
              <a:rPr lang="en-US" sz="2400">
                <a:solidFill>
                  <a:srgbClr val="42B200"/>
                </a:solidFill>
              </a:rPr>
              <a:t>$816.30</a:t>
            </a:r>
          </a:p>
        </p:txBody>
      </p:sp>
      <p:sp>
        <p:nvSpPr>
          <p:cNvPr id="43032" name="Line 24"/>
          <p:cNvSpPr>
            <a:spLocks noChangeShapeType="1"/>
          </p:cNvSpPr>
          <p:nvPr/>
        </p:nvSpPr>
        <p:spPr bwMode="auto">
          <a:xfrm>
            <a:off x="1676400" y="3962400"/>
            <a:ext cx="1143000" cy="0"/>
          </a:xfrm>
          <a:prstGeom prst="line">
            <a:avLst/>
          </a:prstGeom>
          <a:noFill/>
          <a:ln w="25400">
            <a:solidFill>
              <a:schemeClr val="tx2"/>
            </a:solidFill>
            <a:prstDash val="sysDot"/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3033" name="Line 25"/>
          <p:cNvSpPr>
            <a:spLocks noChangeShapeType="1"/>
          </p:cNvSpPr>
          <p:nvPr/>
        </p:nvSpPr>
        <p:spPr bwMode="auto">
          <a:xfrm flipH="1">
            <a:off x="2819400" y="4267200"/>
            <a:ext cx="1905000" cy="0"/>
          </a:xfrm>
          <a:prstGeom prst="line">
            <a:avLst/>
          </a:prstGeom>
          <a:noFill/>
          <a:ln w="25400">
            <a:solidFill>
              <a:schemeClr val="tx2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3034" name="Line 26"/>
          <p:cNvSpPr>
            <a:spLocks noChangeShapeType="1"/>
          </p:cNvSpPr>
          <p:nvPr/>
        </p:nvSpPr>
        <p:spPr bwMode="auto">
          <a:xfrm>
            <a:off x="1676400" y="4267200"/>
            <a:ext cx="1143000" cy="0"/>
          </a:xfrm>
          <a:prstGeom prst="line">
            <a:avLst/>
          </a:prstGeom>
          <a:noFill/>
          <a:ln w="25400">
            <a:solidFill>
              <a:schemeClr val="tx2"/>
            </a:solidFill>
            <a:prstDash val="sysDot"/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3035" name="Line 27"/>
          <p:cNvSpPr>
            <a:spLocks noChangeShapeType="1"/>
          </p:cNvSpPr>
          <p:nvPr/>
        </p:nvSpPr>
        <p:spPr bwMode="auto">
          <a:xfrm>
            <a:off x="6629400" y="3505200"/>
            <a:ext cx="0" cy="762000"/>
          </a:xfrm>
          <a:prstGeom prst="line">
            <a:avLst/>
          </a:prstGeom>
          <a:noFill/>
          <a:ln w="25400">
            <a:solidFill>
              <a:schemeClr val="tx2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3036" name="Line 28"/>
          <p:cNvSpPr>
            <a:spLocks noChangeShapeType="1"/>
          </p:cNvSpPr>
          <p:nvPr/>
        </p:nvSpPr>
        <p:spPr bwMode="auto">
          <a:xfrm flipH="1">
            <a:off x="4724400" y="4267200"/>
            <a:ext cx="1905000" cy="0"/>
          </a:xfrm>
          <a:prstGeom prst="line">
            <a:avLst/>
          </a:prstGeom>
          <a:noFill/>
          <a:ln w="25400">
            <a:solidFill>
              <a:schemeClr val="tx2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3037" name="Rectangle 29"/>
          <p:cNvSpPr>
            <a:spLocks noChangeArrowheads="1"/>
          </p:cNvSpPr>
          <p:nvPr/>
        </p:nvSpPr>
        <p:spPr bwMode="auto">
          <a:xfrm>
            <a:off x="2209800" y="1752600"/>
            <a:ext cx="4082850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000" u="sng" dirty="0" err="1" smtClean="0">
                <a:solidFill>
                  <a:srgbClr val="000000"/>
                </a:solidFill>
              </a:rPr>
              <a:t>Arus</a:t>
            </a:r>
            <a:r>
              <a:rPr lang="en-US" sz="2000" u="sng" dirty="0" smtClean="0">
                <a:solidFill>
                  <a:srgbClr val="000000"/>
                </a:solidFill>
              </a:rPr>
              <a:t> </a:t>
            </a:r>
            <a:r>
              <a:rPr lang="en-US" sz="2000" u="sng" dirty="0" err="1" smtClean="0">
                <a:solidFill>
                  <a:srgbClr val="000000"/>
                </a:solidFill>
              </a:rPr>
              <a:t>kas</a:t>
            </a:r>
            <a:r>
              <a:rPr lang="en-US" sz="2000" u="sng" dirty="0" smtClean="0">
                <a:solidFill>
                  <a:srgbClr val="000000"/>
                </a:solidFill>
              </a:rPr>
              <a:t> </a:t>
            </a:r>
            <a:r>
              <a:rPr lang="en-US" sz="2000" u="sng" dirty="0" err="1" smtClean="0">
                <a:solidFill>
                  <a:srgbClr val="000000"/>
                </a:solidFill>
              </a:rPr>
              <a:t>terjadi</a:t>
            </a:r>
            <a:r>
              <a:rPr lang="en-US" sz="2000" u="sng" dirty="0" smtClean="0">
                <a:solidFill>
                  <a:srgbClr val="000000"/>
                </a:solidFill>
              </a:rPr>
              <a:t> </a:t>
            </a:r>
            <a:r>
              <a:rPr lang="en-US" sz="2000" u="sng" dirty="0" err="1" smtClean="0">
                <a:solidFill>
                  <a:srgbClr val="000000"/>
                </a:solidFill>
              </a:rPr>
              <a:t>di</a:t>
            </a:r>
            <a:r>
              <a:rPr lang="en-US" sz="2000" u="sng" dirty="0" smtClean="0">
                <a:solidFill>
                  <a:srgbClr val="000000"/>
                </a:solidFill>
              </a:rPr>
              <a:t> </a:t>
            </a:r>
            <a:r>
              <a:rPr lang="en-US" sz="2000" u="sng" dirty="0" err="1" smtClean="0">
                <a:solidFill>
                  <a:srgbClr val="000000"/>
                </a:solidFill>
              </a:rPr>
              <a:t>akhir</a:t>
            </a:r>
            <a:r>
              <a:rPr lang="en-US" sz="2000" u="sng" dirty="0" smtClean="0">
                <a:solidFill>
                  <a:srgbClr val="000000"/>
                </a:solidFill>
              </a:rPr>
              <a:t> </a:t>
            </a:r>
            <a:r>
              <a:rPr lang="en-US" sz="2000" u="sng" dirty="0" err="1" smtClean="0">
                <a:solidFill>
                  <a:srgbClr val="000000"/>
                </a:solidFill>
              </a:rPr>
              <a:t>periode</a:t>
            </a:r>
            <a:endParaRPr lang="en-US" sz="2000" u="sng" dirty="0" smtClean="0">
              <a:solidFill>
                <a:srgbClr val="00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81000" y="2923401"/>
            <a:ext cx="183736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Didiskontokan</a:t>
            </a:r>
            <a:r>
              <a:rPr lang="en-US" sz="1200" dirty="0" smtClean="0"/>
              <a:t> 1 </a:t>
            </a:r>
            <a:r>
              <a:rPr lang="en-US" sz="1200" dirty="0" err="1" smtClean="0"/>
              <a:t>tahun</a:t>
            </a:r>
            <a:endParaRPr lang="en-US" sz="1200" dirty="0"/>
          </a:p>
        </p:txBody>
      </p:sp>
      <p:sp>
        <p:nvSpPr>
          <p:cNvPr id="30" name="TextBox 29"/>
          <p:cNvSpPr txBox="1"/>
          <p:nvPr/>
        </p:nvSpPr>
        <p:spPr>
          <a:xfrm>
            <a:off x="2810838" y="3685401"/>
            <a:ext cx="183736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Didiskontokan</a:t>
            </a:r>
            <a:r>
              <a:rPr lang="en-US" sz="1200" dirty="0" smtClean="0"/>
              <a:t> 2 </a:t>
            </a:r>
            <a:r>
              <a:rPr lang="en-US" sz="1200" dirty="0" err="1" smtClean="0"/>
              <a:t>tahun</a:t>
            </a:r>
            <a:endParaRPr lang="en-US" sz="1200" dirty="0"/>
          </a:p>
        </p:txBody>
      </p:sp>
      <p:sp>
        <p:nvSpPr>
          <p:cNvPr id="31" name="TextBox 30"/>
          <p:cNvSpPr txBox="1"/>
          <p:nvPr/>
        </p:nvSpPr>
        <p:spPr>
          <a:xfrm>
            <a:off x="4724400" y="3990201"/>
            <a:ext cx="183736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Didiskontokan</a:t>
            </a:r>
            <a:r>
              <a:rPr lang="en-US" sz="1200" dirty="0" smtClean="0"/>
              <a:t> 3 </a:t>
            </a:r>
            <a:r>
              <a:rPr lang="en-US" sz="1200" dirty="0" err="1" smtClean="0"/>
              <a:t>tahun</a:t>
            </a:r>
            <a:endParaRPr lang="en-US" sz="12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  <a:effectLst>
            <a:outerShdw dist="71842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 b="1" dirty="0" err="1" smtClean="0"/>
              <a:t>Tipe</a:t>
            </a:r>
            <a:r>
              <a:rPr lang="en-US" b="1" dirty="0" smtClean="0"/>
              <a:t> </a:t>
            </a:r>
            <a:r>
              <a:rPr lang="en-US" b="1" dirty="0" err="1" smtClean="0"/>
              <a:t>Bunga</a:t>
            </a:r>
            <a:endParaRPr lang="en-US" b="1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sz="quarter" idx="1"/>
          </p:nvPr>
        </p:nvSpPr>
        <p:spPr>
          <a:xfrm>
            <a:off x="762000" y="3962400"/>
            <a:ext cx="7848600" cy="2286000"/>
          </a:xfrm>
          <a:noFill/>
          <a:ln/>
        </p:spPr>
        <p:txBody>
          <a:bodyPr/>
          <a:lstStyle/>
          <a:p>
            <a:r>
              <a:rPr lang="en-US" sz="3200" dirty="0" err="1" smtClean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Bunga</a:t>
            </a:r>
            <a:r>
              <a:rPr lang="en-US" sz="3200" dirty="0" smtClean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200" dirty="0" err="1" smtClean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Majemuk</a:t>
            </a:r>
            <a:endParaRPr lang="en-US" sz="3200" dirty="0"/>
          </a:p>
          <a:p>
            <a:pPr lvl="1">
              <a:buFont typeface="Monotype Sorts" pitchFamily="2" charset="2"/>
              <a:buNone/>
            </a:pPr>
            <a:r>
              <a:rPr lang="en-US" dirty="0" err="1" smtClean="0"/>
              <a:t>Bunga</a:t>
            </a:r>
            <a:r>
              <a:rPr lang="en-US" dirty="0" smtClean="0"/>
              <a:t> yang </a:t>
            </a:r>
            <a:r>
              <a:rPr lang="en-US" dirty="0" err="1" smtClean="0"/>
              <a:t>dibayarkan</a:t>
            </a:r>
            <a:r>
              <a:rPr lang="en-US" dirty="0" smtClean="0"/>
              <a:t> (</a:t>
            </a:r>
            <a:r>
              <a:rPr lang="en-US" dirty="0" err="1" smtClean="0"/>
              <a:t>didapatkan</a:t>
            </a:r>
            <a:r>
              <a:rPr lang="en-US" dirty="0" smtClean="0"/>
              <a:t>)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tiap</a:t>
            </a:r>
            <a:r>
              <a:rPr lang="en-US" dirty="0" smtClean="0"/>
              <a:t> </a:t>
            </a:r>
            <a:r>
              <a:rPr lang="en-US" dirty="0" err="1" smtClean="0"/>
              <a:t>pendapatan</a:t>
            </a:r>
            <a:r>
              <a:rPr lang="en-US" dirty="0" smtClean="0"/>
              <a:t> </a:t>
            </a:r>
            <a:r>
              <a:rPr lang="en-US" dirty="0" err="1" smtClean="0"/>
              <a:t>bunga</a:t>
            </a:r>
            <a:r>
              <a:rPr lang="en-US" dirty="0" smtClean="0"/>
              <a:t> </a:t>
            </a:r>
            <a:r>
              <a:rPr lang="en-US" dirty="0" err="1" smtClean="0"/>
              <a:t>sebelumnya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pokok</a:t>
            </a:r>
            <a:r>
              <a:rPr lang="en-US" dirty="0" smtClean="0"/>
              <a:t> </a:t>
            </a:r>
            <a:r>
              <a:rPr lang="en-US" dirty="0" err="1" smtClean="0"/>
              <a:t>pinjaman</a:t>
            </a:r>
            <a:r>
              <a:rPr lang="en-US" dirty="0" smtClean="0"/>
              <a:t> yang </a:t>
            </a:r>
            <a:r>
              <a:rPr lang="en-US" dirty="0" err="1" smtClean="0"/>
              <a:t>dipinjam</a:t>
            </a:r>
            <a:r>
              <a:rPr lang="en-US" dirty="0" smtClean="0"/>
              <a:t> (</a:t>
            </a:r>
            <a:r>
              <a:rPr lang="en-US" dirty="0" err="1" smtClean="0"/>
              <a:t>dipinjamkan</a:t>
            </a:r>
            <a:r>
              <a:rPr lang="en-US" dirty="0" smtClean="0"/>
              <a:t>).</a:t>
            </a:r>
            <a:endParaRPr lang="id-ID" dirty="0" smtClean="0"/>
          </a:p>
          <a:p>
            <a:pPr lvl="1">
              <a:buFont typeface="Monotype Sorts" pitchFamily="2" charset="2"/>
              <a:buNone/>
            </a:pPr>
            <a:r>
              <a:rPr lang="id-ID" dirty="0" smtClean="0"/>
              <a:t>Bunganya berbunga kembali</a:t>
            </a:r>
            <a:endParaRPr lang="en-US" dirty="0"/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762000" y="1600200"/>
            <a:ext cx="8077200" cy="1600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spcAft>
                <a:spcPct val="20000"/>
              </a:spcAft>
              <a:buClr>
                <a:schemeClr val="tx2"/>
              </a:buClr>
              <a:buSzPct val="75000"/>
              <a:buFont typeface="Monotype Sorts" pitchFamily="2" charset="2"/>
              <a:buChar char="u"/>
            </a:pPr>
            <a:r>
              <a:rPr lang="en-US" sz="2800" dirty="0" err="1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Bunga</a:t>
            </a:r>
            <a:r>
              <a:rPr lang="en-US" sz="2800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800" dirty="0" err="1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Sederhana</a:t>
            </a:r>
            <a:endParaRPr lang="en-US" sz="2800" dirty="0">
              <a:solidFill>
                <a:srgbClr val="000000"/>
              </a:solidFill>
            </a:endParaRPr>
          </a:p>
          <a:p>
            <a:pPr marL="742950" lvl="1" indent="-285750" algn="l">
              <a:spcBef>
                <a:spcPct val="20000"/>
              </a:spcBef>
              <a:spcAft>
                <a:spcPct val="20000"/>
              </a:spcAft>
            </a:pPr>
            <a:r>
              <a:rPr lang="en-US" sz="2400" dirty="0" err="1" smtClean="0">
                <a:solidFill>
                  <a:srgbClr val="000000"/>
                </a:solidFill>
              </a:rPr>
              <a:t>Bunga</a:t>
            </a:r>
            <a:r>
              <a:rPr lang="en-US" sz="2400" dirty="0" smtClean="0">
                <a:solidFill>
                  <a:srgbClr val="000000"/>
                </a:solidFill>
              </a:rPr>
              <a:t> yang </a:t>
            </a:r>
            <a:r>
              <a:rPr lang="en-US" sz="2400" dirty="0" err="1" smtClean="0">
                <a:solidFill>
                  <a:srgbClr val="000000"/>
                </a:solidFill>
              </a:rPr>
              <a:t>dibayarkan</a:t>
            </a:r>
            <a:r>
              <a:rPr lang="en-US" sz="2400" dirty="0" smtClean="0">
                <a:solidFill>
                  <a:srgbClr val="000000"/>
                </a:solidFill>
              </a:rPr>
              <a:t> (</a:t>
            </a:r>
            <a:r>
              <a:rPr lang="en-US" sz="2400" dirty="0" err="1" smtClean="0">
                <a:solidFill>
                  <a:srgbClr val="000000"/>
                </a:solidFill>
              </a:rPr>
              <a:t>didapatkan</a:t>
            </a:r>
            <a:r>
              <a:rPr lang="en-US" sz="2400" dirty="0" smtClean="0">
                <a:solidFill>
                  <a:srgbClr val="000000"/>
                </a:solidFill>
              </a:rPr>
              <a:t>)  </a:t>
            </a:r>
            <a:r>
              <a:rPr lang="en-US" sz="2400" dirty="0" err="1" smtClean="0">
                <a:solidFill>
                  <a:srgbClr val="000000"/>
                </a:solidFill>
              </a:rPr>
              <a:t>hanya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</a:rPr>
              <a:t>dari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</a:rPr>
              <a:t>jumlah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</a:rPr>
              <a:t>awal</a:t>
            </a:r>
            <a:r>
              <a:rPr lang="en-US" sz="2400" dirty="0" smtClean="0">
                <a:solidFill>
                  <a:srgbClr val="000000"/>
                </a:solidFill>
              </a:rPr>
              <a:t> (original), </a:t>
            </a:r>
            <a:r>
              <a:rPr lang="en-US" sz="2400" dirty="0" err="1" smtClean="0">
                <a:solidFill>
                  <a:srgbClr val="000000"/>
                </a:solidFill>
              </a:rPr>
              <a:t>atau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</a:rPr>
              <a:t>pokok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</a:rPr>
              <a:t>pinjaman</a:t>
            </a:r>
            <a:r>
              <a:rPr lang="en-US" sz="2400" dirty="0" smtClean="0">
                <a:solidFill>
                  <a:srgbClr val="000000"/>
                </a:solidFill>
              </a:rPr>
              <a:t>, yang </a:t>
            </a:r>
            <a:r>
              <a:rPr lang="en-US" sz="2400" dirty="0" err="1" smtClean="0">
                <a:solidFill>
                  <a:srgbClr val="000000"/>
                </a:solidFill>
              </a:rPr>
              <a:t>dipinjam</a:t>
            </a:r>
            <a:r>
              <a:rPr lang="en-US" sz="2400" dirty="0" smtClean="0">
                <a:solidFill>
                  <a:srgbClr val="000000"/>
                </a:solidFill>
              </a:rPr>
              <a:t> (</a:t>
            </a:r>
            <a:r>
              <a:rPr lang="en-US" sz="2400" dirty="0" err="1" smtClean="0">
                <a:solidFill>
                  <a:srgbClr val="000000"/>
                </a:solidFill>
              </a:rPr>
              <a:t>dipinjamkan</a:t>
            </a:r>
            <a:r>
              <a:rPr lang="en-US" sz="2400" dirty="0" smtClean="0">
                <a:solidFill>
                  <a:srgbClr val="000000"/>
                </a:solidFill>
              </a:rPr>
              <a:t>).</a:t>
            </a:r>
            <a:endParaRPr lang="en-US" sz="24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92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92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1" grpId="0" build="p" autoUpdateAnimBg="0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3" name="Group 11"/>
          <p:cNvGrpSpPr/>
          <p:nvPr/>
        </p:nvGrpSpPr>
        <p:grpSpPr>
          <a:xfrm>
            <a:off x="1371600" y="2438400"/>
            <a:ext cx="5334000" cy="1560731"/>
            <a:chOff x="1371600" y="2438400"/>
            <a:chExt cx="5334000" cy="1560731"/>
          </a:xfrm>
        </p:grpSpPr>
        <p:sp>
          <p:nvSpPr>
            <p:cNvPr id="6" name="Rectangle 5"/>
            <p:cNvSpPr/>
            <p:nvPr/>
          </p:nvSpPr>
          <p:spPr>
            <a:xfrm>
              <a:off x="1371600" y="2819400"/>
              <a:ext cx="1812740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err="1" smtClean="0">
                  <a:solidFill>
                    <a:srgbClr val="003530"/>
                  </a:solidFill>
                </a:rPr>
                <a:t>PVA</a:t>
              </a:r>
              <a:r>
                <a:rPr lang="en-US" baseline="-25000" dirty="0" err="1" smtClean="0">
                  <a:solidFill>
                    <a:srgbClr val="003530"/>
                  </a:solidFill>
                </a:rPr>
                <a:t>n</a:t>
              </a:r>
              <a:r>
                <a:rPr lang="en-US" dirty="0" smtClean="0">
                  <a:solidFill>
                    <a:srgbClr val="003530"/>
                  </a:solidFill>
                </a:rPr>
                <a:t> = </a:t>
              </a:r>
              <a:endParaRPr lang="en-US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5105400" y="3352800"/>
              <a:ext cx="441147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k</a:t>
              </a:r>
              <a:endParaRPr lang="en-US" dirty="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3886200" y="2438400"/>
              <a:ext cx="2819400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/>
              <a:r>
                <a:rPr lang="en-US" dirty="0" smtClean="0">
                  <a:solidFill>
                    <a:srgbClr val="003530"/>
                  </a:solidFill>
                </a:rPr>
                <a:t>1 – (1+k)</a:t>
              </a:r>
              <a:r>
                <a:rPr lang="en-US" baseline="30000" dirty="0" smtClean="0">
                  <a:solidFill>
                    <a:srgbClr val="003530"/>
                  </a:solidFill>
                </a:rPr>
                <a:t>-n</a:t>
              </a:r>
              <a:r>
                <a:rPr lang="en-US" dirty="0" smtClean="0">
                  <a:solidFill>
                    <a:srgbClr val="003530"/>
                  </a:solidFill>
                </a:rPr>
                <a:t> </a:t>
              </a:r>
            </a:p>
          </p:txBody>
        </p:sp>
        <p:cxnSp>
          <p:nvCxnSpPr>
            <p:cNvPr id="10" name="Straight Connector 9"/>
            <p:cNvCxnSpPr/>
            <p:nvPr/>
          </p:nvCxnSpPr>
          <p:spPr bwMode="auto">
            <a:xfrm>
              <a:off x="4267200" y="3200400"/>
              <a:ext cx="2286000" cy="1588"/>
            </a:xfrm>
            <a:prstGeom prst="line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1" name="Rectangle 10"/>
            <p:cNvSpPr/>
            <p:nvPr/>
          </p:nvSpPr>
          <p:spPr>
            <a:xfrm>
              <a:off x="3124200" y="2819400"/>
              <a:ext cx="971421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>
                  <a:solidFill>
                    <a:srgbClr val="003530"/>
                  </a:solidFill>
                </a:rPr>
                <a:t>P  </a:t>
              </a:r>
              <a:r>
                <a:rPr lang="en-US" b="0" dirty="0" smtClean="0">
                  <a:solidFill>
                    <a:srgbClr val="003530"/>
                  </a:solidFill>
                </a:rPr>
                <a:t>x</a:t>
              </a:r>
              <a:endParaRPr lang="en-US" b="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ChangeArrowheads="1"/>
          </p:cNvSpPr>
          <p:nvPr/>
        </p:nvSpPr>
        <p:spPr bwMode="auto">
          <a:xfrm>
            <a:off x="685800" y="1752600"/>
            <a:ext cx="7620000" cy="1524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spcAft>
                <a:spcPct val="20000"/>
              </a:spcAft>
            </a:pPr>
            <a:r>
              <a:rPr lang="en-US">
                <a:solidFill>
                  <a:srgbClr val="A7515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sz="3400">
                <a:solidFill>
                  <a:srgbClr val="A7515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PVA</a:t>
            </a:r>
            <a:r>
              <a:rPr lang="en-US" sz="3400" baseline="-250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sz="3400">
                <a:solidFill>
                  <a:srgbClr val="000000"/>
                </a:solidFill>
              </a:rPr>
              <a:t> 	= </a:t>
            </a:r>
            <a:r>
              <a:rPr lang="en-US" sz="3400">
                <a:solidFill>
                  <a:srgbClr val="42B200"/>
                </a:solidFill>
              </a:rPr>
              <a:t>R</a:t>
            </a:r>
            <a:r>
              <a:rPr lang="en-US" sz="3400">
                <a:solidFill>
                  <a:srgbClr val="000000"/>
                </a:solidFill>
              </a:rPr>
              <a:t> (</a:t>
            </a:r>
            <a:r>
              <a:rPr lang="en-US" sz="3400">
                <a:solidFill>
                  <a:schemeClr val="hlink"/>
                </a:solidFill>
              </a:rPr>
              <a:t>PVIFA</a:t>
            </a:r>
            <a:r>
              <a:rPr lang="en-US" sz="3400" baseline="-25000">
                <a:solidFill>
                  <a:srgbClr val="C277FF"/>
                </a:solidFill>
              </a:rPr>
              <a:t>i%</a:t>
            </a:r>
            <a:r>
              <a:rPr lang="en-US" sz="3400" baseline="-25000">
                <a:solidFill>
                  <a:srgbClr val="000000"/>
                </a:solidFill>
              </a:rPr>
              <a:t>,</a:t>
            </a:r>
            <a:r>
              <a:rPr lang="en-US" sz="3400" baseline="-25000">
                <a:solidFill>
                  <a:schemeClr val="tx2"/>
                </a:solidFill>
              </a:rPr>
              <a:t>n</a:t>
            </a:r>
            <a:r>
              <a:rPr lang="en-US" sz="3400">
                <a:solidFill>
                  <a:srgbClr val="000000"/>
                </a:solidFill>
              </a:rPr>
              <a:t>)			 </a:t>
            </a:r>
            <a:r>
              <a:rPr lang="en-US" sz="3400">
                <a:solidFill>
                  <a:srgbClr val="A7515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PVA</a:t>
            </a:r>
            <a:r>
              <a:rPr lang="en-US" sz="3400" baseline="-250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</a:t>
            </a:r>
            <a:r>
              <a:rPr lang="en-US" sz="3400">
                <a:solidFill>
                  <a:srgbClr val="000000"/>
                </a:solidFill>
              </a:rPr>
              <a:t> 	= </a:t>
            </a:r>
            <a:r>
              <a:rPr lang="en-US" sz="3400">
                <a:solidFill>
                  <a:srgbClr val="42B200"/>
                </a:solidFill>
              </a:rPr>
              <a:t>$1,000</a:t>
            </a:r>
            <a:r>
              <a:rPr lang="en-US" sz="3400">
                <a:solidFill>
                  <a:srgbClr val="000000"/>
                </a:solidFill>
              </a:rPr>
              <a:t> (</a:t>
            </a:r>
            <a:r>
              <a:rPr lang="en-US" sz="3400">
                <a:solidFill>
                  <a:schemeClr val="hlink"/>
                </a:solidFill>
              </a:rPr>
              <a:t>PVIFA</a:t>
            </a:r>
            <a:r>
              <a:rPr lang="en-US" sz="3400" baseline="-25000">
                <a:solidFill>
                  <a:srgbClr val="C277FF"/>
                </a:solidFill>
              </a:rPr>
              <a:t>7%</a:t>
            </a:r>
            <a:r>
              <a:rPr lang="en-US" sz="3400" baseline="-25000">
                <a:solidFill>
                  <a:srgbClr val="000000"/>
                </a:solidFill>
              </a:rPr>
              <a:t>,</a:t>
            </a:r>
            <a:r>
              <a:rPr lang="en-US" sz="3400" baseline="-25000">
                <a:solidFill>
                  <a:schemeClr val="tx2"/>
                </a:solidFill>
              </a:rPr>
              <a:t>3</a:t>
            </a:r>
            <a:r>
              <a:rPr lang="en-US" sz="3400">
                <a:solidFill>
                  <a:srgbClr val="000000"/>
                </a:solidFill>
              </a:rPr>
              <a:t>)				= </a:t>
            </a:r>
            <a:r>
              <a:rPr lang="en-US" sz="3400">
                <a:solidFill>
                  <a:srgbClr val="42B200"/>
                </a:solidFill>
              </a:rPr>
              <a:t>$1,000</a:t>
            </a:r>
            <a:r>
              <a:rPr lang="en-US" sz="3400">
                <a:solidFill>
                  <a:srgbClr val="000000"/>
                </a:solidFill>
              </a:rPr>
              <a:t> (</a:t>
            </a:r>
            <a:r>
              <a:rPr lang="en-US" sz="3400">
                <a:solidFill>
                  <a:schemeClr val="hlink"/>
                </a:solidFill>
              </a:rPr>
              <a:t>2.624</a:t>
            </a:r>
            <a:r>
              <a:rPr lang="en-US" sz="3400">
                <a:solidFill>
                  <a:srgbClr val="000000"/>
                </a:solidFill>
              </a:rPr>
              <a:t>) = </a:t>
            </a:r>
            <a:r>
              <a:rPr lang="en-US" sz="3400">
                <a:solidFill>
                  <a:srgbClr val="A7515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$2,624</a:t>
            </a:r>
          </a:p>
        </p:txBody>
      </p:sp>
      <p:sp>
        <p:nvSpPr>
          <p:cNvPr id="44035" name="Line 3"/>
          <p:cNvSpPr>
            <a:spLocks noChangeShapeType="1"/>
          </p:cNvSpPr>
          <p:nvPr/>
        </p:nvSpPr>
        <p:spPr bwMode="auto">
          <a:xfrm>
            <a:off x="1905000" y="1676400"/>
            <a:ext cx="6477000" cy="0"/>
          </a:xfrm>
          <a:prstGeom prst="line">
            <a:avLst/>
          </a:prstGeom>
          <a:noFill/>
          <a:ln w="7620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036" name="Rectangle 4"/>
          <p:cNvSpPr>
            <a:spLocks noGrp="1" noChangeArrowheads="1"/>
          </p:cNvSpPr>
          <p:nvPr>
            <p:ph type="title"/>
          </p:nvPr>
        </p:nvSpPr>
        <p:spPr>
          <a:xfrm>
            <a:off x="1676400" y="228600"/>
            <a:ext cx="6781800" cy="1276350"/>
          </a:xfrm>
          <a:noFill/>
          <a:ln/>
          <a:effectLst>
            <a:outerShdw dist="71842" dir="2700000" algn="ctr" rotWithShape="0">
              <a:schemeClr val="bg2"/>
            </a:outerShdw>
          </a:effectLst>
        </p:spPr>
        <p:txBody>
          <a:bodyPr>
            <a:normAutofit/>
          </a:bodyPr>
          <a:lstStyle/>
          <a:p>
            <a:r>
              <a:rPr lang="en-US" b="1" dirty="0" err="1" smtClean="0"/>
              <a:t>Perhitungan</a:t>
            </a:r>
            <a:r>
              <a:rPr lang="en-US" b="1" dirty="0" smtClean="0"/>
              <a:t> </a:t>
            </a:r>
            <a:r>
              <a:rPr lang="en-US" b="1" dirty="0" err="1" smtClean="0"/>
              <a:t>Menggunakan</a:t>
            </a:r>
            <a:r>
              <a:rPr lang="en-US" b="1" dirty="0" smtClean="0"/>
              <a:t> </a:t>
            </a:r>
            <a:r>
              <a:rPr lang="en-US" b="1" dirty="0" err="1" smtClean="0"/>
              <a:t>Tabel</a:t>
            </a:r>
            <a:r>
              <a:rPr lang="en-US" b="1" dirty="0" smtClean="0"/>
              <a:t> </a:t>
            </a:r>
            <a:r>
              <a:rPr lang="en-US" b="1" dirty="0"/>
              <a:t>IV</a:t>
            </a:r>
          </a:p>
        </p:txBody>
      </p:sp>
      <p:graphicFrame>
        <p:nvGraphicFramePr>
          <p:cNvPr id="110592" name="Object 0">
            <a:hlinkClick r:id="" action="ppaction://ole?verb=0"/>
          </p:cNvPr>
          <p:cNvGraphicFramePr>
            <a:graphicFrameLocks/>
          </p:cNvGraphicFramePr>
          <p:nvPr>
            <p:ph type="tbl" idx="1"/>
          </p:nvPr>
        </p:nvGraphicFramePr>
        <p:xfrm>
          <a:off x="685800" y="2428875"/>
          <a:ext cx="7772400" cy="3217863"/>
        </p:xfrm>
        <a:graphic>
          <a:graphicData uri="http://schemas.openxmlformats.org/presentationml/2006/ole">
            <p:oleObj spid="_x0000_s110592" name="Document" r:id="rId3" imgW="8100720" imgH="3354120" progId="Word.Document.8">
              <p:embed/>
            </p:oleObj>
          </a:graphicData>
        </a:graphic>
      </p:graphicFrame>
      <p:sp>
        <p:nvSpPr>
          <p:cNvPr id="44037" name="Line 5"/>
          <p:cNvSpPr>
            <a:spLocks noChangeShapeType="1"/>
          </p:cNvSpPr>
          <p:nvPr/>
        </p:nvSpPr>
        <p:spPr bwMode="auto">
          <a:xfrm>
            <a:off x="1828800" y="1600200"/>
            <a:ext cx="6477000" cy="0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039" name="Line 7"/>
          <p:cNvSpPr>
            <a:spLocks noChangeShapeType="1"/>
          </p:cNvSpPr>
          <p:nvPr/>
        </p:nvSpPr>
        <p:spPr bwMode="auto">
          <a:xfrm>
            <a:off x="1066800" y="3962400"/>
            <a:ext cx="7086600" cy="0"/>
          </a:xfrm>
          <a:prstGeom prst="line">
            <a:avLst/>
          </a:prstGeom>
          <a:noFill/>
          <a:ln w="508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040" name="Line 8"/>
          <p:cNvSpPr>
            <a:spLocks noChangeShapeType="1"/>
          </p:cNvSpPr>
          <p:nvPr/>
        </p:nvSpPr>
        <p:spPr bwMode="auto">
          <a:xfrm>
            <a:off x="2819400" y="3429000"/>
            <a:ext cx="0" cy="3124200"/>
          </a:xfrm>
          <a:prstGeom prst="line">
            <a:avLst/>
          </a:prstGeom>
          <a:noFill/>
          <a:ln w="508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041" name="Line 9"/>
          <p:cNvSpPr>
            <a:spLocks noChangeShapeType="1"/>
          </p:cNvSpPr>
          <p:nvPr/>
        </p:nvSpPr>
        <p:spPr bwMode="auto">
          <a:xfrm>
            <a:off x="1066800" y="4495800"/>
            <a:ext cx="70866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042" name="Line 10"/>
          <p:cNvSpPr>
            <a:spLocks noChangeShapeType="1"/>
          </p:cNvSpPr>
          <p:nvPr/>
        </p:nvSpPr>
        <p:spPr bwMode="auto">
          <a:xfrm>
            <a:off x="1066800" y="6019800"/>
            <a:ext cx="70866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043" name="Line 11"/>
          <p:cNvSpPr>
            <a:spLocks noChangeShapeType="1"/>
          </p:cNvSpPr>
          <p:nvPr/>
        </p:nvSpPr>
        <p:spPr bwMode="auto">
          <a:xfrm>
            <a:off x="1054100" y="5511800"/>
            <a:ext cx="70866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044" name="Line 12"/>
          <p:cNvSpPr>
            <a:spLocks noChangeShapeType="1"/>
          </p:cNvSpPr>
          <p:nvPr/>
        </p:nvSpPr>
        <p:spPr bwMode="auto">
          <a:xfrm>
            <a:off x="1066800" y="4965700"/>
            <a:ext cx="70866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045" name="Line 13"/>
          <p:cNvSpPr>
            <a:spLocks noChangeShapeType="1"/>
          </p:cNvSpPr>
          <p:nvPr/>
        </p:nvSpPr>
        <p:spPr bwMode="auto">
          <a:xfrm>
            <a:off x="4724400" y="3429000"/>
            <a:ext cx="0" cy="31242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046" name="Line 14"/>
          <p:cNvSpPr>
            <a:spLocks noChangeShapeType="1"/>
          </p:cNvSpPr>
          <p:nvPr/>
        </p:nvSpPr>
        <p:spPr bwMode="auto">
          <a:xfrm>
            <a:off x="6553200" y="3429000"/>
            <a:ext cx="0" cy="31242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ChangeArrowheads="1"/>
          </p:cNvSpPr>
          <p:nvPr/>
        </p:nvSpPr>
        <p:spPr bwMode="auto">
          <a:xfrm>
            <a:off x="457200" y="4038600"/>
            <a:ext cx="8229600" cy="2286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Aft>
                <a:spcPct val="20000"/>
              </a:spcAft>
            </a:pPr>
            <a:r>
              <a:rPr lang="en-US" sz="2400" dirty="0">
                <a:solidFill>
                  <a:srgbClr val="000000"/>
                </a:solidFill>
              </a:rPr>
              <a:t>N:		3 </a:t>
            </a:r>
            <a:r>
              <a:rPr lang="en-US" sz="2400" dirty="0" err="1" smtClean="0">
                <a:solidFill>
                  <a:srgbClr val="000000"/>
                </a:solidFill>
              </a:rPr>
              <a:t>Periode</a:t>
            </a:r>
            <a:r>
              <a:rPr lang="en-US" sz="2400" dirty="0" smtClean="0">
                <a:solidFill>
                  <a:srgbClr val="000000"/>
                </a:solidFill>
              </a:rPr>
              <a:t> (</a:t>
            </a:r>
            <a:r>
              <a:rPr lang="en-US" sz="2400" dirty="0" err="1" smtClean="0">
                <a:solidFill>
                  <a:srgbClr val="000000"/>
                </a:solidFill>
              </a:rPr>
              <a:t>tabungan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</a:rPr>
              <a:t>berakhir</a:t>
            </a:r>
            <a:r>
              <a:rPr lang="en-US" sz="2400" dirty="0" smtClean="0">
                <a:solidFill>
                  <a:srgbClr val="000000"/>
                </a:solidFill>
              </a:rPr>
              <a:t> 3 </a:t>
            </a:r>
            <a:r>
              <a:rPr lang="en-US" sz="2400" dirty="0" err="1" smtClean="0">
                <a:solidFill>
                  <a:srgbClr val="000000"/>
                </a:solidFill>
              </a:rPr>
              <a:t>tahun</a:t>
            </a:r>
            <a:r>
              <a:rPr lang="en-US" sz="2400" dirty="0" smtClean="0">
                <a:solidFill>
                  <a:srgbClr val="000000"/>
                </a:solidFill>
              </a:rPr>
              <a:t> )</a:t>
            </a:r>
            <a:endParaRPr lang="en-US" sz="2400" dirty="0">
              <a:solidFill>
                <a:srgbClr val="000000"/>
              </a:solidFill>
            </a:endParaRPr>
          </a:p>
          <a:p>
            <a:pPr marL="342900" indent="-342900" algn="l">
              <a:spcAft>
                <a:spcPct val="20000"/>
              </a:spcAft>
            </a:pPr>
            <a:r>
              <a:rPr lang="en-US" sz="2400" dirty="0">
                <a:solidFill>
                  <a:srgbClr val="000000"/>
                </a:solidFill>
              </a:rPr>
              <a:t>I/Y:	7% </a:t>
            </a:r>
            <a:r>
              <a:rPr lang="en-US" sz="2400" dirty="0" err="1" smtClean="0">
                <a:solidFill>
                  <a:srgbClr val="000000"/>
                </a:solidFill>
              </a:rPr>
              <a:t>tingkat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</a:rPr>
              <a:t>bunga</a:t>
            </a:r>
            <a:r>
              <a:rPr lang="en-US" sz="2400" dirty="0" smtClean="0">
                <a:solidFill>
                  <a:srgbClr val="000000"/>
                </a:solidFill>
              </a:rPr>
              <a:t> per </a:t>
            </a:r>
            <a:r>
              <a:rPr lang="en-US" sz="2400" dirty="0" err="1" smtClean="0">
                <a:solidFill>
                  <a:srgbClr val="000000"/>
                </a:solidFill>
              </a:rPr>
              <a:t>periode</a:t>
            </a:r>
            <a:r>
              <a:rPr lang="en-US" sz="2400" dirty="0" smtClean="0">
                <a:solidFill>
                  <a:srgbClr val="000000"/>
                </a:solidFill>
              </a:rPr>
              <a:t> (</a:t>
            </a:r>
            <a:r>
              <a:rPr lang="en-US" sz="2400" dirty="0" err="1" smtClean="0">
                <a:solidFill>
                  <a:srgbClr val="000000"/>
                </a:solidFill>
              </a:rPr>
              <a:t>tekan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000000"/>
                </a:solidFill>
              </a:rPr>
              <a:t>7 </a:t>
            </a:r>
            <a:r>
              <a:rPr lang="en-US" sz="2400" u="sng" dirty="0">
                <a:solidFill>
                  <a:srgbClr val="000000"/>
                </a:solidFill>
              </a:rPr>
              <a:t>NOT</a:t>
            </a:r>
            <a:r>
              <a:rPr lang="en-US" sz="2400" dirty="0">
                <a:solidFill>
                  <a:srgbClr val="000000"/>
                </a:solidFill>
              </a:rPr>
              <a:t> .07)</a:t>
            </a:r>
          </a:p>
          <a:p>
            <a:pPr marL="342900" indent="-342900" algn="l">
              <a:spcAft>
                <a:spcPct val="20000"/>
              </a:spcAft>
            </a:pPr>
            <a:r>
              <a:rPr lang="en-US" sz="2400" dirty="0">
                <a:solidFill>
                  <a:srgbClr val="000000"/>
                </a:solidFill>
              </a:rPr>
              <a:t>PV:	</a:t>
            </a:r>
            <a:r>
              <a:rPr lang="en-US" sz="2400" dirty="0" err="1" smtClean="0">
                <a:solidFill>
                  <a:srgbClr val="000000"/>
                </a:solidFill>
              </a:rPr>
              <a:t>Hitungan</a:t>
            </a:r>
            <a:r>
              <a:rPr lang="en-US" sz="2400" dirty="0" smtClean="0">
                <a:solidFill>
                  <a:srgbClr val="000000"/>
                </a:solidFill>
              </a:rPr>
              <a:t> (</a:t>
            </a:r>
            <a:r>
              <a:rPr lang="en-US" sz="2400" dirty="0" err="1" smtClean="0">
                <a:solidFill>
                  <a:srgbClr val="000000"/>
                </a:solidFill>
              </a:rPr>
              <a:t>Hasil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</a:rPr>
              <a:t>perhitungan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</a:rPr>
              <a:t>positif</a:t>
            </a:r>
            <a:r>
              <a:rPr lang="en-US" sz="2400" dirty="0" smtClean="0">
                <a:solidFill>
                  <a:srgbClr val="000000"/>
                </a:solidFill>
              </a:rPr>
              <a:t>)</a:t>
            </a:r>
            <a:endParaRPr lang="en-US" sz="2400" dirty="0">
              <a:solidFill>
                <a:srgbClr val="000000"/>
              </a:solidFill>
            </a:endParaRPr>
          </a:p>
          <a:p>
            <a:pPr marL="342900" indent="-342900" algn="l">
              <a:spcAft>
                <a:spcPct val="20000"/>
              </a:spcAft>
            </a:pPr>
            <a:r>
              <a:rPr lang="en-US" sz="2400" dirty="0">
                <a:solidFill>
                  <a:srgbClr val="000000"/>
                </a:solidFill>
              </a:rPr>
              <a:t>PMT:	$1,000 (</a:t>
            </a:r>
            <a:r>
              <a:rPr lang="en-US" sz="2400" dirty="0" err="1" smtClean="0">
                <a:solidFill>
                  <a:srgbClr val="000000"/>
                </a:solidFill>
              </a:rPr>
              <a:t>negatif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</a:rPr>
              <a:t>sebagai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</a:rPr>
              <a:t>simpanan</a:t>
            </a:r>
            <a:r>
              <a:rPr lang="en-US" sz="2400" dirty="0" smtClean="0">
                <a:solidFill>
                  <a:srgbClr val="000000"/>
                </a:solidFill>
              </a:rPr>
              <a:t> per </a:t>
            </a:r>
            <a:r>
              <a:rPr lang="en-US" sz="2400" dirty="0" err="1" smtClean="0">
                <a:solidFill>
                  <a:srgbClr val="000000"/>
                </a:solidFill>
              </a:rPr>
              <a:t>tahun</a:t>
            </a:r>
            <a:r>
              <a:rPr lang="en-US" sz="2400" dirty="0" smtClean="0">
                <a:solidFill>
                  <a:srgbClr val="000000"/>
                </a:solidFill>
              </a:rPr>
              <a:t>)</a:t>
            </a:r>
            <a:endParaRPr lang="en-US" sz="2400" dirty="0">
              <a:solidFill>
                <a:srgbClr val="000000"/>
              </a:solidFill>
            </a:endParaRPr>
          </a:p>
          <a:p>
            <a:pPr marL="342900" indent="-342900" algn="l">
              <a:spcAft>
                <a:spcPct val="20000"/>
              </a:spcAft>
            </a:pPr>
            <a:r>
              <a:rPr lang="en-US" sz="2400" dirty="0">
                <a:solidFill>
                  <a:srgbClr val="000000"/>
                </a:solidFill>
              </a:rPr>
              <a:t>FV:	</a:t>
            </a:r>
            <a:r>
              <a:rPr lang="en-US" sz="2400" dirty="0" err="1" smtClean="0">
                <a:solidFill>
                  <a:srgbClr val="000000"/>
                </a:solidFill>
              </a:rPr>
              <a:t>Tidak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</a:rPr>
              <a:t>relevan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</a:rPr>
              <a:t>dalam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</a:rPr>
              <a:t>situasi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</a:rPr>
              <a:t>ini</a:t>
            </a:r>
            <a:r>
              <a:rPr lang="en-US" sz="2400" dirty="0" smtClean="0">
                <a:solidFill>
                  <a:srgbClr val="000000"/>
                </a:solidFill>
              </a:rPr>
              <a:t> (</a:t>
            </a:r>
            <a:r>
              <a:rPr lang="en-US" sz="2400" dirty="0" err="1" smtClean="0">
                <a:solidFill>
                  <a:srgbClr val="000000"/>
                </a:solidFill>
              </a:rPr>
              <a:t>tanpa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</a:rPr>
              <a:t>nilai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</a:rPr>
              <a:t>akhir</a:t>
            </a:r>
            <a:r>
              <a:rPr lang="en-US" sz="2400" dirty="0" smtClean="0">
                <a:solidFill>
                  <a:srgbClr val="000000"/>
                </a:solidFill>
              </a:rPr>
              <a:t>)</a:t>
            </a:r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72707" name="Line 3"/>
          <p:cNvSpPr>
            <a:spLocks noChangeShapeType="1"/>
          </p:cNvSpPr>
          <p:nvPr/>
        </p:nvSpPr>
        <p:spPr bwMode="auto">
          <a:xfrm>
            <a:off x="1905000" y="1676400"/>
            <a:ext cx="6553200" cy="0"/>
          </a:xfrm>
          <a:prstGeom prst="line">
            <a:avLst/>
          </a:prstGeom>
          <a:noFill/>
          <a:ln w="7620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708" name="Rectangle 4"/>
          <p:cNvSpPr>
            <a:spLocks noGrp="1" noChangeArrowheads="1"/>
          </p:cNvSpPr>
          <p:nvPr>
            <p:ph type="title"/>
          </p:nvPr>
        </p:nvSpPr>
        <p:spPr>
          <a:xfrm>
            <a:off x="1600200" y="476250"/>
            <a:ext cx="7467600" cy="1276350"/>
          </a:xfrm>
          <a:noFill/>
          <a:ln/>
          <a:effectLst>
            <a:outerShdw dist="71842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 b="1" dirty="0" err="1" smtClean="0"/>
              <a:t>Penyelesaian</a:t>
            </a:r>
            <a:r>
              <a:rPr lang="en-US" b="1" dirty="0" smtClean="0"/>
              <a:t> </a:t>
            </a:r>
            <a:r>
              <a:rPr lang="en-US" b="1" dirty="0" err="1" smtClean="0"/>
              <a:t>Masalah</a:t>
            </a:r>
            <a:r>
              <a:rPr lang="en-US" b="1" dirty="0" smtClean="0"/>
              <a:t> PVA</a:t>
            </a:r>
            <a:endParaRPr lang="en-US" b="1" dirty="0"/>
          </a:p>
        </p:txBody>
      </p:sp>
      <p:sp>
        <p:nvSpPr>
          <p:cNvPr id="72709" name="Line 5"/>
          <p:cNvSpPr>
            <a:spLocks noChangeShapeType="1"/>
          </p:cNvSpPr>
          <p:nvPr/>
        </p:nvSpPr>
        <p:spPr bwMode="auto">
          <a:xfrm>
            <a:off x="1828800" y="1600200"/>
            <a:ext cx="6553200" cy="0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710" name="Rectangle 6"/>
          <p:cNvSpPr>
            <a:spLocks noChangeArrowheads="1"/>
          </p:cNvSpPr>
          <p:nvPr/>
        </p:nvSpPr>
        <p:spPr bwMode="auto">
          <a:xfrm>
            <a:off x="304800" y="1828800"/>
            <a:ext cx="8534400" cy="19812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711" name="Rectangle 7"/>
          <p:cNvSpPr>
            <a:spLocks noChangeArrowheads="1"/>
          </p:cNvSpPr>
          <p:nvPr/>
        </p:nvSpPr>
        <p:spPr bwMode="auto">
          <a:xfrm>
            <a:off x="2286000" y="2514600"/>
            <a:ext cx="1143000" cy="533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>
                <a:solidFill>
                  <a:srgbClr val="000000"/>
                </a:solidFill>
              </a:rPr>
              <a:t>N</a:t>
            </a:r>
          </a:p>
        </p:txBody>
      </p:sp>
      <p:sp>
        <p:nvSpPr>
          <p:cNvPr id="72712" name="Rectangle 8"/>
          <p:cNvSpPr>
            <a:spLocks noChangeArrowheads="1"/>
          </p:cNvSpPr>
          <p:nvPr/>
        </p:nvSpPr>
        <p:spPr bwMode="auto">
          <a:xfrm>
            <a:off x="3657600" y="2514600"/>
            <a:ext cx="1143000" cy="533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>
                <a:solidFill>
                  <a:srgbClr val="000000"/>
                </a:solidFill>
              </a:rPr>
              <a:t>I/Y</a:t>
            </a:r>
          </a:p>
        </p:txBody>
      </p:sp>
      <p:sp>
        <p:nvSpPr>
          <p:cNvPr id="72713" name="Rectangle 9"/>
          <p:cNvSpPr>
            <a:spLocks noChangeArrowheads="1"/>
          </p:cNvSpPr>
          <p:nvPr/>
        </p:nvSpPr>
        <p:spPr bwMode="auto">
          <a:xfrm>
            <a:off x="4953000" y="2514600"/>
            <a:ext cx="1143000" cy="533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>
                <a:solidFill>
                  <a:srgbClr val="000000"/>
                </a:solidFill>
              </a:rPr>
              <a:t>PV</a:t>
            </a:r>
          </a:p>
        </p:txBody>
      </p:sp>
      <p:sp>
        <p:nvSpPr>
          <p:cNvPr id="72714" name="Rectangle 10"/>
          <p:cNvSpPr>
            <a:spLocks noChangeArrowheads="1"/>
          </p:cNvSpPr>
          <p:nvPr/>
        </p:nvSpPr>
        <p:spPr bwMode="auto">
          <a:xfrm>
            <a:off x="6248400" y="2514600"/>
            <a:ext cx="1143000" cy="533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>
                <a:solidFill>
                  <a:srgbClr val="000000"/>
                </a:solidFill>
              </a:rPr>
              <a:t>PMT</a:t>
            </a:r>
          </a:p>
        </p:txBody>
      </p:sp>
      <p:sp>
        <p:nvSpPr>
          <p:cNvPr id="72715" name="Rectangle 11"/>
          <p:cNvSpPr>
            <a:spLocks noChangeArrowheads="1"/>
          </p:cNvSpPr>
          <p:nvPr/>
        </p:nvSpPr>
        <p:spPr bwMode="auto">
          <a:xfrm>
            <a:off x="7543800" y="2514600"/>
            <a:ext cx="1143000" cy="533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>
                <a:solidFill>
                  <a:srgbClr val="000000"/>
                </a:solidFill>
              </a:rPr>
              <a:t>FV</a:t>
            </a:r>
          </a:p>
        </p:txBody>
      </p:sp>
      <p:sp>
        <p:nvSpPr>
          <p:cNvPr id="72716" name="Rectangle 12"/>
          <p:cNvSpPr>
            <a:spLocks noChangeArrowheads="1"/>
          </p:cNvSpPr>
          <p:nvPr/>
        </p:nvSpPr>
        <p:spPr bwMode="auto">
          <a:xfrm>
            <a:off x="381000" y="1905000"/>
            <a:ext cx="1752600" cy="533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800" dirty="0" smtClean="0">
                <a:solidFill>
                  <a:srgbClr val="000000"/>
                </a:solidFill>
              </a:rPr>
              <a:t>Input</a:t>
            </a:r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72717" name="Rectangle 13"/>
          <p:cNvSpPr>
            <a:spLocks noChangeArrowheads="1"/>
          </p:cNvSpPr>
          <p:nvPr/>
        </p:nvSpPr>
        <p:spPr bwMode="auto">
          <a:xfrm>
            <a:off x="381000" y="3162300"/>
            <a:ext cx="1752600" cy="533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800" dirty="0" err="1" smtClean="0">
                <a:solidFill>
                  <a:srgbClr val="000000"/>
                </a:solidFill>
              </a:rPr>
              <a:t>Hasil</a:t>
            </a:r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72718" name="Rectangle 14"/>
          <p:cNvSpPr>
            <a:spLocks noChangeArrowheads="1"/>
          </p:cNvSpPr>
          <p:nvPr/>
        </p:nvSpPr>
        <p:spPr bwMode="auto">
          <a:xfrm>
            <a:off x="2286000" y="1905000"/>
            <a:ext cx="6400800" cy="533400"/>
          </a:xfrm>
          <a:prstGeom prst="rect">
            <a:avLst/>
          </a:prstGeom>
          <a:solidFill>
            <a:srgbClr val="FFFF99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/>
            <a:r>
              <a:rPr lang="en-US" sz="2800">
                <a:solidFill>
                  <a:srgbClr val="000000"/>
                </a:solidFill>
              </a:rPr>
              <a:t>    </a:t>
            </a:r>
            <a:r>
              <a:rPr lang="en-US" sz="2800">
                <a:solidFill>
                  <a:schemeClr val="tx2"/>
                </a:solidFill>
              </a:rPr>
              <a:t>3</a:t>
            </a:r>
            <a:r>
              <a:rPr lang="en-US" sz="2800">
                <a:solidFill>
                  <a:srgbClr val="000000"/>
                </a:solidFill>
              </a:rPr>
              <a:t>        </a:t>
            </a:r>
            <a:r>
              <a:rPr lang="en-US" sz="2800">
                <a:solidFill>
                  <a:srgbClr val="C277FF"/>
                </a:solidFill>
              </a:rPr>
              <a:t>    7</a:t>
            </a:r>
            <a:r>
              <a:rPr lang="en-US" sz="2800">
                <a:solidFill>
                  <a:srgbClr val="000000"/>
                </a:solidFill>
              </a:rPr>
              <a:t>           </a:t>
            </a:r>
            <a:r>
              <a:rPr lang="en-US" sz="2800">
                <a:solidFill>
                  <a:srgbClr val="42B200"/>
                </a:solidFill>
              </a:rPr>
              <a:t>         -1,000</a:t>
            </a:r>
            <a:r>
              <a:rPr lang="en-US" sz="2800">
                <a:solidFill>
                  <a:srgbClr val="000000"/>
                </a:solidFill>
              </a:rPr>
              <a:t>       </a:t>
            </a:r>
            <a:r>
              <a:rPr lang="en-US" sz="2800">
                <a:solidFill>
                  <a:schemeClr val="hlink"/>
                </a:solidFill>
              </a:rPr>
              <a:t>0</a:t>
            </a:r>
          </a:p>
        </p:txBody>
      </p:sp>
      <p:sp>
        <p:nvSpPr>
          <p:cNvPr id="72719" name="Rectangle 15"/>
          <p:cNvSpPr>
            <a:spLocks noChangeArrowheads="1"/>
          </p:cNvSpPr>
          <p:nvPr/>
        </p:nvSpPr>
        <p:spPr bwMode="auto">
          <a:xfrm>
            <a:off x="2286000" y="3124200"/>
            <a:ext cx="6400800" cy="533400"/>
          </a:xfrm>
          <a:prstGeom prst="rect">
            <a:avLst/>
          </a:prstGeom>
          <a:solidFill>
            <a:srgbClr val="FFFF99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/>
            <a:r>
              <a:rPr lang="en-US" sz="2400" dirty="0"/>
              <a:t>                             </a:t>
            </a:r>
            <a:r>
              <a:rPr lang="en-US" sz="2800" dirty="0">
                <a:solidFill>
                  <a:srgbClr val="42B200"/>
                </a:solidFill>
              </a:rPr>
              <a:t>2,624.32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19" grpId="0" animBg="1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AutoShape 2"/>
          <p:cNvSpPr>
            <a:spLocks noChangeArrowheads="1"/>
          </p:cNvSpPr>
          <p:nvPr/>
        </p:nvSpPr>
        <p:spPr bwMode="auto">
          <a:xfrm>
            <a:off x="387350" y="5187950"/>
            <a:ext cx="8216900" cy="1130300"/>
          </a:xfrm>
          <a:prstGeom prst="octagon">
            <a:avLst>
              <a:gd name="adj" fmla="val 29282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061" name="Rectangle 5"/>
          <p:cNvSpPr>
            <a:spLocks noGrp="1" noChangeArrowheads="1"/>
          </p:cNvSpPr>
          <p:nvPr>
            <p:ph type="title"/>
          </p:nvPr>
        </p:nvSpPr>
        <p:spPr>
          <a:xfrm>
            <a:off x="1676400" y="0"/>
            <a:ext cx="6781800" cy="1752600"/>
          </a:xfrm>
          <a:noFill/>
          <a:ln/>
          <a:effectLst>
            <a:outerShdw dist="71842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 b="1"/>
              <a:t>Overview of an</a:t>
            </a:r>
            <a:br>
              <a:rPr lang="en-US" b="1"/>
            </a:br>
            <a:r>
              <a:rPr lang="en-US" b="1"/>
              <a:t>Annuity Due -- PVAD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5257800"/>
            <a:ext cx="8077200" cy="1066800"/>
          </a:xfrm>
          <a:noFill/>
          <a:ln/>
        </p:spPr>
        <p:txBody>
          <a:bodyPr>
            <a:normAutofit/>
          </a:bodyPr>
          <a:lstStyle/>
          <a:p>
            <a:pPr>
              <a:buFont typeface="Monotype Sorts" pitchFamily="2" charset="2"/>
              <a:buNone/>
            </a:pPr>
            <a:r>
              <a:rPr lang="en-US" sz="320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PVAD</a:t>
            </a:r>
            <a:r>
              <a:rPr lang="en-US" sz="3200" baseline="-250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sz="3200"/>
              <a:t> = </a:t>
            </a:r>
            <a:r>
              <a:rPr lang="en-US" sz="3200">
                <a:solidFill>
                  <a:schemeClr val="hlink"/>
                </a:solidFill>
              </a:rPr>
              <a:t>R</a:t>
            </a:r>
            <a:r>
              <a:rPr lang="en-US" sz="3200"/>
              <a:t>/(1+</a:t>
            </a:r>
            <a:r>
              <a:rPr lang="en-US" sz="3200">
                <a:solidFill>
                  <a:srgbClr val="C277FF"/>
                </a:solidFill>
              </a:rPr>
              <a:t>i</a:t>
            </a:r>
            <a:r>
              <a:rPr lang="en-US" sz="3200"/>
              <a:t>)</a:t>
            </a:r>
            <a:r>
              <a:rPr lang="en-US" sz="3200" baseline="30000">
                <a:solidFill>
                  <a:schemeClr val="tx2"/>
                </a:solidFill>
              </a:rPr>
              <a:t>0 </a:t>
            </a:r>
            <a:r>
              <a:rPr lang="en-US" sz="3200"/>
              <a:t>+ </a:t>
            </a:r>
            <a:r>
              <a:rPr lang="en-US" sz="3200">
                <a:solidFill>
                  <a:schemeClr val="hlink"/>
                </a:solidFill>
              </a:rPr>
              <a:t>R</a:t>
            </a:r>
            <a:r>
              <a:rPr lang="en-US" sz="3200"/>
              <a:t>/(1+</a:t>
            </a:r>
            <a:r>
              <a:rPr lang="en-US" sz="3200">
                <a:solidFill>
                  <a:srgbClr val="C277FF"/>
                </a:solidFill>
              </a:rPr>
              <a:t>i</a:t>
            </a:r>
            <a:r>
              <a:rPr lang="en-US" sz="3200"/>
              <a:t>)</a:t>
            </a:r>
            <a:r>
              <a:rPr lang="en-US" sz="3200" baseline="30000">
                <a:solidFill>
                  <a:schemeClr val="tx2"/>
                </a:solidFill>
              </a:rPr>
              <a:t>1 </a:t>
            </a:r>
            <a:r>
              <a:rPr lang="en-US" sz="3200"/>
              <a:t>+ ... + </a:t>
            </a:r>
            <a:r>
              <a:rPr lang="en-US" sz="3200">
                <a:solidFill>
                  <a:schemeClr val="hlink"/>
                </a:solidFill>
              </a:rPr>
              <a:t>R</a:t>
            </a:r>
            <a:r>
              <a:rPr lang="en-US" sz="3200"/>
              <a:t>/(1+</a:t>
            </a:r>
            <a:r>
              <a:rPr lang="en-US" sz="3200">
                <a:solidFill>
                  <a:srgbClr val="C277FF"/>
                </a:solidFill>
              </a:rPr>
              <a:t>i</a:t>
            </a:r>
            <a:r>
              <a:rPr lang="en-US" sz="3200"/>
              <a:t>)</a:t>
            </a:r>
            <a:r>
              <a:rPr lang="en-US" sz="3200" baseline="30000">
                <a:solidFill>
                  <a:schemeClr val="tx2"/>
                </a:solidFill>
              </a:rPr>
              <a:t>n-1</a:t>
            </a:r>
            <a:r>
              <a:rPr lang="en-US" sz="3200" baseline="30000"/>
              <a:t> </a:t>
            </a:r>
            <a:r>
              <a:rPr lang="en-US" sz="3200" baseline="30000">
                <a:solidFill>
                  <a:schemeClr val="tx2"/>
                </a:solidFill>
              </a:rPr>
              <a:t>	       </a:t>
            </a:r>
            <a:r>
              <a:rPr lang="en-US" sz="3200"/>
              <a:t>= </a:t>
            </a:r>
            <a:r>
              <a:rPr lang="en-US" sz="320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PVA</a:t>
            </a:r>
            <a:r>
              <a:rPr lang="en-US" sz="3200" baseline="-250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 </a:t>
            </a:r>
            <a:r>
              <a:rPr lang="en-US" sz="3200"/>
              <a:t>(1+</a:t>
            </a:r>
            <a:r>
              <a:rPr lang="en-US" sz="3200">
                <a:solidFill>
                  <a:srgbClr val="C277FF"/>
                </a:solidFill>
              </a:rPr>
              <a:t>i</a:t>
            </a:r>
            <a:r>
              <a:rPr lang="en-US" sz="3200"/>
              <a:t>)</a:t>
            </a:r>
          </a:p>
        </p:txBody>
      </p:sp>
      <p:sp>
        <p:nvSpPr>
          <p:cNvPr id="45060" name="Line 4"/>
          <p:cNvSpPr>
            <a:spLocks noChangeShapeType="1"/>
          </p:cNvSpPr>
          <p:nvPr/>
        </p:nvSpPr>
        <p:spPr bwMode="auto">
          <a:xfrm>
            <a:off x="1905000" y="1676400"/>
            <a:ext cx="5486400" cy="0"/>
          </a:xfrm>
          <a:prstGeom prst="line">
            <a:avLst/>
          </a:prstGeom>
          <a:noFill/>
          <a:ln w="7620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5062" name="Line 6"/>
          <p:cNvSpPr>
            <a:spLocks noChangeShapeType="1"/>
          </p:cNvSpPr>
          <p:nvPr/>
        </p:nvSpPr>
        <p:spPr bwMode="auto">
          <a:xfrm>
            <a:off x="1828800" y="1600200"/>
            <a:ext cx="5486400" cy="0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5063" name="Rectangle 7"/>
          <p:cNvSpPr>
            <a:spLocks noChangeArrowheads="1"/>
          </p:cNvSpPr>
          <p:nvPr/>
        </p:nvSpPr>
        <p:spPr bwMode="auto">
          <a:xfrm>
            <a:off x="457200" y="2971800"/>
            <a:ext cx="6364288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400">
                <a:solidFill>
                  <a:schemeClr val="hlink"/>
                </a:solidFill>
              </a:rPr>
              <a:t>   R                    R                    R                    R</a:t>
            </a:r>
          </a:p>
        </p:txBody>
      </p:sp>
      <p:sp>
        <p:nvSpPr>
          <p:cNvPr id="45064" name="Line 8"/>
          <p:cNvSpPr>
            <a:spLocks noChangeShapeType="1"/>
          </p:cNvSpPr>
          <p:nvPr/>
        </p:nvSpPr>
        <p:spPr bwMode="auto">
          <a:xfrm>
            <a:off x="914400" y="2819400"/>
            <a:ext cx="4267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5065" name="Line 9"/>
          <p:cNvSpPr>
            <a:spLocks noChangeShapeType="1"/>
          </p:cNvSpPr>
          <p:nvPr/>
        </p:nvSpPr>
        <p:spPr bwMode="auto">
          <a:xfrm>
            <a:off x="914400" y="2438400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5066" name="Line 10"/>
          <p:cNvSpPr>
            <a:spLocks noChangeShapeType="1"/>
          </p:cNvSpPr>
          <p:nvPr/>
        </p:nvSpPr>
        <p:spPr bwMode="auto">
          <a:xfrm>
            <a:off x="4724400" y="2438400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5067" name="Line 11"/>
          <p:cNvSpPr>
            <a:spLocks noChangeShapeType="1"/>
          </p:cNvSpPr>
          <p:nvPr/>
        </p:nvSpPr>
        <p:spPr bwMode="auto">
          <a:xfrm>
            <a:off x="6629400" y="2438400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5068" name="Line 12"/>
          <p:cNvSpPr>
            <a:spLocks noChangeShapeType="1"/>
          </p:cNvSpPr>
          <p:nvPr/>
        </p:nvSpPr>
        <p:spPr bwMode="auto">
          <a:xfrm>
            <a:off x="8458200" y="2438400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5069" name="Rectangle 13"/>
          <p:cNvSpPr>
            <a:spLocks noChangeArrowheads="1"/>
          </p:cNvSpPr>
          <p:nvPr/>
        </p:nvSpPr>
        <p:spPr bwMode="auto">
          <a:xfrm>
            <a:off x="747713" y="2052638"/>
            <a:ext cx="789622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400">
                <a:solidFill>
                  <a:srgbClr val="000000"/>
                </a:solidFill>
              </a:rPr>
              <a:t>0                     1                    2                    </a:t>
            </a:r>
            <a:r>
              <a:rPr lang="en-US" sz="24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n-1</a:t>
            </a:r>
            <a:r>
              <a:rPr lang="en-US" sz="2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             </a:t>
            </a:r>
            <a:r>
              <a:rPr lang="en-US" sz="2400">
                <a:solidFill>
                  <a:schemeClr val="tx2"/>
                </a:solidFill>
              </a:rPr>
              <a:t>n</a:t>
            </a:r>
          </a:p>
        </p:txBody>
      </p:sp>
      <p:sp>
        <p:nvSpPr>
          <p:cNvPr id="45070" name="Line 14"/>
          <p:cNvSpPr>
            <a:spLocks noChangeShapeType="1"/>
          </p:cNvSpPr>
          <p:nvPr/>
        </p:nvSpPr>
        <p:spPr bwMode="auto">
          <a:xfrm>
            <a:off x="2819400" y="3352800"/>
            <a:ext cx="0" cy="381000"/>
          </a:xfrm>
          <a:prstGeom prst="line">
            <a:avLst/>
          </a:prstGeom>
          <a:noFill/>
          <a:ln w="25400">
            <a:solidFill>
              <a:schemeClr val="tx2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5071" name="Line 15"/>
          <p:cNvSpPr>
            <a:spLocks noChangeShapeType="1"/>
          </p:cNvSpPr>
          <p:nvPr/>
        </p:nvSpPr>
        <p:spPr bwMode="auto">
          <a:xfrm flipH="1">
            <a:off x="914400" y="3733800"/>
            <a:ext cx="1905000" cy="0"/>
          </a:xfrm>
          <a:prstGeom prst="line">
            <a:avLst/>
          </a:prstGeom>
          <a:noFill/>
          <a:ln w="25400">
            <a:solidFill>
              <a:schemeClr val="tx2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5072" name="Line 16"/>
          <p:cNvSpPr>
            <a:spLocks noChangeShapeType="1"/>
          </p:cNvSpPr>
          <p:nvPr/>
        </p:nvSpPr>
        <p:spPr bwMode="auto">
          <a:xfrm>
            <a:off x="4724400" y="4267200"/>
            <a:ext cx="1905000" cy="0"/>
          </a:xfrm>
          <a:prstGeom prst="line">
            <a:avLst/>
          </a:prstGeom>
          <a:noFill/>
          <a:ln w="25400">
            <a:solidFill>
              <a:schemeClr val="tx2"/>
            </a:solidFill>
            <a:prstDash val="sysDot"/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5073" name="Line 17"/>
          <p:cNvSpPr>
            <a:spLocks noChangeShapeType="1"/>
          </p:cNvSpPr>
          <p:nvPr/>
        </p:nvSpPr>
        <p:spPr bwMode="auto">
          <a:xfrm>
            <a:off x="6629400" y="3429000"/>
            <a:ext cx="0" cy="838200"/>
          </a:xfrm>
          <a:prstGeom prst="line">
            <a:avLst/>
          </a:prstGeom>
          <a:noFill/>
          <a:ln w="25400">
            <a:solidFill>
              <a:schemeClr val="tx2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5074" name="Line 18"/>
          <p:cNvSpPr>
            <a:spLocks noChangeShapeType="1"/>
          </p:cNvSpPr>
          <p:nvPr/>
        </p:nvSpPr>
        <p:spPr bwMode="auto">
          <a:xfrm flipH="1">
            <a:off x="457200" y="4495800"/>
            <a:ext cx="990600" cy="0"/>
          </a:xfrm>
          <a:prstGeom prst="line">
            <a:avLst/>
          </a:prstGeom>
          <a:noFill/>
          <a:ln w="50800">
            <a:solidFill>
              <a:srgbClr val="42B2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5075" name="Rectangle 19"/>
          <p:cNvSpPr>
            <a:spLocks noChangeArrowheads="1"/>
          </p:cNvSpPr>
          <p:nvPr/>
        </p:nvSpPr>
        <p:spPr bwMode="auto">
          <a:xfrm>
            <a:off x="381000" y="4495800"/>
            <a:ext cx="1316038" cy="5159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80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PVAD</a:t>
            </a:r>
            <a:r>
              <a:rPr lang="en-US" sz="2800" baseline="-250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</a:p>
        </p:txBody>
      </p:sp>
      <p:sp>
        <p:nvSpPr>
          <p:cNvPr id="45076" name="Rectangle 20"/>
          <p:cNvSpPr>
            <a:spLocks noChangeArrowheads="1"/>
          </p:cNvSpPr>
          <p:nvPr/>
        </p:nvSpPr>
        <p:spPr bwMode="auto">
          <a:xfrm>
            <a:off x="6996113" y="4100513"/>
            <a:ext cx="1841500" cy="819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400">
                <a:solidFill>
                  <a:schemeClr val="hlink"/>
                </a:solidFill>
              </a:rPr>
              <a:t>R</a:t>
            </a:r>
            <a:r>
              <a:rPr lang="en-US" sz="2400" b="0">
                <a:solidFill>
                  <a:schemeClr val="hlink"/>
                </a:solidFill>
              </a:rPr>
              <a:t>:  Periodic </a:t>
            </a:r>
          </a:p>
          <a:p>
            <a:pPr algn="l"/>
            <a:r>
              <a:rPr lang="en-US" sz="2400" b="0">
                <a:solidFill>
                  <a:schemeClr val="hlink"/>
                </a:solidFill>
              </a:rPr>
              <a:t> Cash Flow</a:t>
            </a:r>
          </a:p>
        </p:txBody>
      </p:sp>
      <p:sp>
        <p:nvSpPr>
          <p:cNvPr id="45078" name="Rectangle 22"/>
          <p:cNvSpPr>
            <a:spLocks noChangeArrowheads="1"/>
          </p:cNvSpPr>
          <p:nvPr/>
        </p:nvSpPr>
        <p:spPr bwMode="auto">
          <a:xfrm>
            <a:off x="1662113" y="2424113"/>
            <a:ext cx="5365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400">
                <a:solidFill>
                  <a:srgbClr val="C277FF"/>
                </a:solidFill>
              </a:rPr>
              <a:t>i%</a:t>
            </a:r>
          </a:p>
        </p:txBody>
      </p:sp>
      <p:sp>
        <p:nvSpPr>
          <p:cNvPr id="45079" name="Line 23"/>
          <p:cNvSpPr>
            <a:spLocks noChangeShapeType="1"/>
          </p:cNvSpPr>
          <p:nvPr/>
        </p:nvSpPr>
        <p:spPr bwMode="auto">
          <a:xfrm>
            <a:off x="2819400" y="2438400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5080" name="Arc 24"/>
          <p:cNvSpPr>
            <a:spLocks/>
          </p:cNvSpPr>
          <p:nvPr/>
        </p:nvSpPr>
        <p:spPr bwMode="auto">
          <a:xfrm>
            <a:off x="6856413" y="3276600"/>
            <a:ext cx="1068387" cy="838200"/>
          </a:xfrm>
          <a:custGeom>
            <a:avLst/>
            <a:gdLst>
              <a:gd name="G0" fmla="+- 32 0 0"/>
              <a:gd name="G1" fmla="+- 21600 0 0"/>
              <a:gd name="G2" fmla="+- 21600 0 0"/>
              <a:gd name="T0" fmla="*/ 0 w 21632"/>
              <a:gd name="T1" fmla="*/ 0 h 21600"/>
              <a:gd name="T2" fmla="*/ 21632 w 21632"/>
              <a:gd name="T3" fmla="*/ 21600 h 21600"/>
              <a:gd name="T4" fmla="*/ 32 w 21632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32" h="21600" fill="none" extrusionOk="0">
                <a:moveTo>
                  <a:pt x="0" y="0"/>
                </a:moveTo>
                <a:cubicBezTo>
                  <a:pt x="10" y="0"/>
                  <a:pt x="21" y="-1"/>
                  <a:pt x="32" y="0"/>
                </a:cubicBezTo>
                <a:cubicBezTo>
                  <a:pt x="11961" y="0"/>
                  <a:pt x="21632" y="9670"/>
                  <a:pt x="21632" y="21600"/>
                </a:cubicBezTo>
              </a:path>
              <a:path w="21632" h="21600" stroke="0" extrusionOk="0">
                <a:moveTo>
                  <a:pt x="0" y="0"/>
                </a:moveTo>
                <a:cubicBezTo>
                  <a:pt x="10" y="0"/>
                  <a:pt x="21" y="-1"/>
                  <a:pt x="32" y="0"/>
                </a:cubicBezTo>
                <a:cubicBezTo>
                  <a:pt x="11961" y="0"/>
                  <a:pt x="21632" y="9670"/>
                  <a:pt x="21632" y="21600"/>
                </a:cubicBezTo>
                <a:lnTo>
                  <a:pt x="32" y="21600"/>
                </a:lnTo>
                <a:close/>
              </a:path>
            </a:pathLst>
          </a:custGeom>
          <a:noFill/>
          <a:ln w="25400" cap="rnd">
            <a:solidFill>
              <a:schemeClr val="hlink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5081" name="Line 25"/>
          <p:cNvSpPr>
            <a:spLocks noChangeShapeType="1"/>
          </p:cNvSpPr>
          <p:nvPr/>
        </p:nvSpPr>
        <p:spPr bwMode="auto">
          <a:xfrm>
            <a:off x="6248400" y="2819400"/>
            <a:ext cx="2209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5082" name="Rectangle 26"/>
          <p:cNvSpPr>
            <a:spLocks noChangeArrowheads="1"/>
          </p:cNvSpPr>
          <p:nvPr/>
        </p:nvSpPr>
        <p:spPr bwMode="auto">
          <a:xfrm>
            <a:off x="5173663" y="2400300"/>
            <a:ext cx="1069975" cy="638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/>
              <a:t>.  .  .</a:t>
            </a:r>
          </a:p>
        </p:txBody>
      </p:sp>
      <p:sp>
        <p:nvSpPr>
          <p:cNvPr id="45083" name="Line 27"/>
          <p:cNvSpPr>
            <a:spLocks noChangeShapeType="1"/>
          </p:cNvSpPr>
          <p:nvPr/>
        </p:nvSpPr>
        <p:spPr bwMode="auto">
          <a:xfrm flipH="1">
            <a:off x="2819400" y="4267200"/>
            <a:ext cx="1905000" cy="0"/>
          </a:xfrm>
          <a:prstGeom prst="line">
            <a:avLst/>
          </a:prstGeom>
          <a:noFill/>
          <a:ln w="25400">
            <a:solidFill>
              <a:schemeClr val="tx2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5084" name="Line 28"/>
          <p:cNvSpPr>
            <a:spLocks noChangeShapeType="1"/>
          </p:cNvSpPr>
          <p:nvPr/>
        </p:nvSpPr>
        <p:spPr bwMode="auto">
          <a:xfrm flipH="1">
            <a:off x="914400" y="3962400"/>
            <a:ext cx="1905000" cy="0"/>
          </a:xfrm>
          <a:prstGeom prst="line">
            <a:avLst/>
          </a:prstGeom>
          <a:noFill/>
          <a:ln w="25400">
            <a:solidFill>
              <a:schemeClr val="tx2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5085" name="Line 29"/>
          <p:cNvSpPr>
            <a:spLocks noChangeShapeType="1"/>
          </p:cNvSpPr>
          <p:nvPr/>
        </p:nvSpPr>
        <p:spPr bwMode="auto">
          <a:xfrm flipH="1">
            <a:off x="2819400" y="3962400"/>
            <a:ext cx="1905000" cy="0"/>
          </a:xfrm>
          <a:prstGeom prst="line">
            <a:avLst/>
          </a:prstGeom>
          <a:noFill/>
          <a:ln w="25400">
            <a:solidFill>
              <a:schemeClr val="tx2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5086" name="Line 30"/>
          <p:cNvSpPr>
            <a:spLocks noChangeShapeType="1"/>
          </p:cNvSpPr>
          <p:nvPr/>
        </p:nvSpPr>
        <p:spPr bwMode="auto">
          <a:xfrm>
            <a:off x="4724400" y="3352800"/>
            <a:ext cx="0" cy="609600"/>
          </a:xfrm>
          <a:prstGeom prst="line">
            <a:avLst/>
          </a:prstGeom>
          <a:noFill/>
          <a:ln w="25400">
            <a:solidFill>
              <a:schemeClr val="tx2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5087" name="Line 31"/>
          <p:cNvSpPr>
            <a:spLocks noChangeShapeType="1"/>
          </p:cNvSpPr>
          <p:nvPr/>
        </p:nvSpPr>
        <p:spPr bwMode="auto">
          <a:xfrm flipH="1">
            <a:off x="914400" y="4267200"/>
            <a:ext cx="1905000" cy="0"/>
          </a:xfrm>
          <a:prstGeom prst="line">
            <a:avLst/>
          </a:prstGeom>
          <a:noFill/>
          <a:ln w="25400">
            <a:solidFill>
              <a:schemeClr val="tx2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5088" name="Rectangle 32"/>
          <p:cNvSpPr>
            <a:spLocks noChangeArrowheads="1"/>
          </p:cNvSpPr>
          <p:nvPr/>
        </p:nvSpPr>
        <p:spPr bwMode="auto">
          <a:xfrm>
            <a:off x="1676400" y="1752600"/>
            <a:ext cx="5919788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000" u="sng">
                <a:solidFill>
                  <a:srgbClr val="000000"/>
                </a:solidFill>
              </a:rPr>
              <a:t>Cash flows occur at the beginning of the period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AutoShape 2"/>
          <p:cNvSpPr>
            <a:spLocks noChangeArrowheads="1"/>
          </p:cNvSpPr>
          <p:nvPr/>
        </p:nvSpPr>
        <p:spPr bwMode="auto">
          <a:xfrm>
            <a:off x="387350" y="5187950"/>
            <a:ext cx="8216900" cy="1130300"/>
          </a:xfrm>
          <a:prstGeom prst="octagon">
            <a:avLst>
              <a:gd name="adj" fmla="val 29282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085" name="Rectangle 5"/>
          <p:cNvSpPr>
            <a:spLocks noGrp="1" noChangeArrowheads="1"/>
          </p:cNvSpPr>
          <p:nvPr>
            <p:ph type="title"/>
          </p:nvPr>
        </p:nvSpPr>
        <p:spPr>
          <a:xfrm>
            <a:off x="1676400" y="0"/>
            <a:ext cx="6781800" cy="1752600"/>
          </a:xfrm>
          <a:noFill/>
          <a:ln/>
          <a:effectLst>
            <a:outerShdw dist="71842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 b="1"/>
              <a:t>Example of an</a:t>
            </a:r>
            <a:br>
              <a:rPr lang="en-US" b="1"/>
            </a:br>
            <a:r>
              <a:rPr lang="en-US" b="1"/>
              <a:t>Annuity Due -- PVAD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914400" y="5257800"/>
            <a:ext cx="8001000" cy="1066800"/>
          </a:xfrm>
          <a:noFill/>
          <a:ln/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PVAD</a:t>
            </a:r>
            <a:r>
              <a:rPr lang="en-US" baseline="-250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/>
              <a:t> = </a:t>
            </a:r>
            <a:r>
              <a:rPr lang="en-US">
                <a:solidFill>
                  <a:schemeClr val="hlink"/>
                </a:solidFill>
              </a:rPr>
              <a:t>$1,000</a:t>
            </a:r>
            <a:r>
              <a:rPr lang="en-US"/>
              <a:t>/(1</a:t>
            </a:r>
            <a:r>
              <a:rPr lang="en-US">
                <a:solidFill>
                  <a:srgbClr val="C277FF"/>
                </a:solidFill>
              </a:rPr>
              <a:t>.07</a:t>
            </a:r>
            <a:r>
              <a:rPr lang="en-US"/>
              <a:t>)</a:t>
            </a:r>
            <a:r>
              <a:rPr lang="en-US" baseline="30000">
                <a:solidFill>
                  <a:schemeClr val="tx2"/>
                </a:solidFill>
              </a:rPr>
              <a:t>0 </a:t>
            </a:r>
            <a:r>
              <a:rPr lang="en-US"/>
              <a:t>+ </a:t>
            </a:r>
            <a:r>
              <a:rPr lang="en-US">
                <a:solidFill>
                  <a:schemeClr val="hlink"/>
                </a:solidFill>
              </a:rPr>
              <a:t>$1,000</a:t>
            </a:r>
            <a:r>
              <a:rPr lang="en-US"/>
              <a:t>/(1</a:t>
            </a:r>
            <a:r>
              <a:rPr lang="en-US">
                <a:solidFill>
                  <a:srgbClr val="C277FF"/>
                </a:solidFill>
              </a:rPr>
              <a:t>.07</a:t>
            </a:r>
            <a:r>
              <a:rPr lang="en-US"/>
              <a:t>)</a:t>
            </a:r>
            <a:r>
              <a:rPr lang="en-US" baseline="30000">
                <a:solidFill>
                  <a:schemeClr val="tx2"/>
                </a:solidFill>
              </a:rPr>
              <a:t>1 </a:t>
            </a:r>
            <a:r>
              <a:rPr lang="en-US"/>
              <a:t>+ 			</a:t>
            </a:r>
            <a:r>
              <a:rPr lang="en-US">
                <a:solidFill>
                  <a:schemeClr val="hlink"/>
                </a:solidFill>
              </a:rPr>
              <a:t>$1,000</a:t>
            </a:r>
            <a:r>
              <a:rPr lang="en-US"/>
              <a:t>/(1</a:t>
            </a:r>
            <a:r>
              <a:rPr lang="en-US">
                <a:solidFill>
                  <a:srgbClr val="C277FF"/>
                </a:solidFill>
              </a:rPr>
              <a:t>.07</a:t>
            </a:r>
            <a:r>
              <a:rPr lang="en-US"/>
              <a:t>)</a:t>
            </a:r>
            <a:r>
              <a:rPr lang="en-US" baseline="30000">
                <a:solidFill>
                  <a:schemeClr val="tx2"/>
                </a:solidFill>
              </a:rPr>
              <a:t>2  </a:t>
            </a:r>
            <a:r>
              <a:rPr lang="en-US"/>
              <a:t>= </a:t>
            </a:r>
            <a:r>
              <a:rPr lang="en-US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$2,808.02</a:t>
            </a:r>
          </a:p>
        </p:txBody>
      </p:sp>
      <p:sp>
        <p:nvSpPr>
          <p:cNvPr id="46084" name="Line 4"/>
          <p:cNvSpPr>
            <a:spLocks noChangeShapeType="1"/>
          </p:cNvSpPr>
          <p:nvPr/>
        </p:nvSpPr>
        <p:spPr bwMode="auto">
          <a:xfrm>
            <a:off x="1905000" y="1676400"/>
            <a:ext cx="5486400" cy="0"/>
          </a:xfrm>
          <a:prstGeom prst="line">
            <a:avLst/>
          </a:prstGeom>
          <a:noFill/>
          <a:ln w="7620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6086" name="Line 6"/>
          <p:cNvSpPr>
            <a:spLocks noChangeShapeType="1"/>
          </p:cNvSpPr>
          <p:nvPr/>
        </p:nvSpPr>
        <p:spPr bwMode="auto">
          <a:xfrm>
            <a:off x="1828800" y="1600200"/>
            <a:ext cx="5486400" cy="0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6087" name="Rectangle 7"/>
          <p:cNvSpPr>
            <a:spLocks noChangeArrowheads="1"/>
          </p:cNvSpPr>
          <p:nvPr/>
        </p:nvSpPr>
        <p:spPr bwMode="auto">
          <a:xfrm>
            <a:off x="304800" y="3048000"/>
            <a:ext cx="563562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algn="l"/>
            <a:r>
              <a:rPr lang="en-US" sz="2400">
                <a:solidFill>
                  <a:srgbClr val="42B200"/>
                </a:solidFill>
              </a:rPr>
              <a:t>$1,000.00</a:t>
            </a:r>
            <a:r>
              <a:rPr lang="en-US" sz="2400">
                <a:solidFill>
                  <a:schemeClr val="hlink"/>
                </a:solidFill>
              </a:rPr>
              <a:t>       $1,000           $1,000</a:t>
            </a:r>
          </a:p>
        </p:txBody>
      </p:sp>
      <p:sp>
        <p:nvSpPr>
          <p:cNvPr id="46088" name="Line 8"/>
          <p:cNvSpPr>
            <a:spLocks noChangeShapeType="1"/>
          </p:cNvSpPr>
          <p:nvPr/>
        </p:nvSpPr>
        <p:spPr bwMode="auto">
          <a:xfrm>
            <a:off x="914400" y="2819400"/>
            <a:ext cx="7543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6089" name="Line 9"/>
          <p:cNvSpPr>
            <a:spLocks noChangeShapeType="1"/>
          </p:cNvSpPr>
          <p:nvPr/>
        </p:nvSpPr>
        <p:spPr bwMode="auto">
          <a:xfrm>
            <a:off x="914400" y="2438400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6090" name="Line 10"/>
          <p:cNvSpPr>
            <a:spLocks noChangeShapeType="1"/>
          </p:cNvSpPr>
          <p:nvPr/>
        </p:nvSpPr>
        <p:spPr bwMode="auto">
          <a:xfrm>
            <a:off x="4724400" y="2438400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6091" name="Line 11"/>
          <p:cNvSpPr>
            <a:spLocks noChangeShapeType="1"/>
          </p:cNvSpPr>
          <p:nvPr/>
        </p:nvSpPr>
        <p:spPr bwMode="auto">
          <a:xfrm>
            <a:off x="6629400" y="2438400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6092" name="Line 12"/>
          <p:cNvSpPr>
            <a:spLocks noChangeShapeType="1"/>
          </p:cNvSpPr>
          <p:nvPr/>
        </p:nvSpPr>
        <p:spPr bwMode="auto">
          <a:xfrm>
            <a:off x="8458200" y="2438400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6093" name="Rectangle 13"/>
          <p:cNvSpPr>
            <a:spLocks noChangeArrowheads="1"/>
          </p:cNvSpPr>
          <p:nvPr/>
        </p:nvSpPr>
        <p:spPr bwMode="auto">
          <a:xfrm>
            <a:off x="747713" y="2052638"/>
            <a:ext cx="784542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400">
                <a:solidFill>
                  <a:srgbClr val="000000"/>
                </a:solidFill>
              </a:rPr>
              <a:t>0                     1                    2                    </a:t>
            </a:r>
            <a:r>
              <a:rPr lang="en-US" sz="24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</a:t>
            </a:r>
            <a:r>
              <a:rPr lang="en-US" sz="2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                </a:t>
            </a:r>
            <a:r>
              <a:rPr lang="en-US" sz="240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46094" name="Line 14"/>
          <p:cNvSpPr>
            <a:spLocks noChangeShapeType="1"/>
          </p:cNvSpPr>
          <p:nvPr/>
        </p:nvSpPr>
        <p:spPr bwMode="auto">
          <a:xfrm>
            <a:off x="4724400" y="3429000"/>
            <a:ext cx="0" cy="609600"/>
          </a:xfrm>
          <a:prstGeom prst="line">
            <a:avLst/>
          </a:prstGeom>
          <a:noFill/>
          <a:ln w="25400">
            <a:solidFill>
              <a:schemeClr val="tx2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6095" name="Line 15"/>
          <p:cNvSpPr>
            <a:spLocks noChangeShapeType="1"/>
          </p:cNvSpPr>
          <p:nvPr/>
        </p:nvSpPr>
        <p:spPr bwMode="auto">
          <a:xfrm flipH="1">
            <a:off x="2819400" y="4114800"/>
            <a:ext cx="1828800" cy="0"/>
          </a:xfrm>
          <a:prstGeom prst="line">
            <a:avLst/>
          </a:prstGeom>
          <a:noFill/>
          <a:ln w="25400">
            <a:solidFill>
              <a:schemeClr val="tx2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6097" name="Line 17"/>
          <p:cNvSpPr>
            <a:spLocks noChangeShapeType="1"/>
          </p:cNvSpPr>
          <p:nvPr/>
        </p:nvSpPr>
        <p:spPr bwMode="auto">
          <a:xfrm>
            <a:off x="2895600" y="3429000"/>
            <a:ext cx="0" cy="304800"/>
          </a:xfrm>
          <a:prstGeom prst="line">
            <a:avLst/>
          </a:prstGeom>
          <a:noFill/>
          <a:ln w="25400">
            <a:solidFill>
              <a:schemeClr val="tx2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6098" name="Line 18"/>
          <p:cNvSpPr>
            <a:spLocks noChangeShapeType="1"/>
          </p:cNvSpPr>
          <p:nvPr/>
        </p:nvSpPr>
        <p:spPr bwMode="auto">
          <a:xfrm flipH="1">
            <a:off x="381000" y="4419600"/>
            <a:ext cx="1343025" cy="0"/>
          </a:xfrm>
          <a:prstGeom prst="line">
            <a:avLst/>
          </a:prstGeom>
          <a:noFill/>
          <a:ln w="50800">
            <a:solidFill>
              <a:srgbClr val="42B2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6099" name="Rectangle 19"/>
          <p:cNvSpPr>
            <a:spLocks noChangeArrowheads="1"/>
          </p:cNvSpPr>
          <p:nvPr/>
        </p:nvSpPr>
        <p:spPr bwMode="auto">
          <a:xfrm>
            <a:off x="304800" y="4495800"/>
            <a:ext cx="2855913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40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$2,808.02 </a:t>
            </a:r>
            <a:r>
              <a:rPr lang="en-US" sz="2400">
                <a:solidFill>
                  <a:srgbClr val="000000"/>
                </a:solidFill>
              </a:rPr>
              <a:t>= </a:t>
            </a:r>
            <a:r>
              <a:rPr lang="en-US" sz="240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PVAD</a:t>
            </a:r>
            <a:r>
              <a:rPr lang="en-US" sz="2400" baseline="-250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</a:p>
        </p:txBody>
      </p:sp>
      <p:sp>
        <p:nvSpPr>
          <p:cNvPr id="46101" name="Rectangle 21"/>
          <p:cNvSpPr>
            <a:spLocks noChangeArrowheads="1"/>
          </p:cNvSpPr>
          <p:nvPr/>
        </p:nvSpPr>
        <p:spPr bwMode="auto">
          <a:xfrm>
            <a:off x="1662113" y="2424113"/>
            <a:ext cx="62230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400">
                <a:solidFill>
                  <a:srgbClr val="C277FF"/>
                </a:solidFill>
              </a:rPr>
              <a:t>7%</a:t>
            </a:r>
          </a:p>
        </p:txBody>
      </p:sp>
      <p:sp>
        <p:nvSpPr>
          <p:cNvPr id="46102" name="Line 22"/>
          <p:cNvSpPr>
            <a:spLocks noChangeShapeType="1"/>
          </p:cNvSpPr>
          <p:nvPr/>
        </p:nvSpPr>
        <p:spPr bwMode="auto">
          <a:xfrm>
            <a:off x="2819400" y="2438400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6103" name="Rectangle 23"/>
          <p:cNvSpPr>
            <a:spLocks noChangeArrowheads="1"/>
          </p:cNvSpPr>
          <p:nvPr/>
        </p:nvSpPr>
        <p:spPr bwMode="auto">
          <a:xfrm>
            <a:off x="304800" y="3505200"/>
            <a:ext cx="153670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400">
                <a:solidFill>
                  <a:srgbClr val="42B200"/>
                </a:solidFill>
              </a:rPr>
              <a:t>$   934.58</a:t>
            </a:r>
          </a:p>
        </p:txBody>
      </p:sp>
      <p:sp>
        <p:nvSpPr>
          <p:cNvPr id="46104" name="Line 24"/>
          <p:cNvSpPr>
            <a:spLocks noChangeShapeType="1"/>
          </p:cNvSpPr>
          <p:nvPr/>
        </p:nvSpPr>
        <p:spPr bwMode="auto">
          <a:xfrm flipH="1">
            <a:off x="1752600" y="3733800"/>
            <a:ext cx="1143000" cy="0"/>
          </a:xfrm>
          <a:prstGeom prst="line">
            <a:avLst/>
          </a:prstGeom>
          <a:noFill/>
          <a:ln w="25400">
            <a:solidFill>
              <a:schemeClr val="tx2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6105" name="Rectangle 25"/>
          <p:cNvSpPr>
            <a:spLocks noChangeArrowheads="1"/>
          </p:cNvSpPr>
          <p:nvPr/>
        </p:nvSpPr>
        <p:spPr bwMode="auto">
          <a:xfrm>
            <a:off x="304800" y="3886200"/>
            <a:ext cx="153670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400">
                <a:solidFill>
                  <a:srgbClr val="42B200"/>
                </a:solidFill>
              </a:rPr>
              <a:t>$   873.44</a:t>
            </a:r>
          </a:p>
        </p:txBody>
      </p:sp>
      <p:sp>
        <p:nvSpPr>
          <p:cNvPr id="46106" name="Line 26"/>
          <p:cNvSpPr>
            <a:spLocks noChangeShapeType="1"/>
          </p:cNvSpPr>
          <p:nvPr/>
        </p:nvSpPr>
        <p:spPr bwMode="auto">
          <a:xfrm flipH="1">
            <a:off x="1752600" y="4114800"/>
            <a:ext cx="1066800" cy="0"/>
          </a:xfrm>
          <a:prstGeom prst="line">
            <a:avLst/>
          </a:prstGeom>
          <a:noFill/>
          <a:ln w="25400">
            <a:solidFill>
              <a:schemeClr val="tx2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6107" name="Rectangle 27"/>
          <p:cNvSpPr>
            <a:spLocks noChangeArrowheads="1"/>
          </p:cNvSpPr>
          <p:nvPr/>
        </p:nvSpPr>
        <p:spPr bwMode="auto">
          <a:xfrm>
            <a:off x="1676400" y="1752600"/>
            <a:ext cx="5919788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000" u="sng">
                <a:solidFill>
                  <a:srgbClr val="000000"/>
                </a:solidFill>
              </a:rPr>
              <a:t>Cash flows occur at the beginning of the period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819400" y="4114800"/>
            <a:ext cx="183736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Didiskontokan</a:t>
            </a:r>
            <a:r>
              <a:rPr lang="en-US" sz="1200" dirty="0" smtClean="0"/>
              <a:t> 2 </a:t>
            </a:r>
            <a:r>
              <a:rPr lang="en-US" sz="1200" dirty="0" err="1" smtClean="0"/>
              <a:t>tahun</a:t>
            </a:r>
            <a:endParaRPr lang="en-US" sz="1200" dirty="0"/>
          </a:p>
        </p:txBody>
      </p:sp>
      <p:sp>
        <p:nvSpPr>
          <p:cNvPr id="27" name="TextBox 26"/>
          <p:cNvSpPr txBox="1"/>
          <p:nvPr/>
        </p:nvSpPr>
        <p:spPr>
          <a:xfrm>
            <a:off x="1676400" y="3685401"/>
            <a:ext cx="183736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Didiskontokan</a:t>
            </a:r>
            <a:r>
              <a:rPr lang="en-US" sz="1200" dirty="0" smtClean="0"/>
              <a:t> 1 </a:t>
            </a:r>
            <a:r>
              <a:rPr lang="en-US" sz="1200" dirty="0" err="1" smtClean="0"/>
              <a:t>tahun</a:t>
            </a:r>
            <a:endParaRPr lang="en-US" sz="1200" dirty="0"/>
          </a:p>
        </p:txBody>
      </p:sp>
      <p:sp>
        <p:nvSpPr>
          <p:cNvPr id="28" name="TextBox 27"/>
          <p:cNvSpPr txBox="1"/>
          <p:nvPr/>
        </p:nvSpPr>
        <p:spPr>
          <a:xfrm>
            <a:off x="457200" y="2847201"/>
            <a:ext cx="140820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Tidak</a:t>
            </a:r>
            <a:r>
              <a:rPr lang="en-US" sz="1200" dirty="0" smtClean="0"/>
              <a:t> </a:t>
            </a:r>
            <a:r>
              <a:rPr lang="en-US" sz="1200" dirty="0" err="1" smtClean="0"/>
              <a:t>didiskonto</a:t>
            </a:r>
            <a:endParaRPr lang="en-US" sz="12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3" name="Group 11"/>
          <p:cNvGrpSpPr/>
          <p:nvPr/>
        </p:nvGrpSpPr>
        <p:grpSpPr>
          <a:xfrm>
            <a:off x="1371600" y="2438400"/>
            <a:ext cx="5334000" cy="1560731"/>
            <a:chOff x="1371600" y="2438400"/>
            <a:chExt cx="5334000" cy="1560731"/>
          </a:xfrm>
        </p:grpSpPr>
        <p:sp>
          <p:nvSpPr>
            <p:cNvPr id="6" name="Rectangle 5"/>
            <p:cNvSpPr/>
            <p:nvPr/>
          </p:nvSpPr>
          <p:spPr>
            <a:xfrm>
              <a:off x="1371600" y="2819400"/>
              <a:ext cx="1787091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err="1" smtClean="0">
                  <a:solidFill>
                    <a:srgbClr val="003530"/>
                  </a:solidFill>
                </a:rPr>
                <a:t>FVA</a:t>
              </a:r>
              <a:r>
                <a:rPr lang="en-US" baseline="-25000" dirty="0" err="1" smtClean="0">
                  <a:solidFill>
                    <a:srgbClr val="003530"/>
                  </a:solidFill>
                </a:rPr>
                <a:t>n</a:t>
              </a:r>
              <a:r>
                <a:rPr lang="en-US" dirty="0" smtClean="0">
                  <a:solidFill>
                    <a:srgbClr val="003530"/>
                  </a:solidFill>
                </a:rPr>
                <a:t> = </a:t>
              </a:r>
              <a:endParaRPr lang="en-US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5105400" y="3352800"/>
              <a:ext cx="441147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k</a:t>
              </a:r>
              <a:endParaRPr lang="en-US" dirty="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3886200" y="2438400"/>
              <a:ext cx="2819400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/>
              <a:r>
                <a:rPr lang="en-US" dirty="0" smtClean="0">
                  <a:solidFill>
                    <a:srgbClr val="003530"/>
                  </a:solidFill>
                </a:rPr>
                <a:t>1 – (1+k)</a:t>
              </a:r>
              <a:r>
                <a:rPr lang="en-US" baseline="30000" dirty="0" smtClean="0">
                  <a:solidFill>
                    <a:srgbClr val="003530"/>
                  </a:solidFill>
                </a:rPr>
                <a:t>-n</a:t>
              </a:r>
              <a:endParaRPr lang="en-US" dirty="0" smtClean="0">
                <a:solidFill>
                  <a:srgbClr val="003530"/>
                </a:solidFill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 bwMode="auto">
            <a:xfrm>
              <a:off x="4267200" y="3200400"/>
              <a:ext cx="2286000" cy="1588"/>
            </a:xfrm>
            <a:prstGeom prst="line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1" name="Rectangle 10"/>
            <p:cNvSpPr/>
            <p:nvPr/>
          </p:nvSpPr>
          <p:spPr>
            <a:xfrm>
              <a:off x="3124200" y="2819400"/>
              <a:ext cx="971421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>
                  <a:solidFill>
                    <a:srgbClr val="003530"/>
                  </a:solidFill>
                </a:rPr>
                <a:t>P  </a:t>
              </a:r>
              <a:r>
                <a:rPr lang="en-US" b="0" dirty="0" smtClean="0">
                  <a:solidFill>
                    <a:srgbClr val="003530"/>
                  </a:solidFill>
                </a:rPr>
                <a:t>x</a:t>
              </a:r>
              <a:endParaRPr lang="en-US" b="0" dirty="0"/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6858000" y="2819400"/>
            <a:ext cx="16337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 smtClean="0"/>
              <a:t>x</a:t>
            </a:r>
            <a:r>
              <a:rPr lang="en-US" dirty="0" smtClean="0"/>
              <a:t> (1+k)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ChangeArrowheads="1"/>
          </p:cNvSpPr>
          <p:nvPr/>
        </p:nvSpPr>
        <p:spPr bwMode="auto">
          <a:xfrm>
            <a:off x="685800" y="1752600"/>
            <a:ext cx="8229600" cy="1524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/>
            <a:r>
              <a:rPr lang="en-US" sz="3400">
                <a:solidFill>
                  <a:srgbClr val="A7515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PVAD</a:t>
            </a:r>
            <a:r>
              <a:rPr lang="en-US" sz="3400" baseline="-250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sz="3400">
                <a:solidFill>
                  <a:srgbClr val="000000"/>
                </a:solidFill>
              </a:rPr>
              <a:t> = </a:t>
            </a:r>
            <a:r>
              <a:rPr lang="en-US" sz="3400">
                <a:solidFill>
                  <a:srgbClr val="42B200"/>
                </a:solidFill>
              </a:rPr>
              <a:t>R</a:t>
            </a:r>
            <a:r>
              <a:rPr lang="en-US" sz="3400">
                <a:solidFill>
                  <a:srgbClr val="000000"/>
                </a:solidFill>
              </a:rPr>
              <a:t> (</a:t>
            </a:r>
            <a:r>
              <a:rPr lang="en-US" sz="3400">
                <a:solidFill>
                  <a:schemeClr val="hlink"/>
                </a:solidFill>
              </a:rPr>
              <a:t>PVIFA</a:t>
            </a:r>
            <a:r>
              <a:rPr lang="en-US" sz="3400" baseline="-25000">
                <a:solidFill>
                  <a:srgbClr val="C277FF"/>
                </a:solidFill>
              </a:rPr>
              <a:t>i%</a:t>
            </a:r>
            <a:r>
              <a:rPr lang="en-US" sz="3400" baseline="-25000">
                <a:solidFill>
                  <a:srgbClr val="000000"/>
                </a:solidFill>
              </a:rPr>
              <a:t>,</a:t>
            </a:r>
            <a:r>
              <a:rPr lang="en-US" sz="3400" baseline="-25000">
                <a:solidFill>
                  <a:schemeClr val="tx2"/>
                </a:solidFill>
              </a:rPr>
              <a:t>n</a:t>
            </a:r>
            <a:r>
              <a:rPr lang="en-US" sz="3400">
                <a:solidFill>
                  <a:srgbClr val="000000"/>
                </a:solidFill>
              </a:rPr>
              <a:t>)(1+</a:t>
            </a:r>
            <a:r>
              <a:rPr lang="en-US" sz="3400">
                <a:solidFill>
                  <a:srgbClr val="C277FF"/>
                </a:solidFill>
              </a:rPr>
              <a:t>i</a:t>
            </a:r>
            <a:r>
              <a:rPr lang="en-US" sz="3400">
                <a:solidFill>
                  <a:srgbClr val="000000"/>
                </a:solidFill>
              </a:rPr>
              <a:t>)	</a:t>
            </a:r>
          </a:p>
          <a:p>
            <a:pPr marL="342900" indent="-342900" algn="l"/>
            <a:r>
              <a:rPr lang="en-US" sz="3400">
                <a:solidFill>
                  <a:srgbClr val="A7515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PVAD</a:t>
            </a:r>
            <a:r>
              <a:rPr lang="en-US" sz="3400" baseline="-250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</a:t>
            </a:r>
            <a:r>
              <a:rPr lang="en-US" sz="3400">
                <a:solidFill>
                  <a:srgbClr val="000000"/>
                </a:solidFill>
              </a:rPr>
              <a:t> 	= </a:t>
            </a:r>
            <a:r>
              <a:rPr lang="en-US" sz="3400">
                <a:solidFill>
                  <a:srgbClr val="42B200"/>
                </a:solidFill>
              </a:rPr>
              <a:t>$1,000</a:t>
            </a:r>
            <a:r>
              <a:rPr lang="en-US" sz="3400">
                <a:solidFill>
                  <a:srgbClr val="000000"/>
                </a:solidFill>
              </a:rPr>
              <a:t> (</a:t>
            </a:r>
            <a:r>
              <a:rPr lang="en-US" sz="3400">
                <a:solidFill>
                  <a:schemeClr val="hlink"/>
                </a:solidFill>
              </a:rPr>
              <a:t>PVIFA</a:t>
            </a:r>
            <a:r>
              <a:rPr lang="en-US" sz="3400" baseline="-25000">
                <a:solidFill>
                  <a:srgbClr val="C277FF"/>
                </a:solidFill>
              </a:rPr>
              <a:t>7%</a:t>
            </a:r>
            <a:r>
              <a:rPr lang="en-US" sz="3400" baseline="-25000">
                <a:solidFill>
                  <a:srgbClr val="000000"/>
                </a:solidFill>
              </a:rPr>
              <a:t>,</a:t>
            </a:r>
            <a:r>
              <a:rPr lang="en-US" sz="3400" baseline="-25000">
                <a:solidFill>
                  <a:schemeClr val="tx2"/>
                </a:solidFill>
              </a:rPr>
              <a:t>3</a:t>
            </a:r>
            <a:r>
              <a:rPr lang="en-US" sz="3400">
                <a:solidFill>
                  <a:srgbClr val="000000"/>
                </a:solidFill>
              </a:rPr>
              <a:t>)(1</a:t>
            </a:r>
            <a:r>
              <a:rPr lang="en-US" sz="3400">
                <a:solidFill>
                  <a:srgbClr val="C277FF"/>
                </a:solidFill>
              </a:rPr>
              <a:t>.07</a:t>
            </a:r>
            <a:r>
              <a:rPr lang="en-US" sz="3400">
                <a:solidFill>
                  <a:srgbClr val="000000"/>
                </a:solidFill>
              </a:rPr>
              <a:t>) 			= </a:t>
            </a:r>
            <a:r>
              <a:rPr lang="en-US" sz="3400">
                <a:solidFill>
                  <a:srgbClr val="42B200"/>
                </a:solidFill>
              </a:rPr>
              <a:t>$1,000</a:t>
            </a:r>
            <a:r>
              <a:rPr lang="en-US" sz="3400">
                <a:solidFill>
                  <a:srgbClr val="000000"/>
                </a:solidFill>
              </a:rPr>
              <a:t> (</a:t>
            </a:r>
            <a:r>
              <a:rPr lang="en-US" sz="3400">
                <a:solidFill>
                  <a:schemeClr val="hlink"/>
                </a:solidFill>
              </a:rPr>
              <a:t>2.624</a:t>
            </a:r>
            <a:r>
              <a:rPr lang="en-US" sz="3400">
                <a:solidFill>
                  <a:srgbClr val="000000"/>
                </a:solidFill>
              </a:rPr>
              <a:t>)(1</a:t>
            </a:r>
            <a:r>
              <a:rPr lang="en-US" sz="3400">
                <a:solidFill>
                  <a:srgbClr val="C277FF"/>
                </a:solidFill>
              </a:rPr>
              <a:t>.07</a:t>
            </a:r>
            <a:r>
              <a:rPr lang="en-US" sz="3400">
                <a:solidFill>
                  <a:srgbClr val="000000"/>
                </a:solidFill>
              </a:rPr>
              <a:t>) = </a:t>
            </a:r>
            <a:r>
              <a:rPr lang="en-US" sz="3400">
                <a:solidFill>
                  <a:srgbClr val="A7515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$2,808</a:t>
            </a:r>
          </a:p>
        </p:txBody>
      </p:sp>
      <p:sp>
        <p:nvSpPr>
          <p:cNvPr id="47107" name="Line 3"/>
          <p:cNvSpPr>
            <a:spLocks noChangeShapeType="1"/>
          </p:cNvSpPr>
          <p:nvPr/>
        </p:nvSpPr>
        <p:spPr bwMode="auto">
          <a:xfrm>
            <a:off x="1905000" y="1676400"/>
            <a:ext cx="6553200" cy="0"/>
          </a:xfrm>
          <a:prstGeom prst="line">
            <a:avLst/>
          </a:prstGeom>
          <a:noFill/>
          <a:ln w="7620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title"/>
          </p:nvPr>
        </p:nvSpPr>
        <p:spPr>
          <a:xfrm>
            <a:off x="1676400" y="228600"/>
            <a:ext cx="6781800" cy="1276350"/>
          </a:xfrm>
          <a:noFill/>
          <a:ln/>
          <a:effectLst>
            <a:outerShdw dist="71842" dir="2700000" algn="ctr" rotWithShape="0">
              <a:schemeClr val="bg2"/>
            </a:outerShdw>
          </a:effectLst>
        </p:spPr>
        <p:txBody>
          <a:bodyPr>
            <a:normAutofit/>
          </a:bodyPr>
          <a:lstStyle/>
          <a:p>
            <a:r>
              <a:rPr lang="en-US" b="1" dirty="0" err="1" smtClean="0"/>
              <a:t>Perhitungan</a:t>
            </a:r>
            <a:r>
              <a:rPr lang="en-US" b="1" dirty="0" smtClean="0"/>
              <a:t> </a:t>
            </a:r>
            <a:r>
              <a:rPr lang="en-US" b="1" dirty="0" err="1" smtClean="0"/>
              <a:t>Menggunakan</a:t>
            </a:r>
            <a:r>
              <a:rPr lang="en-US" b="1" dirty="0" smtClean="0"/>
              <a:t> </a:t>
            </a:r>
            <a:r>
              <a:rPr lang="en-US" b="1" dirty="0" err="1" smtClean="0"/>
              <a:t>Tabel</a:t>
            </a:r>
            <a:r>
              <a:rPr lang="en-US" b="1" dirty="0" smtClean="0"/>
              <a:t> </a:t>
            </a:r>
            <a:r>
              <a:rPr lang="en-US" b="1" dirty="0"/>
              <a:t>IV</a:t>
            </a:r>
          </a:p>
        </p:txBody>
      </p:sp>
      <p:graphicFrame>
        <p:nvGraphicFramePr>
          <p:cNvPr id="111616" name="Object 0">
            <a:hlinkClick r:id="" action="ppaction://ole?verb=0"/>
          </p:cNvPr>
          <p:cNvGraphicFramePr>
            <a:graphicFrameLocks/>
          </p:cNvGraphicFramePr>
          <p:nvPr>
            <p:ph type="tbl" idx="1"/>
          </p:nvPr>
        </p:nvGraphicFramePr>
        <p:xfrm>
          <a:off x="685800" y="2428875"/>
          <a:ext cx="7772400" cy="3217863"/>
        </p:xfrm>
        <a:graphic>
          <a:graphicData uri="http://schemas.openxmlformats.org/presentationml/2006/ole">
            <p:oleObj spid="_x0000_s111616" name="Document" r:id="rId3" imgW="8100720" imgH="3354120" progId="Word.Document.8">
              <p:embed/>
            </p:oleObj>
          </a:graphicData>
        </a:graphic>
      </p:graphicFrame>
      <p:sp>
        <p:nvSpPr>
          <p:cNvPr id="47109" name="Line 5"/>
          <p:cNvSpPr>
            <a:spLocks noChangeShapeType="1"/>
          </p:cNvSpPr>
          <p:nvPr/>
        </p:nvSpPr>
        <p:spPr bwMode="auto">
          <a:xfrm>
            <a:off x="1828800" y="1600200"/>
            <a:ext cx="6553200" cy="0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111" name="Line 7"/>
          <p:cNvSpPr>
            <a:spLocks noChangeShapeType="1"/>
          </p:cNvSpPr>
          <p:nvPr/>
        </p:nvSpPr>
        <p:spPr bwMode="auto">
          <a:xfrm>
            <a:off x="1066800" y="3962400"/>
            <a:ext cx="7086600" cy="0"/>
          </a:xfrm>
          <a:prstGeom prst="line">
            <a:avLst/>
          </a:prstGeom>
          <a:noFill/>
          <a:ln w="508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112" name="Line 8"/>
          <p:cNvSpPr>
            <a:spLocks noChangeShapeType="1"/>
          </p:cNvSpPr>
          <p:nvPr/>
        </p:nvSpPr>
        <p:spPr bwMode="auto">
          <a:xfrm>
            <a:off x="2819400" y="3429000"/>
            <a:ext cx="0" cy="3124200"/>
          </a:xfrm>
          <a:prstGeom prst="line">
            <a:avLst/>
          </a:prstGeom>
          <a:noFill/>
          <a:ln w="508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113" name="Line 9"/>
          <p:cNvSpPr>
            <a:spLocks noChangeShapeType="1"/>
          </p:cNvSpPr>
          <p:nvPr/>
        </p:nvSpPr>
        <p:spPr bwMode="auto">
          <a:xfrm>
            <a:off x="1066800" y="4495800"/>
            <a:ext cx="70866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114" name="Line 10"/>
          <p:cNvSpPr>
            <a:spLocks noChangeShapeType="1"/>
          </p:cNvSpPr>
          <p:nvPr/>
        </p:nvSpPr>
        <p:spPr bwMode="auto">
          <a:xfrm>
            <a:off x="1066800" y="6019800"/>
            <a:ext cx="70866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115" name="Line 11"/>
          <p:cNvSpPr>
            <a:spLocks noChangeShapeType="1"/>
          </p:cNvSpPr>
          <p:nvPr/>
        </p:nvSpPr>
        <p:spPr bwMode="auto">
          <a:xfrm>
            <a:off x="1054100" y="5511800"/>
            <a:ext cx="70866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116" name="Line 12"/>
          <p:cNvSpPr>
            <a:spLocks noChangeShapeType="1"/>
          </p:cNvSpPr>
          <p:nvPr/>
        </p:nvSpPr>
        <p:spPr bwMode="auto">
          <a:xfrm>
            <a:off x="1066800" y="4965700"/>
            <a:ext cx="70866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117" name="Line 13"/>
          <p:cNvSpPr>
            <a:spLocks noChangeShapeType="1"/>
          </p:cNvSpPr>
          <p:nvPr/>
        </p:nvSpPr>
        <p:spPr bwMode="auto">
          <a:xfrm>
            <a:off x="4724400" y="3429000"/>
            <a:ext cx="0" cy="31242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118" name="Line 14"/>
          <p:cNvSpPr>
            <a:spLocks noChangeShapeType="1"/>
          </p:cNvSpPr>
          <p:nvPr/>
        </p:nvSpPr>
        <p:spPr bwMode="auto">
          <a:xfrm>
            <a:off x="6553200" y="3429000"/>
            <a:ext cx="0" cy="31242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ChangeArrowheads="1"/>
          </p:cNvSpPr>
          <p:nvPr/>
        </p:nvSpPr>
        <p:spPr bwMode="auto">
          <a:xfrm>
            <a:off x="5105400" y="5105400"/>
            <a:ext cx="8382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731" name="Rectangle 3"/>
          <p:cNvSpPr>
            <a:spLocks noChangeArrowheads="1"/>
          </p:cNvSpPr>
          <p:nvPr/>
        </p:nvSpPr>
        <p:spPr bwMode="auto">
          <a:xfrm>
            <a:off x="4191000" y="5105400"/>
            <a:ext cx="6096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732" name="Line 4"/>
          <p:cNvSpPr>
            <a:spLocks noChangeShapeType="1"/>
          </p:cNvSpPr>
          <p:nvPr/>
        </p:nvSpPr>
        <p:spPr bwMode="auto">
          <a:xfrm>
            <a:off x="1905000" y="1676400"/>
            <a:ext cx="7010400" cy="0"/>
          </a:xfrm>
          <a:prstGeom prst="line">
            <a:avLst/>
          </a:prstGeom>
          <a:noFill/>
          <a:ln w="7620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3733" name="Rectangle 5"/>
          <p:cNvSpPr>
            <a:spLocks noGrp="1" noChangeArrowheads="1"/>
          </p:cNvSpPr>
          <p:nvPr>
            <p:ph type="title"/>
          </p:nvPr>
        </p:nvSpPr>
        <p:spPr>
          <a:xfrm>
            <a:off x="1676400" y="228600"/>
            <a:ext cx="7391400" cy="1276350"/>
          </a:xfrm>
          <a:noFill/>
          <a:ln/>
          <a:effectLst>
            <a:outerShdw dist="71842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 b="1" dirty="0" err="1" smtClean="0"/>
              <a:t>Penyelesaian</a:t>
            </a:r>
            <a:r>
              <a:rPr lang="en-US" b="1" dirty="0" smtClean="0"/>
              <a:t> </a:t>
            </a:r>
            <a:r>
              <a:rPr lang="en-US" b="1" dirty="0" err="1" smtClean="0"/>
              <a:t>Masalah</a:t>
            </a:r>
            <a:r>
              <a:rPr lang="en-US" b="1" dirty="0" smtClean="0"/>
              <a:t> PVAD</a:t>
            </a:r>
            <a:endParaRPr lang="en-US" b="1" dirty="0"/>
          </a:p>
        </p:txBody>
      </p:sp>
      <p:sp>
        <p:nvSpPr>
          <p:cNvPr id="73734" name="Line 6"/>
          <p:cNvSpPr>
            <a:spLocks noChangeShapeType="1"/>
          </p:cNvSpPr>
          <p:nvPr/>
        </p:nvSpPr>
        <p:spPr bwMode="auto">
          <a:xfrm>
            <a:off x="1828800" y="1600200"/>
            <a:ext cx="7010400" cy="0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3735" name="Rectangle 7"/>
          <p:cNvSpPr>
            <a:spLocks noChangeArrowheads="1"/>
          </p:cNvSpPr>
          <p:nvPr/>
        </p:nvSpPr>
        <p:spPr bwMode="auto">
          <a:xfrm>
            <a:off x="304800" y="1828800"/>
            <a:ext cx="8534400" cy="19812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736" name="Rectangle 8"/>
          <p:cNvSpPr>
            <a:spLocks noChangeArrowheads="1"/>
          </p:cNvSpPr>
          <p:nvPr/>
        </p:nvSpPr>
        <p:spPr bwMode="auto">
          <a:xfrm>
            <a:off x="2286000" y="2514600"/>
            <a:ext cx="1143000" cy="533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>
                <a:solidFill>
                  <a:srgbClr val="000000"/>
                </a:solidFill>
              </a:rPr>
              <a:t>N</a:t>
            </a:r>
          </a:p>
        </p:txBody>
      </p:sp>
      <p:sp>
        <p:nvSpPr>
          <p:cNvPr id="73737" name="Rectangle 9"/>
          <p:cNvSpPr>
            <a:spLocks noChangeArrowheads="1"/>
          </p:cNvSpPr>
          <p:nvPr/>
        </p:nvSpPr>
        <p:spPr bwMode="auto">
          <a:xfrm>
            <a:off x="3657600" y="2514600"/>
            <a:ext cx="1143000" cy="533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>
                <a:solidFill>
                  <a:srgbClr val="000000"/>
                </a:solidFill>
              </a:rPr>
              <a:t>I/Y</a:t>
            </a:r>
          </a:p>
        </p:txBody>
      </p:sp>
      <p:sp>
        <p:nvSpPr>
          <p:cNvPr id="73738" name="Rectangle 10"/>
          <p:cNvSpPr>
            <a:spLocks noChangeArrowheads="1"/>
          </p:cNvSpPr>
          <p:nvPr/>
        </p:nvSpPr>
        <p:spPr bwMode="auto">
          <a:xfrm>
            <a:off x="4953000" y="2514600"/>
            <a:ext cx="1143000" cy="533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>
                <a:solidFill>
                  <a:srgbClr val="000000"/>
                </a:solidFill>
              </a:rPr>
              <a:t>PV</a:t>
            </a:r>
          </a:p>
        </p:txBody>
      </p:sp>
      <p:sp>
        <p:nvSpPr>
          <p:cNvPr id="73739" name="Rectangle 11"/>
          <p:cNvSpPr>
            <a:spLocks noChangeArrowheads="1"/>
          </p:cNvSpPr>
          <p:nvPr/>
        </p:nvSpPr>
        <p:spPr bwMode="auto">
          <a:xfrm>
            <a:off x="6248400" y="2514600"/>
            <a:ext cx="1143000" cy="533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>
                <a:solidFill>
                  <a:srgbClr val="000000"/>
                </a:solidFill>
              </a:rPr>
              <a:t>PMT</a:t>
            </a:r>
          </a:p>
        </p:txBody>
      </p:sp>
      <p:sp>
        <p:nvSpPr>
          <p:cNvPr id="73740" name="Rectangle 12"/>
          <p:cNvSpPr>
            <a:spLocks noChangeArrowheads="1"/>
          </p:cNvSpPr>
          <p:nvPr/>
        </p:nvSpPr>
        <p:spPr bwMode="auto">
          <a:xfrm>
            <a:off x="7543800" y="2514600"/>
            <a:ext cx="1143000" cy="533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>
                <a:solidFill>
                  <a:srgbClr val="000000"/>
                </a:solidFill>
              </a:rPr>
              <a:t>FV</a:t>
            </a:r>
          </a:p>
        </p:txBody>
      </p:sp>
      <p:sp>
        <p:nvSpPr>
          <p:cNvPr id="73741" name="Rectangle 13"/>
          <p:cNvSpPr>
            <a:spLocks noChangeArrowheads="1"/>
          </p:cNvSpPr>
          <p:nvPr/>
        </p:nvSpPr>
        <p:spPr bwMode="auto">
          <a:xfrm>
            <a:off x="381000" y="1905000"/>
            <a:ext cx="1752600" cy="533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800" dirty="0" smtClean="0">
                <a:solidFill>
                  <a:srgbClr val="000000"/>
                </a:solidFill>
              </a:rPr>
              <a:t>Input</a:t>
            </a:r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73742" name="Rectangle 14"/>
          <p:cNvSpPr>
            <a:spLocks noChangeArrowheads="1"/>
          </p:cNvSpPr>
          <p:nvPr/>
        </p:nvSpPr>
        <p:spPr bwMode="auto">
          <a:xfrm>
            <a:off x="381000" y="3162300"/>
            <a:ext cx="1752600" cy="533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800" dirty="0" err="1" smtClean="0">
                <a:solidFill>
                  <a:srgbClr val="000000"/>
                </a:solidFill>
              </a:rPr>
              <a:t>Hasil</a:t>
            </a:r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73743" name="Rectangle 15"/>
          <p:cNvSpPr>
            <a:spLocks noChangeArrowheads="1"/>
          </p:cNvSpPr>
          <p:nvPr/>
        </p:nvSpPr>
        <p:spPr bwMode="auto">
          <a:xfrm>
            <a:off x="2286000" y="1905000"/>
            <a:ext cx="6400800" cy="533400"/>
          </a:xfrm>
          <a:prstGeom prst="rect">
            <a:avLst/>
          </a:prstGeom>
          <a:solidFill>
            <a:srgbClr val="FFFF99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/>
            <a:r>
              <a:rPr lang="en-US" sz="2800">
                <a:solidFill>
                  <a:srgbClr val="000000"/>
                </a:solidFill>
              </a:rPr>
              <a:t>    </a:t>
            </a:r>
            <a:r>
              <a:rPr lang="en-US" sz="2800">
                <a:solidFill>
                  <a:schemeClr val="tx2"/>
                </a:solidFill>
              </a:rPr>
              <a:t>3</a:t>
            </a:r>
            <a:r>
              <a:rPr lang="en-US" sz="2800">
                <a:solidFill>
                  <a:srgbClr val="000000"/>
                </a:solidFill>
              </a:rPr>
              <a:t>        </a:t>
            </a:r>
            <a:r>
              <a:rPr lang="en-US" sz="2800">
                <a:solidFill>
                  <a:srgbClr val="C277FF"/>
                </a:solidFill>
              </a:rPr>
              <a:t>    7</a:t>
            </a:r>
            <a:r>
              <a:rPr lang="en-US" sz="2800">
                <a:solidFill>
                  <a:srgbClr val="000000"/>
                </a:solidFill>
              </a:rPr>
              <a:t>           </a:t>
            </a:r>
            <a:r>
              <a:rPr lang="en-US" sz="2800">
                <a:solidFill>
                  <a:srgbClr val="42B200"/>
                </a:solidFill>
              </a:rPr>
              <a:t>        -1,000</a:t>
            </a:r>
            <a:r>
              <a:rPr lang="en-US" sz="2800">
                <a:solidFill>
                  <a:schemeClr val="hlink"/>
                </a:solidFill>
              </a:rPr>
              <a:t>        0</a:t>
            </a:r>
            <a:endParaRPr lang="en-US" sz="2800">
              <a:solidFill>
                <a:srgbClr val="000000"/>
              </a:solidFill>
            </a:endParaRPr>
          </a:p>
        </p:txBody>
      </p:sp>
      <p:sp>
        <p:nvSpPr>
          <p:cNvPr id="73744" name="Rectangle 16"/>
          <p:cNvSpPr>
            <a:spLocks noChangeArrowheads="1"/>
          </p:cNvSpPr>
          <p:nvPr/>
        </p:nvSpPr>
        <p:spPr bwMode="auto">
          <a:xfrm>
            <a:off x="2286000" y="3124200"/>
            <a:ext cx="6400800" cy="533400"/>
          </a:xfrm>
          <a:prstGeom prst="rect">
            <a:avLst/>
          </a:prstGeom>
          <a:solidFill>
            <a:srgbClr val="FFFF99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/>
            <a:r>
              <a:rPr lang="en-US" sz="2400" dirty="0"/>
              <a:t>                             </a:t>
            </a:r>
            <a:r>
              <a:rPr lang="en-US" sz="2800" dirty="0">
                <a:solidFill>
                  <a:schemeClr val="hlink"/>
                </a:solidFill>
              </a:rPr>
              <a:t>2,808.02</a:t>
            </a:r>
          </a:p>
        </p:txBody>
      </p:sp>
      <p:sp>
        <p:nvSpPr>
          <p:cNvPr id="73745" name="Rectangle 17"/>
          <p:cNvSpPr>
            <a:spLocks noChangeArrowheads="1"/>
          </p:cNvSpPr>
          <p:nvPr/>
        </p:nvSpPr>
        <p:spPr bwMode="auto">
          <a:xfrm>
            <a:off x="4191000" y="5562600"/>
            <a:ext cx="6096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746" name="Rectangle 18"/>
          <p:cNvSpPr>
            <a:spLocks noChangeArrowheads="1"/>
          </p:cNvSpPr>
          <p:nvPr/>
        </p:nvSpPr>
        <p:spPr bwMode="auto">
          <a:xfrm>
            <a:off x="5105400" y="5562600"/>
            <a:ext cx="8382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748" name="Rectangle 20"/>
          <p:cNvSpPr>
            <a:spLocks noChangeArrowheads="1"/>
          </p:cNvSpPr>
          <p:nvPr/>
        </p:nvSpPr>
        <p:spPr bwMode="auto">
          <a:xfrm>
            <a:off x="4191000" y="6019800"/>
            <a:ext cx="6096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749" name="Rectangle 21"/>
          <p:cNvSpPr>
            <a:spLocks noChangeArrowheads="1"/>
          </p:cNvSpPr>
          <p:nvPr/>
        </p:nvSpPr>
        <p:spPr bwMode="auto">
          <a:xfrm>
            <a:off x="5105400" y="6019800"/>
            <a:ext cx="838200" cy="381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747" name="Rectangle 19"/>
          <p:cNvSpPr>
            <a:spLocks noChangeArrowheads="1"/>
          </p:cNvSpPr>
          <p:nvPr/>
        </p:nvSpPr>
        <p:spPr bwMode="auto">
          <a:xfrm>
            <a:off x="533400" y="3886200"/>
            <a:ext cx="8305800" cy="2590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>
              <a:spcAft>
                <a:spcPct val="20000"/>
              </a:spcAft>
            </a:pPr>
            <a:r>
              <a:rPr lang="en-US" sz="2400" dirty="0" err="1" smtClean="0">
                <a:solidFill>
                  <a:srgbClr val="000000"/>
                </a:solidFill>
              </a:rPr>
              <a:t>Selesaikan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</a:rPr>
              <a:t>masalah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</a:rPr>
              <a:t>tsb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</a:rPr>
              <a:t>seperti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</a:rPr>
              <a:t>masalah</a:t>
            </a:r>
            <a:r>
              <a:rPr lang="en-US" sz="2400" dirty="0" smtClean="0">
                <a:solidFill>
                  <a:srgbClr val="000000"/>
                </a:solidFill>
              </a:rPr>
              <a:t> “</a:t>
            </a:r>
            <a:r>
              <a:rPr lang="en-US" sz="2400" b="0" i="1" dirty="0" err="1" smtClean="0">
                <a:solidFill>
                  <a:srgbClr val="000000"/>
                </a:solidFill>
              </a:rPr>
              <a:t>anuitas</a:t>
            </a:r>
            <a:r>
              <a:rPr lang="en-US" sz="2400" b="0" i="1" dirty="0" smtClean="0">
                <a:solidFill>
                  <a:srgbClr val="000000"/>
                </a:solidFill>
              </a:rPr>
              <a:t> </a:t>
            </a:r>
            <a:r>
              <a:rPr lang="en-US" sz="2400" b="0" i="1" dirty="0" err="1" smtClean="0">
                <a:solidFill>
                  <a:srgbClr val="000000"/>
                </a:solidFill>
              </a:rPr>
              <a:t>biasa</a:t>
            </a:r>
            <a:r>
              <a:rPr lang="en-US" sz="2400" dirty="0" smtClean="0">
                <a:solidFill>
                  <a:srgbClr val="000000"/>
                </a:solidFill>
              </a:rPr>
              <a:t>”, </a:t>
            </a:r>
            <a:r>
              <a:rPr lang="en-US" sz="2400" dirty="0" err="1" smtClean="0">
                <a:solidFill>
                  <a:srgbClr val="000000"/>
                </a:solidFill>
              </a:rPr>
              <a:t>kecuali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</a:rPr>
              <a:t>harus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</a:rPr>
              <a:t>mengubah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i="1" dirty="0" smtClean="0">
                <a:solidFill>
                  <a:srgbClr val="000000"/>
                </a:solidFill>
              </a:rPr>
              <a:t>setting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</a:rPr>
              <a:t>kalkulator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</a:rPr>
              <a:t>ke</a:t>
            </a:r>
            <a:r>
              <a:rPr lang="en-US" sz="2400" dirty="0" smtClean="0">
                <a:solidFill>
                  <a:srgbClr val="000000"/>
                </a:solidFill>
              </a:rPr>
              <a:t> “BGN” </a:t>
            </a:r>
            <a:r>
              <a:rPr lang="en-US" sz="2400" dirty="0" err="1" smtClean="0">
                <a:solidFill>
                  <a:srgbClr val="000000"/>
                </a:solidFill>
              </a:rPr>
              <a:t>terlebih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</a:rPr>
              <a:t>dahulu</a:t>
            </a:r>
            <a:r>
              <a:rPr lang="en-US" sz="2400" dirty="0" smtClean="0">
                <a:solidFill>
                  <a:srgbClr val="000000"/>
                </a:solidFill>
              </a:rPr>
              <a:t>.  </a:t>
            </a:r>
            <a:r>
              <a:rPr lang="en-US" sz="2400" dirty="0" err="1" smtClean="0">
                <a:solidFill>
                  <a:srgbClr val="000000"/>
                </a:solidFill>
              </a:rPr>
              <a:t>Ingat</a:t>
            </a:r>
            <a:r>
              <a:rPr lang="en-US" sz="2400" dirty="0" smtClean="0">
                <a:solidFill>
                  <a:srgbClr val="000000"/>
                </a:solidFill>
              </a:rPr>
              <a:t>, </a:t>
            </a:r>
            <a:r>
              <a:rPr lang="en-US" sz="2400" dirty="0" err="1" smtClean="0">
                <a:solidFill>
                  <a:srgbClr val="000000"/>
                </a:solidFill>
              </a:rPr>
              <a:t>kembalikan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</a:rPr>
              <a:t>ke</a:t>
            </a:r>
            <a:r>
              <a:rPr lang="en-US" sz="2400" dirty="0" smtClean="0">
                <a:solidFill>
                  <a:srgbClr val="000000"/>
                </a:solidFill>
              </a:rPr>
              <a:t> setting </a:t>
            </a:r>
            <a:r>
              <a:rPr lang="en-US" sz="2400" dirty="0" err="1" smtClean="0">
                <a:solidFill>
                  <a:srgbClr val="000000"/>
                </a:solidFill>
              </a:rPr>
              <a:t>awal</a:t>
            </a:r>
            <a:r>
              <a:rPr lang="en-US" sz="2400" dirty="0" smtClean="0">
                <a:solidFill>
                  <a:srgbClr val="000000"/>
                </a:solidFill>
              </a:rPr>
              <a:t>!</a:t>
            </a:r>
          </a:p>
          <a:p>
            <a:pPr algn="l">
              <a:spcAft>
                <a:spcPct val="20000"/>
              </a:spcAft>
            </a:pPr>
            <a:r>
              <a:rPr lang="en-US" sz="2400" dirty="0" err="1" smtClean="0">
                <a:solidFill>
                  <a:srgbClr val="000000"/>
                </a:solidFill>
              </a:rPr>
              <a:t>Langkah</a:t>
            </a:r>
            <a:r>
              <a:rPr lang="en-US" sz="2400" dirty="0" smtClean="0">
                <a:solidFill>
                  <a:srgbClr val="000000"/>
                </a:solidFill>
              </a:rPr>
              <a:t> 1:	</a:t>
            </a:r>
            <a:r>
              <a:rPr lang="en-US" sz="2400" dirty="0" err="1" smtClean="0">
                <a:solidFill>
                  <a:srgbClr val="000000"/>
                </a:solidFill>
              </a:rPr>
              <a:t>Tekan</a:t>
            </a:r>
            <a:r>
              <a:rPr lang="en-US" sz="2400" dirty="0" smtClean="0">
                <a:solidFill>
                  <a:srgbClr val="000000"/>
                </a:solidFill>
              </a:rPr>
              <a:t>		2</a:t>
            </a:r>
            <a:r>
              <a:rPr lang="en-US" sz="2400" baseline="30000" dirty="0" smtClean="0">
                <a:solidFill>
                  <a:srgbClr val="000000"/>
                </a:solidFill>
              </a:rPr>
              <a:t>nd</a:t>
            </a:r>
            <a:r>
              <a:rPr lang="en-US" sz="2400" dirty="0" smtClean="0">
                <a:solidFill>
                  <a:srgbClr val="000000"/>
                </a:solidFill>
              </a:rPr>
              <a:t>	BGN		</a:t>
            </a:r>
          </a:p>
          <a:p>
            <a:pPr algn="l">
              <a:spcBef>
                <a:spcPct val="10000"/>
              </a:spcBef>
              <a:spcAft>
                <a:spcPct val="20000"/>
              </a:spcAft>
            </a:pPr>
            <a:r>
              <a:rPr lang="en-US" sz="2400" dirty="0" err="1" smtClean="0">
                <a:solidFill>
                  <a:srgbClr val="000000"/>
                </a:solidFill>
              </a:rPr>
              <a:t>Langkah</a:t>
            </a:r>
            <a:r>
              <a:rPr lang="en-US" sz="2400" dirty="0" smtClean="0">
                <a:solidFill>
                  <a:srgbClr val="000000"/>
                </a:solidFill>
              </a:rPr>
              <a:t> 2:	</a:t>
            </a:r>
            <a:r>
              <a:rPr lang="en-US" sz="2400" dirty="0" err="1" smtClean="0">
                <a:solidFill>
                  <a:srgbClr val="000000"/>
                </a:solidFill>
              </a:rPr>
              <a:t>Tekan</a:t>
            </a:r>
            <a:r>
              <a:rPr lang="en-US" sz="2400" dirty="0" smtClean="0">
                <a:solidFill>
                  <a:srgbClr val="000000"/>
                </a:solidFill>
              </a:rPr>
              <a:t>		2</a:t>
            </a:r>
            <a:r>
              <a:rPr lang="en-US" sz="2400" baseline="30000" dirty="0" smtClean="0">
                <a:solidFill>
                  <a:srgbClr val="000000"/>
                </a:solidFill>
              </a:rPr>
              <a:t>nd</a:t>
            </a:r>
            <a:r>
              <a:rPr lang="en-US" sz="2400" dirty="0" smtClean="0">
                <a:solidFill>
                  <a:srgbClr val="000000"/>
                </a:solidFill>
              </a:rPr>
              <a:t>	SET		</a:t>
            </a:r>
          </a:p>
          <a:p>
            <a:pPr algn="l">
              <a:spcBef>
                <a:spcPct val="10000"/>
              </a:spcBef>
              <a:spcAft>
                <a:spcPct val="20000"/>
              </a:spcAft>
            </a:pPr>
            <a:r>
              <a:rPr lang="en-US" sz="2400" dirty="0" err="1" smtClean="0">
                <a:solidFill>
                  <a:srgbClr val="000000"/>
                </a:solidFill>
              </a:rPr>
              <a:t>Langkah</a:t>
            </a:r>
            <a:r>
              <a:rPr lang="en-US" sz="2400" dirty="0" smtClean="0">
                <a:solidFill>
                  <a:srgbClr val="000000"/>
                </a:solidFill>
              </a:rPr>
              <a:t> 3:	</a:t>
            </a:r>
            <a:r>
              <a:rPr lang="en-US" sz="2400" dirty="0" err="1" smtClean="0">
                <a:solidFill>
                  <a:srgbClr val="000000"/>
                </a:solidFill>
              </a:rPr>
              <a:t>Tekan</a:t>
            </a:r>
            <a:r>
              <a:rPr lang="en-US" sz="2400" dirty="0" smtClean="0">
                <a:solidFill>
                  <a:srgbClr val="000000"/>
                </a:solidFill>
              </a:rPr>
              <a:t>		2</a:t>
            </a:r>
            <a:r>
              <a:rPr lang="en-US" sz="2400" baseline="30000" dirty="0" smtClean="0">
                <a:solidFill>
                  <a:srgbClr val="000000"/>
                </a:solidFill>
              </a:rPr>
              <a:t>nd</a:t>
            </a:r>
            <a:r>
              <a:rPr lang="en-US" sz="2400" dirty="0" smtClean="0">
                <a:solidFill>
                  <a:srgbClr val="000000"/>
                </a:solidFill>
              </a:rPr>
              <a:t>	QUIT	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44" grpId="0" animBg="1"/>
    </p:bld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2" name="Rectangle 4"/>
          <p:cNvSpPr>
            <a:spLocks noGrp="1" noChangeArrowheads="1"/>
          </p:cNvSpPr>
          <p:nvPr>
            <p:ph type="title"/>
          </p:nvPr>
        </p:nvSpPr>
        <p:spPr>
          <a:xfrm>
            <a:off x="1676400" y="76200"/>
            <a:ext cx="7467600" cy="1676400"/>
          </a:xfrm>
          <a:noFill/>
          <a:ln/>
          <a:effectLst>
            <a:outerShdw dist="71842" dir="2700000" algn="ctr" rotWithShape="0">
              <a:schemeClr val="bg2"/>
            </a:outerShdw>
          </a:effectLst>
        </p:spPr>
        <p:txBody>
          <a:bodyPr>
            <a:normAutofit fontScale="90000"/>
          </a:bodyPr>
          <a:lstStyle/>
          <a:p>
            <a:r>
              <a:rPr lang="en-US" sz="3900" b="1" dirty="0" err="1" smtClean="0"/>
              <a:t>Langkah</a:t>
            </a:r>
            <a:r>
              <a:rPr lang="en-US" sz="3900" b="1" dirty="0" smtClean="0"/>
              <a:t> </a:t>
            </a:r>
            <a:r>
              <a:rPr lang="en-US" sz="3900" b="1" dirty="0" err="1" smtClean="0"/>
              <a:t>Penyelesaian</a:t>
            </a:r>
            <a:r>
              <a:rPr lang="en-US" sz="3900" b="1" dirty="0" smtClean="0"/>
              <a:t> </a:t>
            </a:r>
            <a:r>
              <a:rPr lang="en-US" sz="3900" b="1" dirty="0" err="1" smtClean="0"/>
              <a:t>Masalah</a:t>
            </a:r>
            <a:r>
              <a:rPr lang="en-US" sz="3900" b="1" dirty="0" smtClean="0"/>
              <a:t> </a:t>
            </a:r>
            <a:r>
              <a:rPr lang="en-US" sz="3900" b="1" dirty="0" err="1" smtClean="0"/>
              <a:t>Nilai</a:t>
            </a:r>
            <a:r>
              <a:rPr lang="en-US" sz="3900" b="1" dirty="0" smtClean="0"/>
              <a:t> </a:t>
            </a:r>
            <a:r>
              <a:rPr lang="en-US" sz="3900" b="1" dirty="0" err="1" smtClean="0"/>
              <a:t>Waktu</a:t>
            </a:r>
            <a:r>
              <a:rPr lang="en-US" sz="3900" b="1" dirty="0" smtClean="0"/>
              <a:t> </a:t>
            </a:r>
            <a:r>
              <a:rPr lang="en-US" sz="3900" b="1" dirty="0" err="1" smtClean="0"/>
              <a:t>dari</a:t>
            </a:r>
            <a:r>
              <a:rPr lang="en-US" sz="3900" b="1" dirty="0" smtClean="0"/>
              <a:t> </a:t>
            </a:r>
            <a:r>
              <a:rPr lang="en-US" sz="3900" b="1" dirty="0" err="1" smtClean="0"/>
              <a:t>Uang</a:t>
            </a:r>
            <a:endParaRPr lang="en-US" sz="3900" b="1" dirty="0"/>
          </a:p>
        </p:txBody>
      </p:sp>
      <p:sp>
        <p:nvSpPr>
          <p:cNvPr id="48130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228600" y="1905000"/>
            <a:ext cx="8763000" cy="4495800"/>
          </a:xfrm>
          <a:noFill/>
          <a:ln/>
        </p:spPr>
        <p:txBody>
          <a:bodyPr/>
          <a:lstStyle/>
          <a:p>
            <a:pPr marL="685800" indent="-685800">
              <a:lnSpc>
                <a:spcPct val="90000"/>
              </a:lnSpc>
              <a:buFont typeface="Monotype Sorts" pitchFamily="2" charset="2"/>
              <a:buNone/>
            </a:pPr>
            <a:r>
              <a:rPr lang="en-US" sz="2800" dirty="0"/>
              <a:t>1.  </a:t>
            </a:r>
            <a:r>
              <a:rPr lang="en-US" sz="2800" dirty="0" smtClean="0"/>
              <a:t>Baca </a:t>
            </a:r>
            <a:r>
              <a:rPr lang="en-US" sz="2800" dirty="0" err="1" smtClean="0"/>
              <a:t>soal</a:t>
            </a:r>
            <a:r>
              <a:rPr lang="en-US" sz="2800" dirty="0" smtClean="0"/>
              <a:t> </a:t>
            </a:r>
            <a:r>
              <a:rPr lang="en-US" sz="2800" dirty="0" err="1" smtClean="0"/>
              <a:t>secara</a:t>
            </a:r>
            <a:r>
              <a:rPr lang="en-US" sz="2800" dirty="0" smtClean="0"/>
              <a:t> </a:t>
            </a:r>
            <a:r>
              <a:rPr lang="en-US" sz="2800" dirty="0" err="1" smtClean="0"/>
              <a:t>menyeluruh</a:t>
            </a:r>
            <a:endParaRPr lang="en-US" sz="2800" dirty="0"/>
          </a:p>
          <a:p>
            <a:pPr marL="685800" indent="-685800">
              <a:lnSpc>
                <a:spcPct val="90000"/>
              </a:lnSpc>
              <a:buFont typeface="Monotype Sorts" pitchFamily="2" charset="2"/>
              <a:buNone/>
            </a:pPr>
            <a:r>
              <a:rPr lang="en-US" sz="2800" dirty="0"/>
              <a:t>2.  </a:t>
            </a:r>
            <a:r>
              <a:rPr lang="en-US" sz="2800" dirty="0" err="1" smtClean="0"/>
              <a:t>Buat</a:t>
            </a:r>
            <a:r>
              <a:rPr lang="en-US" sz="2800" dirty="0" smtClean="0"/>
              <a:t> </a:t>
            </a:r>
            <a:r>
              <a:rPr lang="en-US" sz="2800" dirty="0" err="1" smtClean="0"/>
              <a:t>garis</a:t>
            </a:r>
            <a:r>
              <a:rPr lang="en-US" sz="2800" dirty="0" smtClean="0"/>
              <a:t> </a:t>
            </a:r>
            <a:r>
              <a:rPr lang="en-US" sz="2800" dirty="0" err="1" smtClean="0"/>
              <a:t>waktu</a:t>
            </a:r>
            <a:endParaRPr lang="en-US" sz="2800" dirty="0"/>
          </a:p>
          <a:p>
            <a:pPr marL="685800" indent="-685800">
              <a:lnSpc>
                <a:spcPct val="90000"/>
              </a:lnSpc>
              <a:buFont typeface="Monotype Sorts" pitchFamily="2" charset="2"/>
              <a:buNone/>
            </a:pPr>
            <a:r>
              <a:rPr lang="en-US" sz="2800" dirty="0" smtClean="0"/>
              <a:t>3.  </a:t>
            </a:r>
            <a:r>
              <a:rPr lang="en-US" sz="2800" dirty="0" err="1" smtClean="0"/>
              <a:t>Letakkan</a:t>
            </a:r>
            <a:r>
              <a:rPr lang="en-US" sz="2800" dirty="0" smtClean="0"/>
              <a:t> </a:t>
            </a:r>
            <a:r>
              <a:rPr lang="en-US" sz="2800" dirty="0" err="1" smtClean="0"/>
              <a:t>arus</a:t>
            </a:r>
            <a:r>
              <a:rPr lang="en-US" sz="2800" dirty="0" smtClean="0"/>
              <a:t> </a:t>
            </a:r>
            <a:r>
              <a:rPr lang="en-US" sz="2800" dirty="0" err="1" smtClean="0"/>
              <a:t>kas</a:t>
            </a:r>
            <a:r>
              <a:rPr lang="en-US" sz="2800" dirty="0" smtClean="0"/>
              <a:t> &amp; </a:t>
            </a:r>
            <a:r>
              <a:rPr lang="en-US" sz="2800" dirty="0" err="1" smtClean="0"/>
              <a:t>panah</a:t>
            </a:r>
            <a:r>
              <a:rPr lang="en-US" sz="2800" dirty="0" smtClean="0"/>
              <a:t> </a:t>
            </a:r>
            <a:r>
              <a:rPr lang="en-US" sz="2800" dirty="0" err="1" smtClean="0"/>
              <a:t>di</a:t>
            </a:r>
            <a:r>
              <a:rPr lang="en-US" sz="2800" dirty="0" smtClean="0"/>
              <a:t> </a:t>
            </a:r>
            <a:r>
              <a:rPr lang="en-US" sz="2800" dirty="0" err="1" smtClean="0"/>
              <a:t>garis</a:t>
            </a:r>
            <a:r>
              <a:rPr lang="en-US" sz="2800" dirty="0" smtClean="0"/>
              <a:t> </a:t>
            </a:r>
            <a:r>
              <a:rPr lang="en-US" sz="2800" dirty="0" err="1" smtClean="0"/>
              <a:t>waktu</a:t>
            </a:r>
            <a:endParaRPr lang="en-US" sz="2800" dirty="0" smtClean="0"/>
          </a:p>
          <a:p>
            <a:pPr marL="685800" indent="-685800">
              <a:lnSpc>
                <a:spcPct val="90000"/>
              </a:lnSpc>
              <a:buFont typeface="Monotype Sorts" pitchFamily="2" charset="2"/>
              <a:buNone/>
            </a:pPr>
            <a:r>
              <a:rPr lang="en-US" sz="2800" dirty="0" smtClean="0"/>
              <a:t>4</a:t>
            </a:r>
            <a:r>
              <a:rPr lang="en-US" sz="2800" dirty="0"/>
              <a:t>.  </a:t>
            </a:r>
            <a:r>
              <a:rPr lang="en-US" sz="2800" dirty="0" err="1" smtClean="0"/>
              <a:t>Tetapkan</a:t>
            </a:r>
            <a:r>
              <a:rPr lang="en-US" sz="2800" dirty="0" smtClean="0"/>
              <a:t> </a:t>
            </a:r>
            <a:r>
              <a:rPr lang="en-US" sz="2800" dirty="0" err="1" smtClean="0"/>
              <a:t>apakah</a:t>
            </a:r>
            <a:r>
              <a:rPr lang="en-US" sz="2800" dirty="0" smtClean="0"/>
              <a:t> </a:t>
            </a:r>
            <a:r>
              <a:rPr lang="en-US" sz="2800" dirty="0" err="1" smtClean="0"/>
              <a:t>masalah</a:t>
            </a:r>
            <a:r>
              <a:rPr lang="en-US" sz="2800" dirty="0" smtClean="0"/>
              <a:t> PV </a:t>
            </a:r>
            <a:r>
              <a:rPr lang="en-US" sz="2800" dirty="0" err="1" smtClean="0"/>
              <a:t>atau</a:t>
            </a:r>
            <a:r>
              <a:rPr lang="en-US" sz="2800" dirty="0" smtClean="0"/>
              <a:t> FV</a:t>
            </a:r>
            <a:endParaRPr lang="en-US" sz="2800" dirty="0"/>
          </a:p>
          <a:p>
            <a:pPr marL="685800" indent="-685800">
              <a:lnSpc>
                <a:spcPct val="90000"/>
              </a:lnSpc>
              <a:buFont typeface="Monotype Sorts" pitchFamily="2" charset="2"/>
              <a:buNone/>
            </a:pPr>
            <a:r>
              <a:rPr lang="en-US" sz="2800" dirty="0"/>
              <a:t>5.  </a:t>
            </a:r>
            <a:r>
              <a:rPr lang="en-US" sz="2800" dirty="0" err="1" smtClean="0"/>
              <a:t>Tetapkan</a:t>
            </a:r>
            <a:r>
              <a:rPr lang="en-US" sz="2800" dirty="0" smtClean="0"/>
              <a:t> </a:t>
            </a:r>
            <a:r>
              <a:rPr lang="en-US" sz="2800" dirty="0" err="1" smtClean="0"/>
              <a:t>jika</a:t>
            </a:r>
            <a:r>
              <a:rPr lang="en-US" sz="2800" dirty="0" smtClean="0"/>
              <a:t> </a:t>
            </a:r>
            <a:r>
              <a:rPr lang="en-US" sz="2800" dirty="0" err="1" smtClean="0"/>
              <a:t>penyelesaian</a:t>
            </a:r>
            <a:r>
              <a:rPr lang="en-US" sz="2800" dirty="0" smtClean="0"/>
              <a:t> </a:t>
            </a:r>
            <a:r>
              <a:rPr lang="en-US" sz="2800" dirty="0" err="1" smtClean="0"/>
              <a:t>melibatkan</a:t>
            </a:r>
            <a:r>
              <a:rPr lang="en-US" sz="2800" dirty="0" smtClean="0"/>
              <a:t> </a:t>
            </a:r>
            <a:r>
              <a:rPr lang="en-US" sz="2800" dirty="0" err="1" smtClean="0"/>
              <a:t>arus</a:t>
            </a:r>
            <a:r>
              <a:rPr lang="en-US" sz="2800" dirty="0" smtClean="0"/>
              <a:t> </a:t>
            </a:r>
            <a:r>
              <a:rPr lang="en-US" sz="2800" dirty="0" err="1" smtClean="0"/>
              <a:t>kas</a:t>
            </a:r>
            <a:r>
              <a:rPr lang="en-US" sz="2800" dirty="0" smtClean="0"/>
              <a:t> </a:t>
            </a:r>
            <a:r>
              <a:rPr lang="en-US" sz="2800" dirty="0" err="1" smtClean="0"/>
              <a:t>tunggal</a:t>
            </a:r>
            <a:r>
              <a:rPr lang="en-US" sz="2800" dirty="0" smtClean="0"/>
              <a:t>, </a:t>
            </a:r>
            <a:r>
              <a:rPr lang="en-US" sz="2800" dirty="0" err="1" smtClean="0"/>
              <a:t>rangkaian</a:t>
            </a:r>
            <a:r>
              <a:rPr lang="en-US" sz="2800" dirty="0" smtClean="0"/>
              <a:t> </a:t>
            </a:r>
            <a:r>
              <a:rPr lang="en-US" sz="2800" dirty="0" err="1" smtClean="0"/>
              <a:t>anuitas</a:t>
            </a:r>
            <a:r>
              <a:rPr lang="en-US" sz="2800" dirty="0" smtClean="0"/>
              <a:t>,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gabungan</a:t>
            </a:r>
            <a:endParaRPr lang="en-US" sz="2800" dirty="0"/>
          </a:p>
          <a:p>
            <a:pPr marL="685800" indent="-685800">
              <a:lnSpc>
                <a:spcPct val="90000"/>
              </a:lnSpc>
              <a:buFont typeface="Monotype Sorts" pitchFamily="2" charset="2"/>
              <a:buNone/>
            </a:pPr>
            <a:r>
              <a:rPr lang="en-US" sz="2800" dirty="0"/>
              <a:t>6.  </a:t>
            </a:r>
            <a:r>
              <a:rPr lang="en-US" sz="2800" dirty="0" err="1" smtClean="0"/>
              <a:t>Pecahkan</a:t>
            </a:r>
            <a:r>
              <a:rPr lang="en-US" sz="2800" dirty="0" smtClean="0"/>
              <a:t> </a:t>
            </a:r>
            <a:r>
              <a:rPr lang="en-US" sz="2800" dirty="0" err="1" smtClean="0"/>
              <a:t>masalah</a:t>
            </a:r>
            <a:endParaRPr lang="en-US" sz="2800" dirty="0"/>
          </a:p>
          <a:p>
            <a:pPr marL="685800" indent="-685800">
              <a:lnSpc>
                <a:spcPct val="90000"/>
              </a:lnSpc>
              <a:buFont typeface="Monotype Sorts" pitchFamily="2" charset="2"/>
              <a:buNone/>
            </a:pPr>
            <a:r>
              <a:rPr lang="en-US" sz="2800" dirty="0"/>
              <a:t>7. </a:t>
            </a:r>
            <a:r>
              <a:rPr lang="en-US" sz="2800" dirty="0" err="1" smtClean="0"/>
              <a:t>Uji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kalkulator</a:t>
            </a:r>
            <a:r>
              <a:rPr lang="en-US" sz="2800" dirty="0" smtClean="0"/>
              <a:t> </a:t>
            </a:r>
            <a:r>
              <a:rPr lang="en-US" sz="2800" dirty="0" err="1" smtClean="0"/>
              <a:t>keuangan</a:t>
            </a:r>
            <a:r>
              <a:rPr lang="en-US" sz="2800" dirty="0" smtClean="0"/>
              <a:t> (</a:t>
            </a:r>
            <a:r>
              <a:rPr lang="en-US" sz="2800" dirty="0" err="1" smtClean="0"/>
              <a:t>pilihan</a:t>
            </a:r>
            <a:r>
              <a:rPr lang="en-US" sz="2800" dirty="0" smtClean="0"/>
              <a:t>)</a:t>
            </a:r>
            <a:endParaRPr lang="en-US" sz="2800" dirty="0"/>
          </a:p>
        </p:txBody>
      </p:sp>
      <p:sp>
        <p:nvSpPr>
          <p:cNvPr id="48131" name="Line 3"/>
          <p:cNvSpPr>
            <a:spLocks noChangeShapeType="1"/>
          </p:cNvSpPr>
          <p:nvPr/>
        </p:nvSpPr>
        <p:spPr bwMode="auto">
          <a:xfrm>
            <a:off x="1905000" y="1676400"/>
            <a:ext cx="6172200" cy="0"/>
          </a:xfrm>
          <a:prstGeom prst="line">
            <a:avLst/>
          </a:prstGeom>
          <a:noFill/>
          <a:ln w="7620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8133" name="Line 5"/>
          <p:cNvSpPr>
            <a:spLocks noChangeShapeType="1"/>
          </p:cNvSpPr>
          <p:nvPr/>
        </p:nvSpPr>
        <p:spPr bwMode="auto">
          <a:xfrm>
            <a:off x="1828800" y="1600200"/>
            <a:ext cx="6172200" cy="0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8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81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81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81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81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81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481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0" grpId="0" build="p" autoUpdateAnimBg="0"/>
    </p:bld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6" name="Rectangle 4"/>
          <p:cNvSpPr>
            <a:spLocks noGrp="1" noChangeArrowheads="1"/>
          </p:cNvSpPr>
          <p:nvPr>
            <p:ph type="title"/>
          </p:nvPr>
        </p:nvSpPr>
        <p:spPr>
          <a:xfrm>
            <a:off x="1676400" y="476250"/>
            <a:ext cx="7162800" cy="1276350"/>
          </a:xfrm>
          <a:noFill/>
          <a:ln/>
          <a:effectLst>
            <a:outerShdw dist="71842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 b="1" dirty="0" err="1" smtClean="0"/>
              <a:t>Contoh</a:t>
            </a:r>
            <a:r>
              <a:rPr lang="en-US" b="1" dirty="0" smtClean="0"/>
              <a:t> </a:t>
            </a:r>
            <a:r>
              <a:rPr lang="en-US" b="1" dirty="0" err="1" smtClean="0"/>
              <a:t>Arus</a:t>
            </a:r>
            <a:r>
              <a:rPr lang="en-US" b="1" dirty="0" smtClean="0"/>
              <a:t> </a:t>
            </a:r>
            <a:r>
              <a:rPr lang="en-US" b="1" dirty="0" err="1" smtClean="0"/>
              <a:t>Campuran</a:t>
            </a:r>
            <a:endParaRPr lang="en-US" b="1" dirty="0"/>
          </a:p>
        </p:txBody>
      </p:sp>
      <p:sp>
        <p:nvSpPr>
          <p:cNvPr id="49154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457200" y="1676400"/>
            <a:ext cx="8229600" cy="1981200"/>
          </a:xfrm>
          <a:noFill/>
          <a:ln/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dirty="0"/>
              <a:t>	</a:t>
            </a:r>
            <a:r>
              <a:rPr lang="en-US" dirty="0" err="1" smtClean="0"/>
              <a:t>Tima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menerima</a:t>
            </a:r>
            <a:r>
              <a:rPr lang="en-US" dirty="0" smtClean="0"/>
              <a:t> </a:t>
            </a:r>
            <a:r>
              <a:rPr lang="en-US" dirty="0" err="1" smtClean="0"/>
              <a:t>kumpulan</a:t>
            </a:r>
            <a:r>
              <a:rPr lang="en-US" dirty="0" smtClean="0"/>
              <a:t> </a:t>
            </a:r>
            <a:r>
              <a:rPr lang="en-US" sz="3200" dirty="0" err="1" smtClean="0">
                <a:solidFill>
                  <a:srgbClr val="A75151"/>
                </a:solidFill>
              </a:rPr>
              <a:t>arus</a:t>
            </a:r>
            <a:r>
              <a:rPr lang="en-US" sz="3200" dirty="0" smtClean="0">
                <a:solidFill>
                  <a:srgbClr val="A75151"/>
                </a:solidFill>
              </a:rPr>
              <a:t> </a:t>
            </a:r>
            <a:r>
              <a:rPr lang="en-US" sz="3200" dirty="0" err="1" smtClean="0">
                <a:solidFill>
                  <a:srgbClr val="A75151"/>
                </a:solidFill>
              </a:rPr>
              <a:t>kas</a:t>
            </a:r>
            <a:r>
              <a:rPr lang="en-US" sz="3200" dirty="0" smtClean="0">
                <a:solidFill>
                  <a:srgbClr val="A75151"/>
                </a:solidFill>
              </a:rPr>
              <a:t> </a:t>
            </a:r>
            <a:r>
              <a:rPr lang="en-US" sz="3200" dirty="0" err="1" smtClean="0"/>
              <a:t>berikut</a:t>
            </a:r>
            <a:r>
              <a:rPr lang="en-US" sz="3200" dirty="0" smtClean="0"/>
              <a:t>.  </a:t>
            </a:r>
            <a:r>
              <a:rPr lang="en-US" sz="3200" dirty="0" err="1" smtClean="0"/>
              <a:t>Berapa</a:t>
            </a:r>
            <a:r>
              <a:rPr lang="en-US" sz="3200" dirty="0" smtClean="0"/>
              <a:t> </a:t>
            </a:r>
            <a:r>
              <a:rPr lang="en-US" sz="3200" dirty="0" err="1" smtClean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Nilai</a:t>
            </a:r>
            <a:r>
              <a:rPr lang="en-US" sz="3200" dirty="0" smtClean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200" dirty="0" err="1" smtClean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Sekarang</a:t>
            </a:r>
            <a:r>
              <a:rPr lang="en-US" sz="3200" dirty="0" smtClean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200" dirty="0" err="1" smtClean="0"/>
              <a:t>jika</a:t>
            </a:r>
            <a:r>
              <a:rPr lang="en-US" sz="3200" dirty="0" smtClean="0"/>
              <a:t> </a:t>
            </a:r>
            <a:r>
              <a:rPr lang="en-US" sz="3200" dirty="0" err="1" smtClean="0"/>
              <a:t>tingkat</a:t>
            </a:r>
            <a:r>
              <a:rPr lang="en-US" sz="3200" dirty="0" smtClean="0"/>
              <a:t> </a:t>
            </a:r>
            <a:r>
              <a:rPr lang="en-US" sz="3200" dirty="0" err="1" smtClean="0"/>
              <a:t>diskonto</a:t>
            </a:r>
            <a:r>
              <a:rPr lang="en-US" sz="3200" dirty="0" smtClean="0"/>
              <a:t> </a:t>
            </a:r>
            <a:r>
              <a:rPr lang="en-US" sz="3200" dirty="0">
                <a:solidFill>
                  <a:srgbClr val="C277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10%</a:t>
            </a:r>
            <a:r>
              <a:rPr lang="en-US" sz="3200" dirty="0"/>
              <a:t>.</a:t>
            </a:r>
          </a:p>
        </p:txBody>
      </p:sp>
      <p:sp>
        <p:nvSpPr>
          <p:cNvPr id="49155" name="Line 3"/>
          <p:cNvSpPr>
            <a:spLocks noChangeShapeType="1"/>
          </p:cNvSpPr>
          <p:nvPr/>
        </p:nvSpPr>
        <p:spPr bwMode="auto">
          <a:xfrm>
            <a:off x="1905000" y="1676400"/>
            <a:ext cx="5715000" cy="0"/>
          </a:xfrm>
          <a:prstGeom prst="line">
            <a:avLst/>
          </a:prstGeom>
          <a:noFill/>
          <a:ln w="7620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9157" name="Line 5"/>
          <p:cNvSpPr>
            <a:spLocks noChangeShapeType="1"/>
          </p:cNvSpPr>
          <p:nvPr/>
        </p:nvSpPr>
        <p:spPr bwMode="auto">
          <a:xfrm>
            <a:off x="1828800" y="1600200"/>
            <a:ext cx="5715000" cy="0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9158" name="Line 6"/>
          <p:cNvSpPr>
            <a:spLocks noChangeShapeType="1"/>
          </p:cNvSpPr>
          <p:nvPr/>
        </p:nvSpPr>
        <p:spPr bwMode="auto">
          <a:xfrm>
            <a:off x="1600200" y="4648200"/>
            <a:ext cx="6172200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9159" name="Line 7"/>
          <p:cNvSpPr>
            <a:spLocks noChangeShapeType="1"/>
          </p:cNvSpPr>
          <p:nvPr/>
        </p:nvSpPr>
        <p:spPr bwMode="auto">
          <a:xfrm>
            <a:off x="1600200" y="4267200"/>
            <a:ext cx="0" cy="3810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9160" name="Line 8"/>
          <p:cNvSpPr>
            <a:spLocks noChangeShapeType="1"/>
          </p:cNvSpPr>
          <p:nvPr/>
        </p:nvSpPr>
        <p:spPr bwMode="auto">
          <a:xfrm>
            <a:off x="7772400" y="4267200"/>
            <a:ext cx="0" cy="3810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9161" name="Rectangle 9"/>
          <p:cNvSpPr>
            <a:spLocks noChangeArrowheads="1"/>
          </p:cNvSpPr>
          <p:nvPr/>
        </p:nvSpPr>
        <p:spPr bwMode="auto">
          <a:xfrm>
            <a:off x="1128713" y="3657600"/>
            <a:ext cx="6883400" cy="638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3200" b="0">
                <a:solidFill>
                  <a:srgbClr val="000000"/>
                </a:solidFill>
              </a:rPr>
              <a:t>  </a:t>
            </a:r>
            <a:r>
              <a:rPr lang="en-US" b="0">
                <a:solidFill>
                  <a:srgbClr val="000000"/>
                </a:solidFill>
              </a:rPr>
              <a:t>0        1        2        3        4       </a:t>
            </a:r>
            <a:r>
              <a:rPr lang="en-US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5</a:t>
            </a:r>
          </a:p>
        </p:txBody>
      </p:sp>
      <p:sp>
        <p:nvSpPr>
          <p:cNvPr id="49162" name="Rectangle 10"/>
          <p:cNvSpPr>
            <a:spLocks noChangeArrowheads="1"/>
          </p:cNvSpPr>
          <p:nvPr/>
        </p:nvSpPr>
        <p:spPr bwMode="auto">
          <a:xfrm>
            <a:off x="2119313" y="4772025"/>
            <a:ext cx="6337300" cy="5762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algn="l"/>
            <a:r>
              <a:rPr lang="en-US" sz="3200">
                <a:solidFill>
                  <a:srgbClr val="014A0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200">
                <a:solidFill>
                  <a:srgbClr val="A7515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$600    $600   $400   $400  $100</a:t>
            </a:r>
          </a:p>
        </p:txBody>
      </p:sp>
      <p:sp>
        <p:nvSpPr>
          <p:cNvPr id="49163" name="Line 11"/>
          <p:cNvSpPr>
            <a:spLocks noChangeShapeType="1"/>
          </p:cNvSpPr>
          <p:nvPr/>
        </p:nvSpPr>
        <p:spPr bwMode="auto">
          <a:xfrm>
            <a:off x="7772400" y="5486400"/>
            <a:ext cx="0" cy="3810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9164" name="Line 12"/>
          <p:cNvSpPr>
            <a:spLocks noChangeShapeType="1"/>
          </p:cNvSpPr>
          <p:nvPr/>
        </p:nvSpPr>
        <p:spPr bwMode="auto">
          <a:xfrm>
            <a:off x="2057400" y="5867400"/>
            <a:ext cx="762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9165" name="Rectangle 13"/>
          <p:cNvSpPr>
            <a:spLocks noChangeArrowheads="1"/>
          </p:cNvSpPr>
          <p:nvPr/>
        </p:nvSpPr>
        <p:spPr bwMode="auto">
          <a:xfrm>
            <a:off x="1052513" y="5457825"/>
            <a:ext cx="871537" cy="5762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>
              <a:spcBef>
                <a:spcPct val="20000"/>
              </a:spcBef>
              <a:spcAft>
                <a:spcPct val="20000"/>
              </a:spcAft>
            </a:pPr>
            <a:r>
              <a:rPr lang="en-US" sz="320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PV</a:t>
            </a:r>
            <a:r>
              <a:rPr lang="en-US" sz="3200" baseline="-2500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0</a:t>
            </a:r>
          </a:p>
        </p:txBody>
      </p:sp>
      <p:sp>
        <p:nvSpPr>
          <p:cNvPr id="49166" name="Rectangle 14"/>
          <p:cNvSpPr>
            <a:spLocks noChangeArrowheads="1"/>
          </p:cNvSpPr>
          <p:nvPr/>
        </p:nvSpPr>
        <p:spPr bwMode="auto">
          <a:xfrm>
            <a:off x="1738313" y="4162425"/>
            <a:ext cx="993775" cy="5762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3200">
                <a:solidFill>
                  <a:srgbClr val="C277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10%</a:t>
            </a:r>
          </a:p>
        </p:txBody>
      </p:sp>
      <p:sp>
        <p:nvSpPr>
          <p:cNvPr id="49167" name="Line 15"/>
          <p:cNvSpPr>
            <a:spLocks noChangeShapeType="1"/>
          </p:cNvSpPr>
          <p:nvPr/>
        </p:nvSpPr>
        <p:spPr bwMode="auto">
          <a:xfrm>
            <a:off x="2819400" y="4267200"/>
            <a:ext cx="0" cy="3810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9168" name="Line 16"/>
          <p:cNvSpPr>
            <a:spLocks noChangeShapeType="1"/>
          </p:cNvSpPr>
          <p:nvPr/>
        </p:nvSpPr>
        <p:spPr bwMode="auto">
          <a:xfrm>
            <a:off x="4114800" y="4267200"/>
            <a:ext cx="0" cy="3810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9169" name="Line 17"/>
          <p:cNvSpPr>
            <a:spLocks noChangeShapeType="1"/>
          </p:cNvSpPr>
          <p:nvPr/>
        </p:nvSpPr>
        <p:spPr bwMode="auto">
          <a:xfrm>
            <a:off x="5410200" y="4267200"/>
            <a:ext cx="0" cy="3810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9170" name="Line 18"/>
          <p:cNvSpPr>
            <a:spLocks noChangeShapeType="1"/>
          </p:cNvSpPr>
          <p:nvPr/>
        </p:nvSpPr>
        <p:spPr bwMode="auto">
          <a:xfrm>
            <a:off x="6629400" y="4267200"/>
            <a:ext cx="0" cy="3810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9171" name="Line 19"/>
          <p:cNvSpPr>
            <a:spLocks noChangeShapeType="1"/>
          </p:cNvSpPr>
          <p:nvPr/>
        </p:nvSpPr>
        <p:spPr bwMode="auto">
          <a:xfrm>
            <a:off x="2819400" y="5486400"/>
            <a:ext cx="0" cy="3810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9172" name="Line 20"/>
          <p:cNvSpPr>
            <a:spLocks noChangeShapeType="1"/>
          </p:cNvSpPr>
          <p:nvPr/>
        </p:nvSpPr>
        <p:spPr bwMode="auto">
          <a:xfrm>
            <a:off x="4114800" y="5486400"/>
            <a:ext cx="0" cy="3810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9173" name="Line 21"/>
          <p:cNvSpPr>
            <a:spLocks noChangeShapeType="1"/>
          </p:cNvSpPr>
          <p:nvPr/>
        </p:nvSpPr>
        <p:spPr bwMode="auto">
          <a:xfrm>
            <a:off x="5410200" y="5486400"/>
            <a:ext cx="0" cy="3810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9174" name="Line 22"/>
          <p:cNvSpPr>
            <a:spLocks noChangeShapeType="1"/>
          </p:cNvSpPr>
          <p:nvPr/>
        </p:nvSpPr>
        <p:spPr bwMode="auto">
          <a:xfrm>
            <a:off x="6629400" y="5486400"/>
            <a:ext cx="0" cy="3810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9175" name="Line 23"/>
          <p:cNvSpPr>
            <a:spLocks noChangeShapeType="1"/>
          </p:cNvSpPr>
          <p:nvPr/>
        </p:nvSpPr>
        <p:spPr bwMode="auto">
          <a:xfrm>
            <a:off x="2819400" y="5867400"/>
            <a:ext cx="129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9176" name="Line 24"/>
          <p:cNvSpPr>
            <a:spLocks noChangeShapeType="1"/>
          </p:cNvSpPr>
          <p:nvPr/>
        </p:nvSpPr>
        <p:spPr bwMode="auto">
          <a:xfrm>
            <a:off x="4114800" y="5867400"/>
            <a:ext cx="1295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9177" name="Line 25"/>
          <p:cNvSpPr>
            <a:spLocks noChangeShapeType="1"/>
          </p:cNvSpPr>
          <p:nvPr/>
        </p:nvSpPr>
        <p:spPr bwMode="auto">
          <a:xfrm>
            <a:off x="5410200" y="5867400"/>
            <a:ext cx="12192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9178" name="Line 26"/>
          <p:cNvSpPr>
            <a:spLocks noChangeShapeType="1"/>
          </p:cNvSpPr>
          <p:nvPr/>
        </p:nvSpPr>
        <p:spPr bwMode="auto">
          <a:xfrm>
            <a:off x="6629400" y="5867400"/>
            <a:ext cx="1143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9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500"/>
                                        <p:tgtEl>
                                          <p:spTgt spid="49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49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" dur="500"/>
                                        <p:tgtEl>
                                          <p:spTgt spid="49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0"/>
                                        <p:tgtEl>
                                          <p:spTgt spid="49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49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5" dur="500"/>
                                        <p:tgtEl>
                                          <p:spTgt spid="49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8" dur="500"/>
                                        <p:tgtEl>
                                          <p:spTgt spid="49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1" dur="500"/>
                                        <p:tgtEl>
                                          <p:spTgt spid="49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4" dur="500"/>
                                        <p:tgtEl>
                                          <p:spTgt spid="49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" dur="500"/>
                                        <p:tgtEl>
                                          <p:spTgt spid="49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63" grpId="0" animBg="1"/>
      <p:bldP spid="49164" grpId="0" animBg="1"/>
      <p:bldP spid="49165" grpId="0"/>
      <p:bldP spid="49171" grpId="0" animBg="1"/>
      <p:bldP spid="49172" grpId="0" animBg="1"/>
      <p:bldP spid="49173" grpId="0" animBg="1"/>
      <p:bldP spid="49174" grpId="0" animBg="1"/>
      <p:bldP spid="49175" grpId="0" animBg="1"/>
      <p:bldP spid="49176" grpId="0" animBg="1"/>
      <p:bldP spid="49177" grpId="0" animBg="1"/>
      <p:bldP spid="4917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4"/>
          <p:cNvSpPr>
            <a:spLocks noGrp="1" noChangeArrowheads="1"/>
          </p:cNvSpPr>
          <p:nvPr>
            <p:ph type="title"/>
          </p:nvPr>
        </p:nvSpPr>
        <p:spPr>
          <a:xfrm>
            <a:off x="533400" y="152400"/>
            <a:ext cx="7086600" cy="971550"/>
          </a:xfrm>
          <a:noFill/>
          <a:ln/>
          <a:effectLst>
            <a:outerShdw dist="71842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 b="1" dirty="0" err="1" smtClean="0"/>
              <a:t>Rumus</a:t>
            </a:r>
            <a:r>
              <a:rPr lang="en-US" b="1" dirty="0" smtClean="0"/>
              <a:t> </a:t>
            </a:r>
            <a:r>
              <a:rPr lang="en-US" b="1" dirty="0" err="1" smtClean="0"/>
              <a:t>Bunga</a:t>
            </a:r>
            <a:r>
              <a:rPr lang="en-US" b="1" dirty="0" smtClean="0"/>
              <a:t> </a:t>
            </a:r>
            <a:r>
              <a:rPr lang="en-US" b="1" dirty="0" err="1" smtClean="0"/>
              <a:t>Sederhana</a:t>
            </a:r>
            <a:endParaRPr lang="en-US" b="1" dirty="0"/>
          </a:p>
        </p:txBody>
      </p:sp>
      <p:sp>
        <p:nvSpPr>
          <p:cNvPr id="10246" name="Rectangle 6"/>
          <p:cNvSpPr>
            <a:spLocks noGrp="1" noChangeArrowheads="1"/>
          </p:cNvSpPr>
          <p:nvPr>
            <p:ph sz="quarter" idx="1"/>
          </p:nvPr>
        </p:nvSpPr>
        <p:spPr>
          <a:xfrm>
            <a:off x="762000" y="2362200"/>
            <a:ext cx="7848600" cy="4038600"/>
          </a:xfrm>
          <a:noFill/>
          <a:ln/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dirty="0" smtClean="0"/>
              <a:t>				</a:t>
            </a:r>
            <a:endParaRPr lang="en-US" sz="3200" dirty="0" smtClean="0"/>
          </a:p>
          <a:p>
            <a:pPr lvl="1">
              <a:buFont typeface="Monotype Sorts" pitchFamily="2" charset="2"/>
              <a:buNone/>
            </a:pPr>
            <a:r>
              <a:rPr lang="en-US" dirty="0" smtClean="0">
                <a:solidFill>
                  <a:schemeClr val="hlink"/>
                </a:solidFill>
              </a:rPr>
              <a:t>	SI</a:t>
            </a:r>
            <a:r>
              <a:rPr lang="en-US" dirty="0" smtClean="0"/>
              <a:t>:	Tingkat </a:t>
            </a:r>
            <a:r>
              <a:rPr lang="en-US" dirty="0" err="1" smtClean="0"/>
              <a:t>Bunga</a:t>
            </a:r>
            <a:r>
              <a:rPr lang="en-US" dirty="0" smtClean="0"/>
              <a:t> </a:t>
            </a:r>
            <a:r>
              <a:rPr lang="en-US" dirty="0" err="1" smtClean="0"/>
              <a:t>Sederhana</a:t>
            </a:r>
            <a:endParaRPr lang="en-US" dirty="0" smtClean="0"/>
          </a:p>
          <a:p>
            <a:pPr lvl="1">
              <a:buFont typeface="Monotype Sorts" pitchFamily="2" charset="2"/>
              <a:buNone/>
            </a:pPr>
            <a:r>
              <a:rPr lang="en-US" dirty="0">
                <a:solidFill>
                  <a:srgbClr val="014A01"/>
                </a:solidFill>
              </a:rPr>
              <a:t>	</a:t>
            </a:r>
            <a:r>
              <a:rPr lang="en-US" dirty="0">
                <a:solidFill>
                  <a:srgbClr val="42B200"/>
                </a:solidFill>
              </a:rPr>
              <a:t>P</a:t>
            </a:r>
            <a:r>
              <a:rPr lang="en-US" baseline="-25000" dirty="0">
                <a:solidFill>
                  <a:srgbClr val="42B200"/>
                </a:solidFill>
              </a:rPr>
              <a:t>0</a:t>
            </a:r>
            <a:r>
              <a:rPr lang="en-US" dirty="0"/>
              <a:t>:	</a:t>
            </a:r>
            <a:r>
              <a:rPr lang="en-US" dirty="0" err="1" smtClean="0"/>
              <a:t>Simpanan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/>
              <a:t>(t=0)</a:t>
            </a:r>
          </a:p>
          <a:p>
            <a:pPr lvl="1">
              <a:buFont typeface="Monotype Sorts" pitchFamily="2" charset="2"/>
              <a:buNone/>
            </a:pPr>
            <a:r>
              <a:rPr lang="en-US" dirty="0">
                <a:solidFill>
                  <a:srgbClr val="380069"/>
                </a:solidFill>
              </a:rPr>
              <a:t>	</a:t>
            </a:r>
            <a:r>
              <a:rPr lang="en-US" dirty="0" err="1">
                <a:solidFill>
                  <a:srgbClr val="C277FF"/>
                </a:solidFill>
              </a:rPr>
              <a:t>i</a:t>
            </a:r>
            <a:r>
              <a:rPr lang="en-US" dirty="0"/>
              <a:t>:	</a:t>
            </a:r>
            <a:r>
              <a:rPr lang="en-US" dirty="0" smtClean="0"/>
              <a:t>Tingkat </a:t>
            </a:r>
            <a:r>
              <a:rPr lang="en-US" dirty="0" err="1" smtClean="0"/>
              <a:t>Bunga</a:t>
            </a:r>
            <a:r>
              <a:rPr lang="en-US" dirty="0" smtClean="0"/>
              <a:t> per </a:t>
            </a:r>
            <a:r>
              <a:rPr lang="en-US" dirty="0" err="1" smtClean="0"/>
              <a:t>Periode</a:t>
            </a:r>
            <a:endParaRPr lang="en-US" dirty="0"/>
          </a:p>
          <a:p>
            <a:pPr lvl="1">
              <a:buFont typeface="Monotype Sorts" pitchFamily="2" charset="2"/>
              <a:buNone/>
            </a:pPr>
            <a:r>
              <a:rPr lang="en-US" dirty="0">
                <a:solidFill>
                  <a:schemeClr val="tx2"/>
                </a:solidFill>
              </a:rPr>
              <a:t>	n</a:t>
            </a:r>
            <a:r>
              <a:rPr lang="en-US" dirty="0"/>
              <a:t>:	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Periode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endParaRPr lang="en-US" dirty="0"/>
          </a:p>
        </p:txBody>
      </p:sp>
      <p:grpSp>
        <p:nvGrpSpPr>
          <p:cNvPr id="9" name="Group 8"/>
          <p:cNvGrpSpPr/>
          <p:nvPr/>
        </p:nvGrpSpPr>
        <p:grpSpPr>
          <a:xfrm>
            <a:off x="2667000" y="1447800"/>
            <a:ext cx="3124200" cy="990600"/>
            <a:chOff x="2667000" y="1447800"/>
            <a:chExt cx="3124200" cy="990600"/>
          </a:xfrm>
        </p:grpSpPr>
        <p:sp>
          <p:nvSpPr>
            <p:cNvPr id="8" name="Rectangle 7"/>
            <p:cNvSpPr/>
            <p:nvPr/>
          </p:nvSpPr>
          <p:spPr>
            <a:xfrm>
              <a:off x="2667000" y="1447800"/>
              <a:ext cx="3124200" cy="990600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7" name="Rectangle 6"/>
            <p:cNvSpPr/>
            <p:nvPr/>
          </p:nvSpPr>
          <p:spPr>
            <a:xfrm>
              <a:off x="2863047" y="1612741"/>
              <a:ext cx="2595582" cy="70788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4000" b="0" dirty="0" smtClean="0">
                  <a:solidFill>
                    <a:srgbClr val="B292CA"/>
                  </a:solidFill>
                  <a:latin typeface="Gill Sans MT"/>
                </a:rPr>
                <a:t>SI </a:t>
              </a:r>
              <a:r>
                <a:rPr lang="en-US" sz="4000" b="0" dirty="0" smtClean="0">
                  <a:solidFill>
                    <a:prstClr val="black"/>
                  </a:solidFill>
                  <a:latin typeface="Gill Sans MT"/>
                </a:rPr>
                <a:t>= </a:t>
              </a:r>
              <a:r>
                <a:rPr lang="en-US" sz="4000" b="0" dirty="0" smtClean="0">
                  <a:solidFill>
                    <a:srgbClr val="42B200"/>
                  </a:solidFill>
                  <a:latin typeface="Gill Sans MT"/>
                </a:rPr>
                <a:t>P</a:t>
              </a:r>
              <a:r>
                <a:rPr lang="en-US" sz="4000" b="0" baseline="-25000" dirty="0" smtClean="0">
                  <a:solidFill>
                    <a:srgbClr val="42B200"/>
                  </a:solidFill>
                  <a:latin typeface="Gill Sans MT"/>
                </a:rPr>
                <a:t>0</a:t>
              </a:r>
              <a:r>
                <a:rPr lang="en-US" sz="4000" b="0" dirty="0" smtClean="0">
                  <a:solidFill>
                    <a:prstClr val="black"/>
                  </a:solidFill>
                  <a:latin typeface="Gill Sans MT"/>
                </a:rPr>
                <a:t>(</a:t>
              </a:r>
              <a:r>
                <a:rPr lang="en-US" sz="4000" b="0" dirty="0" err="1" smtClean="0">
                  <a:solidFill>
                    <a:srgbClr val="C277FF"/>
                  </a:solidFill>
                  <a:latin typeface="Gill Sans MT"/>
                </a:rPr>
                <a:t>i</a:t>
              </a:r>
              <a:r>
                <a:rPr lang="en-US" sz="4000" b="0" dirty="0" smtClean="0">
                  <a:solidFill>
                    <a:prstClr val="black"/>
                  </a:solidFill>
                  <a:latin typeface="Gill Sans MT"/>
                </a:rPr>
                <a:t>)(</a:t>
              </a:r>
              <a:r>
                <a:rPr lang="en-US" sz="4000" b="0" dirty="0" smtClean="0">
                  <a:solidFill>
                    <a:srgbClr val="464653"/>
                  </a:solidFill>
                  <a:latin typeface="Gill Sans MT"/>
                </a:rPr>
                <a:t>n</a:t>
              </a:r>
              <a:r>
                <a:rPr lang="en-US" sz="4000" b="0" dirty="0" smtClean="0">
                  <a:solidFill>
                    <a:prstClr val="black"/>
                  </a:solidFill>
                  <a:latin typeface="Gill Sans MT"/>
                </a:rPr>
                <a:t>)</a:t>
              </a:r>
              <a:endParaRPr lang="id-ID" sz="5400" dirty="0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0" name="Rectangle 4"/>
          <p:cNvSpPr>
            <a:spLocks noGrp="1" noChangeArrowheads="1"/>
          </p:cNvSpPr>
          <p:nvPr>
            <p:ph type="title"/>
          </p:nvPr>
        </p:nvSpPr>
        <p:spPr>
          <a:xfrm>
            <a:off x="1676400" y="304800"/>
            <a:ext cx="7162800" cy="1276350"/>
          </a:xfrm>
          <a:noFill/>
          <a:ln/>
          <a:effectLst>
            <a:outerShdw dist="71842" dir="2700000" algn="ctr" rotWithShape="0">
              <a:schemeClr val="bg2"/>
            </a:outerShdw>
          </a:effectLst>
        </p:spPr>
        <p:txBody>
          <a:bodyPr>
            <a:normAutofit/>
          </a:bodyPr>
          <a:lstStyle/>
          <a:p>
            <a:r>
              <a:rPr lang="en-US" b="1" dirty="0" err="1" smtClean="0"/>
              <a:t>Bagaimana</a:t>
            </a:r>
            <a:r>
              <a:rPr lang="en-US" b="1" dirty="0" smtClean="0"/>
              <a:t> </a:t>
            </a:r>
            <a:r>
              <a:rPr lang="en-US" b="1" dirty="0" err="1" smtClean="0"/>
              <a:t>Menyelesaikannya</a:t>
            </a:r>
            <a:r>
              <a:rPr lang="en-US" b="1" dirty="0" smtClean="0"/>
              <a:t>?</a:t>
            </a:r>
            <a:endParaRPr lang="en-US" b="1" dirty="0"/>
          </a:p>
        </p:txBody>
      </p:sp>
      <p:sp>
        <p:nvSpPr>
          <p:cNvPr id="50178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304800" y="2057400"/>
            <a:ext cx="8534400" cy="4343400"/>
          </a:xfrm>
          <a:noFill/>
          <a:ln/>
        </p:spPr>
        <p:txBody>
          <a:bodyPr/>
          <a:lstStyle/>
          <a:p>
            <a:pPr>
              <a:buNone/>
            </a:pPr>
            <a:r>
              <a:rPr lang="en-US" dirty="0"/>
              <a:t>	</a:t>
            </a:r>
            <a:r>
              <a:rPr lang="en-US" sz="3200" dirty="0"/>
              <a:t>1.	</a:t>
            </a:r>
            <a:r>
              <a:rPr lang="en-US" sz="3200" dirty="0" err="1" smtClean="0"/>
              <a:t>Selesaikan</a:t>
            </a:r>
            <a:r>
              <a:rPr lang="en-US" sz="3200" dirty="0" smtClean="0"/>
              <a:t> </a:t>
            </a:r>
            <a:r>
              <a:rPr lang="en-US" sz="3200" i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“</a:t>
            </a:r>
            <a:r>
              <a:rPr lang="en-US" sz="3200" i="1" dirty="0" err="1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bagian</a:t>
            </a:r>
            <a:r>
              <a:rPr lang="en-US" sz="3200" i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per </a:t>
            </a:r>
            <a:r>
              <a:rPr lang="en-US" sz="3200" i="1" dirty="0" err="1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waktu</a:t>
            </a:r>
            <a:r>
              <a:rPr lang="en-US" sz="3200" i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” 	</a:t>
            </a:r>
            <a:r>
              <a:rPr lang="en-US" sz="3200" dirty="0" err="1" smtClean="0"/>
              <a:t>dengan</a:t>
            </a:r>
            <a:r>
              <a:rPr lang="en-US" sz="3200" dirty="0" smtClean="0"/>
              <a:t>  </a:t>
            </a:r>
            <a:r>
              <a:rPr lang="en-US" sz="3200" dirty="0" err="1" smtClean="0"/>
              <a:t>mendiskonto</a:t>
            </a:r>
            <a:r>
              <a:rPr lang="en-US" sz="3200" dirty="0" smtClean="0"/>
              <a:t> </a:t>
            </a:r>
            <a:r>
              <a:rPr lang="en-US" sz="3200" dirty="0" err="1" smtClean="0"/>
              <a:t>tiap</a:t>
            </a:r>
            <a:r>
              <a:rPr lang="en-US" sz="3200" dirty="0" smtClean="0"/>
              <a:t> </a:t>
            </a:r>
            <a:r>
              <a:rPr lang="en-US" sz="3200" i="1" dirty="0" err="1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bagian</a:t>
            </a:r>
            <a:r>
              <a:rPr lang="en-US" sz="3200" dirty="0" smtClean="0"/>
              <a:t> 	</a:t>
            </a:r>
            <a:r>
              <a:rPr lang="en-US" sz="3200" dirty="0" err="1" smtClean="0"/>
              <a:t>ke</a:t>
            </a:r>
            <a:r>
              <a:rPr lang="en-US" sz="3200" dirty="0" smtClean="0"/>
              <a:t> t=0.</a:t>
            </a:r>
            <a:endParaRPr lang="en-US" sz="3200" dirty="0"/>
          </a:p>
          <a:p>
            <a:pPr>
              <a:buFont typeface="Monotype Sorts" pitchFamily="2" charset="2"/>
              <a:buNone/>
            </a:pPr>
            <a:r>
              <a:rPr lang="en-US" sz="3200" dirty="0"/>
              <a:t>	2.	</a:t>
            </a:r>
            <a:r>
              <a:rPr lang="en-US" sz="3200" dirty="0" err="1" smtClean="0"/>
              <a:t>Selesaikan</a:t>
            </a:r>
            <a:r>
              <a:rPr lang="en-US" sz="3200" dirty="0" smtClean="0"/>
              <a:t> </a:t>
            </a:r>
            <a:r>
              <a:rPr lang="en-US" sz="3200" i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“</a:t>
            </a:r>
            <a:r>
              <a:rPr lang="en-US" sz="3200" i="1" dirty="0" err="1" smtClean="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kelompok</a:t>
            </a:r>
            <a:r>
              <a:rPr lang="en-US" sz="3200" i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per </a:t>
            </a:r>
            <a:r>
              <a:rPr lang="en-US" sz="3200" i="1" dirty="0" err="1" smtClean="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waktu</a:t>
            </a:r>
            <a:r>
              <a:rPr lang="en-US" sz="3200" i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” 	</a:t>
            </a:r>
            <a:r>
              <a:rPr lang="en-US" sz="3200" dirty="0" err="1" smtClean="0"/>
              <a:t>dengan</a:t>
            </a:r>
            <a:r>
              <a:rPr lang="en-US" sz="3200" dirty="0" smtClean="0"/>
              <a:t> </a:t>
            </a:r>
            <a:r>
              <a:rPr lang="en-US" sz="3200" dirty="0" err="1" smtClean="0"/>
              <a:t>memecahkan</a:t>
            </a:r>
            <a:r>
              <a:rPr lang="en-US" sz="3200" dirty="0" smtClean="0"/>
              <a:t> </a:t>
            </a:r>
            <a:r>
              <a:rPr lang="en-US" sz="3200" dirty="0" err="1" smtClean="0"/>
              <a:t>masalah</a:t>
            </a:r>
            <a:r>
              <a:rPr lang="en-US" sz="3200" dirty="0" smtClean="0"/>
              <a:t> </a:t>
            </a:r>
            <a:r>
              <a:rPr lang="en-US" sz="3200" dirty="0" err="1" smtClean="0"/>
              <a:t>ke</a:t>
            </a:r>
            <a:r>
              <a:rPr lang="en-US" sz="3200" dirty="0" smtClean="0"/>
              <a:t> 	</a:t>
            </a:r>
            <a:r>
              <a:rPr lang="en-US" sz="3200" dirty="0" err="1" smtClean="0"/>
              <a:t>dalam</a:t>
            </a:r>
            <a:r>
              <a:rPr lang="en-US" sz="3200" dirty="0" smtClean="0"/>
              <a:t> </a:t>
            </a:r>
            <a:r>
              <a:rPr lang="en-US" sz="3200" dirty="0" err="1" smtClean="0"/>
              <a:t>kelompok</a:t>
            </a:r>
            <a:r>
              <a:rPr lang="en-US" sz="3200" dirty="0" smtClean="0"/>
              <a:t> </a:t>
            </a:r>
            <a:r>
              <a:rPr lang="en-US" sz="3200" dirty="0" err="1" smtClean="0"/>
              <a:t>arus</a:t>
            </a:r>
            <a:r>
              <a:rPr lang="en-US" sz="3200" dirty="0" smtClean="0"/>
              <a:t> </a:t>
            </a:r>
            <a:r>
              <a:rPr lang="en-US" sz="3200" dirty="0" err="1" smtClean="0"/>
              <a:t>anuitas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	</a:t>
            </a:r>
            <a:r>
              <a:rPr lang="en-US" sz="3200" dirty="0" err="1" smtClean="0"/>
              <a:t>tiap</a:t>
            </a:r>
            <a:r>
              <a:rPr lang="en-US" sz="3200" dirty="0" smtClean="0"/>
              <a:t> </a:t>
            </a:r>
            <a:r>
              <a:rPr lang="en-US" sz="3200" dirty="0" err="1" smtClean="0"/>
              <a:t>kelompok</a:t>
            </a:r>
            <a:r>
              <a:rPr lang="en-US" sz="3200" dirty="0" smtClean="0"/>
              <a:t> </a:t>
            </a:r>
            <a:r>
              <a:rPr lang="en-US" sz="3200" dirty="0" err="1" smtClean="0"/>
              <a:t>arus</a:t>
            </a:r>
            <a:r>
              <a:rPr lang="en-US" sz="3200" dirty="0" smtClean="0"/>
              <a:t> </a:t>
            </a:r>
            <a:r>
              <a:rPr lang="en-US" sz="3200" dirty="0" err="1" smtClean="0"/>
              <a:t>kas</a:t>
            </a:r>
            <a:r>
              <a:rPr lang="en-US" sz="3200" dirty="0" smtClean="0"/>
              <a:t> </a:t>
            </a:r>
            <a:r>
              <a:rPr lang="en-US" sz="3200" dirty="0" err="1" smtClean="0"/>
              <a:t>tunggal</a:t>
            </a:r>
            <a:r>
              <a:rPr lang="en-US" sz="3200" dirty="0" smtClean="0"/>
              <a:t>. 	</a:t>
            </a:r>
            <a:r>
              <a:rPr lang="en-US" sz="3200" dirty="0" err="1" smtClean="0"/>
              <a:t>Kemudian</a:t>
            </a:r>
            <a:r>
              <a:rPr lang="en-US" sz="3200" dirty="0" smtClean="0"/>
              <a:t> </a:t>
            </a:r>
            <a:r>
              <a:rPr lang="en-US" sz="3200" dirty="0" err="1" smtClean="0"/>
              <a:t>diskontokan</a:t>
            </a:r>
            <a:r>
              <a:rPr lang="en-US" sz="3200" dirty="0" smtClean="0"/>
              <a:t> </a:t>
            </a:r>
            <a:r>
              <a:rPr lang="en-US" sz="3200" dirty="0" err="1" smtClean="0"/>
              <a:t>tiap</a:t>
            </a:r>
            <a:r>
              <a:rPr lang="en-US" sz="3200" dirty="0" smtClean="0"/>
              <a:t> 	</a:t>
            </a:r>
            <a:r>
              <a:rPr lang="en-US" sz="3200" i="1" dirty="0" err="1" smtClean="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kelompok</a:t>
            </a:r>
            <a:r>
              <a:rPr lang="en-US" sz="3200" dirty="0" smtClean="0"/>
              <a:t> 	</a:t>
            </a:r>
            <a:r>
              <a:rPr lang="en-US" sz="3200" dirty="0" err="1" smtClean="0"/>
              <a:t>ke</a:t>
            </a:r>
            <a:r>
              <a:rPr lang="en-US" sz="3200" dirty="0" smtClean="0"/>
              <a:t> t=0. </a:t>
            </a:r>
            <a:endParaRPr lang="en-US" sz="3200" dirty="0"/>
          </a:p>
        </p:txBody>
      </p:sp>
      <p:sp>
        <p:nvSpPr>
          <p:cNvPr id="50179" name="Line 3"/>
          <p:cNvSpPr>
            <a:spLocks noChangeShapeType="1"/>
          </p:cNvSpPr>
          <p:nvPr/>
        </p:nvSpPr>
        <p:spPr bwMode="auto">
          <a:xfrm>
            <a:off x="1905000" y="1676400"/>
            <a:ext cx="3810000" cy="0"/>
          </a:xfrm>
          <a:prstGeom prst="line">
            <a:avLst/>
          </a:prstGeom>
          <a:noFill/>
          <a:ln w="7620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0181" name="Line 5"/>
          <p:cNvSpPr>
            <a:spLocks noChangeShapeType="1"/>
          </p:cNvSpPr>
          <p:nvPr/>
        </p:nvSpPr>
        <p:spPr bwMode="auto">
          <a:xfrm>
            <a:off x="1828800" y="1600200"/>
            <a:ext cx="3810000" cy="0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0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01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8" grpId="0" build="p" autoUpdateAnimBg="0"/>
    </p:bld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Line 2"/>
          <p:cNvSpPr>
            <a:spLocks noChangeShapeType="1"/>
          </p:cNvSpPr>
          <p:nvPr/>
        </p:nvSpPr>
        <p:spPr bwMode="auto">
          <a:xfrm>
            <a:off x="1905000" y="1676400"/>
            <a:ext cx="4876800" cy="0"/>
          </a:xfrm>
          <a:prstGeom prst="line">
            <a:avLst/>
          </a:prstGeom>
          <a:noFill/>
          <a:ln w="7620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title"/>
          </p:nvPr>
        </p:nvSpPr>
        <p:spPr>
          <a:xfrm>
            <a:off x="1676400" y="476250"/>
            <a:ext cx="7162800" cy="1276350"/>
          </a:xfrm>
          <a:noFill/>
          <a:ln/>
          <a:effectLst>
            <a:outerShdw dist="71842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 b="1" dirty="0" smtClean="0"/>
              <a:t>“</a:t>
            </a:r>
            <a:r>
              <a:rPr lang="en-US" b="1" dirty="0" err="1" smtClean="0"/>
              <a:t>Bagian</a:t>
            </a:r>
            <a:r>
              <a:rPr lang="en-US" b="1" dirty="0" smtClean="0"/>
              <a:t> per </a:t>
            </a:r>
            <a:r>
              <a:rPr lang="en-US" b="1" dirty="0" err="1" smtClean="0"/>
              <a:t>Waktu</a:t>
            </a:r>
            <a:r>
              <a:rPr lang="en-US" b="1" dirty="0" smtClean="0"/>
              <a:t>”</a:t>
            </a:r>
            <a:endParaRPr lang="en-US" b="1" dirty="0"/>
          </a:p>
        </p:txBody>
      </p:sp>
      <p:sp>
        <p:nvSpPr>
          <p:cNvPr id="51204" name="Line 4"/>
          <p:cNvSpPr>
            <a:spLocks noChangeShapeType="1"/>
          </p:cNvSpPr>
          <p:nvPr/>
        </p:nvSpPr>
        <p:spPr bwMode="auto">
          <a:xfrm>
            <a:off x="1828800" y="1600200"/>
            <a:ext cx="4876800" cy="0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205" name="Line 5"/>
          <p:cNvSpPr>
            <a:spLocks noChangeShapeType="1"/>
          </p:cNvSpPr>
          <p:nvPr/>
        </p:nvSpPr>
        <p:spPr bwMode="auto">
          <a:xfrm>
            <a:off x="1905000" y="3048000"/>
            <a:ext cx="6172200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206" name="Line 6"/>
          <p:cNvSpPr>
            <a:spLocks noChangeShapeType="1"/>
          </p:cNvSpPr>
          <p:nvPr/>
        </p:nvSpPr>
        <p:spPr bwMode="auto">
          <a:xfrm>
            <a:off x="1905000" y="2667000"/>
            <a:ext cx="0" cy="3810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207" name="Line 7"/>
          <p:cNvSpPr>
            <a:spLocks noChangeShapeType="1"/>
          </p:cNvSpPr>
          <p:nvPr/>
        </p:nvSpPr>
        <p:spPr bwMode="auto">
          <a:xfrm>
            <a:off x="8077200" y="2667000"/>
            <a:ext cx="0" cy="3810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208" name="Rectangle 8"/>
          <p:cNvSpPr>
            <a:spLocks noChangeArrowheads="1"/>
          </p:cNvSpPr>
          <p:nvPr/>
        </p:nvSpPr>
        <p:spPr bwMode="auto">
          <a:xfrm>
            <a:off x="1357313" y="2057400"/>
            <a:ext cx="6869112" cy="638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3200" b="0">
                <a:solidFill>
                  <a:srgbClr val="000000"/>
                </a:solidFill>
              </a:rPr>
              <a:t>   </a:t>
            </a:r>
            <a:r>
              <a:rPr lang="en-US" b="0">
                <a:solidFill>
                  <a:srgbClr val="000000"/>
                </a:solidFill>
              </a:rPr>
              <a:t>0       1         2        3       4       </a:t>
            </a:r>
            <a:r>
              <a:rPr lang="en-US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5</a:t>
            </a:r>
          </a:p>
        </p:txBody>
      </p:sp>
      <p:sp>
        <p:nvSpPr>
          <p:cNvPr id="51209" name="Rectangle 9"/>
          <p:cNvSpPr>
            <a:spLocks noChangeArrowheads="1"/>
          </p:cNvSpPr>
          <p:nvPr/>
        </p:nvSpPr>
        <p:spPr bwMode="auto">
          <a:xfrm>
            <a:off x="2347913" y="3095625"/>
            <a:ext cx="6337300" cy="5762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algn="l"/>
            <a:r>
              <a:rPr lang="en-US" sz="3200">
                <a:solidFill>
                  <a:srgbClr val="014A0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200">
                <a:solidFill>
                  <a:srgbClr val="A7515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$600    $600   $400   $400  $100</a:t>
            </a:r>
          </a:p>
        </p:txBody>
      </p:sp>
      <p:sp>
        <p:nvSpPr>
          <p:cNvPr id="51210" name="Line 10"/>
          <p:cNvSpPr>
            <a:spLocks noChangeShapeType="1"/>
          </p:cNvSpPr>
          <p:nvPr/>
        </p:nvSpPr>
        <p:spPr bwMode="auto">
          <a:xfrm>
            <a:off x="2362200" y="3886200"/>
            <a:ext cx="762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211" name="Rectangle 11"/>
          <p:cNvSpPr>
            <a:spLocks noChangeArrowheads="1"/>
          </p:cNvSpPr>
          <p:nvPr/>
        </p:nvSpPr>
        <p:spPr bwMode="auto">
          <a:xfrm>
            <a:off x="2043113" y="2562225"/>
            <a:ext cx="993775" cy="5762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3200">
                <a:solidFill>
                  <a:srgbClr val="C277FF"/>
                </a:solidFill>
              </a:rPr>
              <a:t>10%</a:t>
            </a:r>
          </a:p>
        </p:txBody>
      </p:sp>
      <p:sp>
        <p:nvSpPr>
          <p:cNvPr id="51212" name="Line 12"/>
          <p:cNvSpPr>
            <a:spLocks noChangeShapeType="1"/>
          </p:cNvSpPr>
          <p:nvPr/>
        </p:nvSpPr>
        <p:spPr bwMode="auto">
          <a:xfrm>
            <a:off x="3124200" y="2667000"/>
            <a:ext cx="0" cy="3810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213" name="Line 13"/>
          <p:cNvSpPr>
            <a:spLocks noChangeShapeType="1"/>
          </p:cNvSpPr>
          <p:nvPr/>
        </p:nvSpPr>
        <p:spPr bwMode="auto">
          <a:xfrm>
            <a:off x="4419600" y="2667000"/>
            <a:ext cx="0" cy="3810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214" name="Line 14"/>
          <p:cNvSpPr>
            <a:spLocks noChangeShapeType="1"/>
          </p:cNvSpPr>
          <p:nvPr/>
        </p:nvSpPr>
        <p:spPr bwMode="auto">
          <a:xfrm>
            <a:off x="5715000" y="2667000"/>
            <a:ext cx="0" cy="3810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215" name="Line 15"/>
          <p:cNvSpPr>
            <a:spLocks noChangeShapeType="1"/>
          </p:cNvSpPr>
          <p:nvPr/>
        </p:nvSpPr>
        <p:spPr bwMode="auto">
          <a:xfrm>
            <a:off x="6934200" y="2667000"/>
            <a:ext cx="0" cy="3810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216" name="Line 16"/>
          <p:cNvSpPr>
            <a:spLocks noChangeShapeType="1"/>
          </p:cNvSpPr>
          <p:nvPr/>
        </p:nvSpPr>
        <p:spPr bwMode="auto">
          <a:xfrm>
            <a:off x="3124200" y="3657600"/>
            <a:ext cx="0" cy="2286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217" name="Line 17"/>
          <p:cNvSpPr>
            <a:spLocks noChangeShapeType="1"/>
          </p:cNvSpPr>
          <p:nvPr/>
        </p:nvSpPr>
        <p:spPr bwMode="auto">
          <a:xfrm>
            <a:off x="4419600" y="3657600"/>
            <a:ext cx="0" cy="6096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218" name="Line 18"/>
          <p:cNvSpPr>
            <a:spLocks noChangeShapeType="1"/>
          </p:cNvSpPr>
          <p:nvPr/>
        </p:nvSpPr>
        <p:spPr bwMode="auto">
          <a:xfrm>
            <a:off x="2362200" y="4267200"/>
            <a:ext cx="2057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219" name="Rectangle 19"/>
          <p:cNvSpPr>
            <a:spLocks noChangeArrowheads="1"/>
          </p:cNvSpPr>
          <p:nvPr/>
        </p:nvSpPr>
        <p:spPr bwMode="auto">
          <a:xfrm>
            <a:off x="900113" y="3597275"/>
            <a:ext cx="1470025" cy="22240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800" dirty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$545.45</a:t>
            </a:r>
          </a:p>
          <a:p>
            <a:pPr algn="l"/>
            <a:r>
              <a:rPr lang="en-US" sz="2800" dirty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$495.87</a:t>
            </a:r>
          </a:p>
          <a:p>
            <a:pPr algn="l"/>
            <a:r>
              <a:rPr lang="en-US" sz="2800" dirty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$300.53</a:t>
            </a:r>
          </a:p>
          <a:p>
            <a:pPr algn="l"/>
            <a:r>
              <a:rPr lang="en-US" sz="2800" dirty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$273.21</a:t>
            </a:r>
          </a:p>
          <a:p>
            <a:pPr algn="l"/>
            <a:r>
              <a:rPr lang="en-US" sz="2800" dirty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$  62.09</a:t>
            </a:r>
          </a:p>
        </p:txBody>
      </p:sp>
      <p:sp>
        <p:nvSpPr>
          <p:cNvPr id="51220" name="Line 20"/>
          <p:cNvSpPr>
            <a:spLocks noChangeShapeType="1"/>
          </p:cNvSpPr>
          <p:nvPr/>
        </p:nvSpPr>
        <p:spPr bwMode="auto">
          <a:xfrm>
            <a:off x="2362200" y="4724400"/>
            <a:ext cx="33528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221" name="Line 21"/>
          <p:cNvSpPr>
            <a:spLocks noChangeShapeType="1"/>
          </p:cNvSpPr>
          <p:nvPr/>
        </p:nvSpPr>
        <p:spPr bwMode="auto">
          <a:xfrm>
            <a:off x="2362200" y="5105400"/>
            <a:ext cx="4572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222" name="Line 22"/>
          <p:cNvSpPr>
            <a:spLocks noChangeShapeType="1"/>
          </p:cNvSpPr>
          <p:nvPr/>
        </p:nvSpPr>
        <p:spPr bwMode="auto">
          <a:xfrm>
            <a:off x="2362200" y="5486400"/>
            <a:ext cx="5715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223" name="Line 23"/>
          <p:cNvSpPr>
            <a:spLocks noChangeShapeType="1"/>
          </p:cNvSpPr>
          <p:nvPr/>
        </p:nvSpPr>
        <p:spPr bwMode="auto">
          <a:xfrm>
            <a:off x="5715000" y="3657600"/>
            <a:ext cx="0" cy="10668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224" name="Line 24"/>
          <p:cNvSpPr>
            <a:spLocks noChangeShapeType="1"/>
          </p:cNvSpPr>
          <p:nvPr/>
        </p:nvSpPr>
        <p:spPr bwMode="auto">
          <a:xfrm>
            <a:off x="6934200" y="3657600"/>
            <a:ext cx="0" cy="14478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225" name="Line 25"/>
          <p:cNvSpPr>
            <a:spLocks noChangeShapeType="1"/>
          </p:cNvSpPr>
          <p:nvPr/>
        </p:nvSpPr>
        <p:spPr bwMode="auto">
          <a:xfrm>
            <a:off x="8077200" y="3657600"/>
            <a:ext cx="0" cy="18288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226" name="Line 26"/>
          <p:cNvSpPr>
            <a:spLocks noChangeShapeType="1"/>
          </p:cNvSpPr>
          <p:nvPr/>
        </p:nvSpPr>
        <p:spPr bwMode="auto">
          <a:xfrm>
            <a:off x="914400" y="5791200"/>
            <a:ext cx="1447800" cy="0"/>
          </a:xfrm>
          <a:prstGeom prst="line">
            <a:avLst/>
          </a:prstGeom>
          <a:noFill/>
          <a:ln w="50800">
            <a:solidFill>
              <a:srgbClr val="42B2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227" name="Rectangle 27"/>
          <p:cNvSpPr>
            <a:spLocks noChangeArrowheads="1"/>
          </p:cNvSpPr>
          <p:nvPr/>
        </p:nvSpPr>
        <p:spPr bwMode="auto">
          <a:xfrm>
            <a:off x="747713" y="5838825"/>
            <a:ext cx="6233246" cy="58221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3200" dirty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$1677.15 </a:t>
            </a:r>
            <a:r>
              <a:rPr lang="en-US" sz="32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= </a:t>
            </a:r>
            <a:r>
              <a:rPr lang="en-US" sz="3200" dirty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PV</a:t>
            </a:r>
            <a:r>
              <a:rPr lang="en-US" sz="3200" baseline="-25000" dirty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0</a:t>
            </a:r>
            <a:r>
              <a:rPr lang="en-US" sz="3200" dirty="0">
                <a:solidFill>
                  <a:srgbClr val="014A0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Arus</a:t>
            </a:r>
            <a:r>
              <a:rPr lang="en-US" sz="32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Campuran</a:t>
            </a:r>
            <a:endParaRPr lang="en-US" sz="320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1000"/>
                                        <p:tgtEl>
                                          <p:spTgt spid="51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1000"/>
                                        <p:tgtEl>
                                          <p:spTgt spid="51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1000"/>
                                        <p:tgtEl>
                                          <p:spTgt spid="51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" dur="1000"/>
                                        <p:tgtEl>
                                          <p:spTgt spid="51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1000"/>
                                        <p:tgtEl>
                                          <p:spTgt spid="51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1000"/>
                                        <p:tgtEl>
                                          <p:spTgt spid="51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5" dur="1000"/>
                                        <p:tgtEl>
                                          <p:spTgt spid="51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8" dur="1000"/>
                                        <p:tgtEl>
                                          <p:spTgt spid="51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1" dur="1000"/>
                                        <p:tgtEl>
                                          <p:spTgt spid="51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4" dur="1000"/>
                                        <p:tgtEl>
                                          <p:spTgt spid="51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10" grpId="0" animBg="1"/>
      <p:bldP spid="51216" grpId="0" animBg="1"/>
      <p:bldP spid="51217" grpId="0" animBg="1"/>
      <p:bldP spid="51218" grpId="0" animBg="1"/>
      <p:bldP spid="51220" grpId="0" animBg="1"/>
      <p:bldP spid="51221" grpId="0" animBg="1"/>
      <p:bldP spid="51222" grpId="0" animBg="1"/>
      <p:bldP spid="51223" grpId="0" animBg="1"/>
      <p:bldP spid="51224" grpId="0" animBg="1"/>
      <p:bldP spid="51225" grpId="0" animBg="1"/>
      <p:bldP spid="51227" grpId="0"/>
    </p:bld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Line 2"/>
          <p:cNvSpPr>
            <a:spLocks noChangeShapeType="1"/>
          </p:cNvSpPr>
          <p:nvPr/>
        </p:nvSpPr>
        <p:spPr bwMode="auto">
          <a:xfrm>
            <a:off x="1905000" y="1676400"/>
            <a:ext cx="6172200" cy="0"/>
          </a:xfrm>
          <a:prstGeom prst="line">
            <a:avLst/>
          </a:prstGeom>
          <a:noFill/>
          <a:ln w="7620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title"/>
          </p:nvPr>
        </p:nvSpPr>
        <p:spPr>
          <a:xfrm>
            <a:off x="1676400" y="476250"/>
            <a:ext cx="7467600" cy="1276350"/>
          </a:xfrm>
          <a:noFill/>
          <a:ln/>
          <a:effectLst>
            <a:outerShdw dist="71842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 b="1" dirty="0" smtClean="0"/>
              <a:t>“</a:t>
            </a:r>
            <a:r>
              <a:rPr lang="en-US" b="1" dirty="0" err="1" smtClean="0"/>
              <a:t>Kelompok</a:t>
            </a:r>
            <a:r>
              <a:rPr lang="en-US" b="1" dirty="0" smtClean="0"/>
              <a:t> per </a:t>
            </a:r>
            <a:r>
              <a:rPr lang="en-US" b="1" dirty="0" err="1" smtClean="0"/>
              <a:t>Waktu</a:t>
            </a:r>
            <a:r>
              <a:rPr lang="en-US" b="1" dirty="0" smtClean="0"/>
              <a:t>” </a:t>
            </a:r>
            <a:r>
              <a:rPr lang="en-US" b="1" dirty="0"/>
              <a:t>(#1)</a:t>
            </a:r>
          </a:p>
        </p:txBody>
      </p:sp>
      <p:sp>
        <p:nvSpPr>
          <p:cNvPr id="52228" name="Line 4"/>
          <p:cNvSpPr>
            <a:spLocks noChangeShapeType="1"/>
          </p:cNvSpPr>
          <p:nvPr/>
        </p:nvSpPr>
        <p:spPr bwMode="auto">
          <a:xfrm>
            <a:off x="1828800" y="1600200"/>
            <a:ext cx="6172200" cy="0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2229" name="Line 5"/>
          <p:cNvSpPr>
            <a:spLocks noChangeShapeType="1"/>
          </p:cNvSpPr>
          <p:nvPr/>
        </p:nvSpPr>
        <p:spPr bwMode="auto">
          <a:xfrm>
            <a:off x="1981200" y="2743200"/>
            <a:ext cx="5410200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2230" name="Line 6"/>
          <p:cNvSpPr>
            <a:spLocks noChangeShapeType="1"/>
          </p:cNvSpPr>
          <p:nvPr/>
        </p:nvSpPr>
        <p:spPr bwMode="auto">
          <a:xfrm>
            <a:off x="1981200" y="2362200"/>
            <a:ext cx="0" cy="3810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2231" name="Line 7"/>
          <p:cNvSpPr>
            <a:spLocks noChangeShapeType="1"/>
          </p:cNvSpPr>
          <p:nvPr/>
        </p:nvSpPr>
        <p:spPr bwMode="auto">
          <a:xfrm>
            <a:off x="7391400" y="2362200"/>
            <a:ext cx="0" cy="3810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2232" name="Rectangle 8"/>
          <p:cNvSpPr>
            <a:spLocks noChangeArrowheads="1"/>
          </p:cNvSpPr>
          <p:nvPr/>
        </p:nvSpPr>
        <p:spPr bwMode="auto">
          <a:xfrm>
            <a:off x="1509713" y="1876425"/>
            <a:ext cx="6111875" cy="5762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800" b="0">
                <a:solidFill>
                  <a:srgbClr val="000000"/>
                </a:solidFill>
              </a:rPr>
              <a:t>   </a:t>
            </a:r>
            <a:r>
              <a:rPr lang="en-US" sz="3200" b="0">
                <a:solidFill>
                  <a:srgbClr val="000000"/>
                </a:solidFill>
              </a:rPr>
              <a:t>0       1         2        3       4       </a:t>
            </a:r>
            <a:r>
              <a:rPr lang="en-US" sz="32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5</a:t>
            </a:r>
          </a:p>
        </p:txBody>
      </p:sp>
      <p:sp>
        <p:nvSpPr>
          <p:cNvPr id="52233" name="Rectangle 9"/>
          <p:cNvSpPr>
            <a:spLocks noChangeArrowheads="1"/>
          </p:cNvSpPr>
          <p:nvPr/>
        </p:nvSpPr>
        <p:spPr bwMode="auto">
          <a:xfrm>
            <a:off x="2347913" y="2867025"/>
            <a:ext cx="5575300" cy="5159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algn="l"/>
            <a:r>
              <a:rPr lang="en-US" sz="2800">
                <a:solidFill>
                  <a:srgbClr val="014A0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800">
                <a:solidFill>
                  <a:srgbClr val="A7515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$600    $600   $400   $400  $100</a:t>
            </a:r>
          </a:p>
        </p:txBody>
      </p:sp>
      <p:sp>
        <p:nvSpPr>
          <p:cNvPr id="52234" name="Rectangle 10"/>
          <p:cNvSpPr>
            <a:spLocks noChangeArrowheads="1"/>
          </p:cNvSpPr>
          <p:nvPr/>
        </p:nvSpPr>
        <p:spPr bwMode="auto">
          <a:xfrm>
            <a:off x="1966913" y="2301875"/>
            <a:ext cx="893762" cy="5159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800">
                <a:solidFill>
                  <a:srgbClr val="C277FF"/>
                </a:solidFill>
              </a:rPr>
              <a:t>10%</a:t>
            </a:r>
          </a:p>
        </p:txBody>
      </p:sp>
      <p:sp>
        <p:nvSpPr>
          <p:cNvPr id="52235" name="Line 11"/>
          <p:cNvSpPr>
            <a:spLocks noChangeShapeType="1"/>
          </p:cNvSpPr>
          <p:nvPr/>
        </p:nvSpPr>
        <p:spPr bwMode="auto">
          <a:xfrm>
            <a:off x="2971800" y="2362200"/>
            <a:ext cx="0" cy="3810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2236" name="Line 12"/>
          <p:cNvSpPr>
            <a:spLocks noChangeShapeType="1"/>
          </p:cNvSpPr>
          <p:nvPr/>
        </p:nvSpPr>
        <p:spPr bwMode="auto">
          <a:xfrm>
            <a:off x="4267200" y="2362200"/>
            <a:ext cx="0" cy="3810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2237" name="Line 13"/>
          <p:cNvSpPr>
            <a:spLocks noChangeShapeType="1"/>
          </p:cNvSpPr>
          <p:nvPr/>
        </p:nvSpPr>
        <p:spPr bwMode="auto">
          <a:xfrm>
            <a:off x="5334000" y="2362200"/>
            <a:ext cx="0" cy="3810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2238" name="Line 14"/>
          <p:cNvSpPr>
            <a:spLocks noChangeShapeType="1"/>
          </p:cNvSpPr>
          <p:nvPr/>
        </p:nvSpPr>
        <p:spPr bwMode="auto">
          <a:xfrm>
            <a:off x="6324600" y="2362200"/>
            <a:ext cx="0" cy="3810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2239" name="Line 15"/>
          <p:cNvSpPr>
            <a:spLocks noChangeShapeType="1"/>
          </p:cNvSpPr>
          <p:nvPr/>
        </p:nvSpPr>
        <p:spPr bwMode="auto">
          <a:xfrm>
            <a:off x="2971800" y="3352800"/>
            <a:ext cx="0" cy="2286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2240" name="Line 16"/>
          <p:cNvSpPr>
            <a:spLocks noChangeShapeType="1"/>
          </p:cNvSpPr>
          <p:nvPr/>
        </p:nvSpPr>
        <p:spPr bwMode="auto">
          <a:xfrm>
            <a:off x="4267200" y="3352800"/>
            <a:ext cx="0" cy="2286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2241" name="Line 17"/>
          <p:cNvSpPr>
            <a:spLocks noChangeShapeType="1"/>
          </p:cNvSpPr>
          <p:nvPr/>
        </p:nvSpPr>
        <p:spPr bwMode="auto">
          <a:xfrm>
            <a:off x="2438400" y="3581400"/>
            <a:ext cx="18288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2242" name="Rectangle 18"/>
          <p:cNvSpPr>
            <a:spLocks noChangeArrowheads="1"/>
          </p:cNvSpPr>
          <p:nvPr/>
        </p:nvSpPr>
        <p:spPr bwMode="auto">
          <a:xfrm>
            <a:off x="900113" y="3338513"/>
            <a:ext cx="1538287" cy="1184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40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$1,041.60</a:t>
            </a:r>
          </a:p>
          <a:p>
            <a:pPr algn="l"/>
            <a:r>
              <a:rPr lang="en-US" sz="240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$   573.57</a:t>
            </a:r>
          </a:p>
          <a:p>
            <a:pPr algn="l"/>
            <a:r>
              <a:rPr lang="en-US" sz="240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$     62.10</a:t>
            </a:r>
          </a:p>
        </p:txBody>
      </p:sp>
      <p:sp>
        <p:nvSpPr>
          <p:cNvPr id="52243" name="Line 19"/>
          <p:cNvSpPr>
            <a:spLocks noChangeShapeType="1"/>
          </p:cNvSpPr>
          <p:nvPr/>
        </p:nvSpPr>
        <p:spPr bwMode="auto">
          <a:xfrm>
            <a:off x="4267200" y="3886200"/>
            <a:ext cx="2057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2244" name="Line 20"/>
          <p:cNvSpPr>
            <a:spLocks noChangeShapeType="1"/>
          </p:cNvSpPr>
          <p:nvPr/>
        </p:nvSpPr>
        <p:spPr bwMode="auto">
          <a:xfrm>
            <a:off x="2438400" y="4267200"/>
            <a:ext cx="4953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2245" name="Line 21"/>
          <p:cNvSpPr>
            <a:spLocks noChangeShapeType="1"/>
          </p:cNvSpPr>
          <p:nvPr/>
        </p:nvSpPr>
        <p:spPr bwMode="auto">
          <a:xfrm>
            <a:off x="5334000" y="3352800"/>
            <a:ext cx="0" cy="533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2246" name="Line 22"/>
          <p:cNvSpPr>
            <a:spLocks noChangeShapeType="1"/>
          </p:cNvSpPr>
          <p:nvPr/>
        </p:nvSpPr>
        <p:spPr bwMode="auto">
          <a:xfrm>
            <a:off x="6324600" y="3352800"/>
            <a:ext cx="0" cy="533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2247" name="Line 23"/>
          <p:cNvSpPr>
            <a:spLocks noChangeShapeType="1"/>
          </p:cNvSpPr>
          <p:nvPr/>
        </p:nvSpPr>
        <p:spPr bwMode="auto">
          <a:xfrm>
            <a:off x="7391400" y="3352800"/>
            <a:ext cx="0" cy="914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2248" name="Line 24"/>
          <p:cNvSpPr>
            <a:spLocks noChangeShapeType="1"/>
          </p:cNvSpPr>
          <p:nvPr/>
        </p:nvSpPr>
        <p:spPr bwMode="auto">
          <a:xfrm>
            <a:off x="838200" y="4572000"/>
            <a:ext cx="17526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2249" name="Rectangle 25"/>
          <p:cNvSpPr>
            <a:spLocks noChangeArrowheads="1"/>
          </p:cNvSpPr>
          <p:nvPr/>
        </p:nvSpPr>
        <p:spPr bwMode="auto">
          <a:xfrm>
            <a:off x="823913" y="4633913"/>
            <a:ext cx="7027566" cy="45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400" dirty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$1,677.27</a:t>
            </a:r>
            <a:r>
              <a:rPr lang="en-US" sz="2400" dirty="0">
                <a:solidFill>
                  <a:srgbClr val="014A0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= </a:t>
            </a:r>
            <a:r>
              <a:rPr lang="en-US" sz="2400" dirty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PV</a:t>
            </a:r>
            <a:r>
              <a:rPr lang="en-US" sz="2400" baseline="-25000" dirty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0</a:t>
            </a:r>
            <a:r>
              <a:rPr lang="en-US" sz="2400" dirty="0">
                <a:solidFill>
                  <a:srgbClr val="014A0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Arus</a:t>
            </a:r>
            <a:r>
              <a:rPr lang="en-US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Campuran</a:t>
            </a:r>
            <a:r>
              <a:rPr lang="en-US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0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[</a:t>
            </a:r>
            <a:r>
              <a:rPr lang="en-US" sz="20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Gunakan</a:t>
            </a:r>
            <a:r>
              <a:rPr lang="en-US" sz="20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Tabel</a:t>
            </a:r>
            <a:r>
              <a:rPr lang="en-US" sz="20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]</a:t>
            </a:r>
            <a:endParaRPr lang="en-US" sz="200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2250" name="Rectangle 26"/>
          <p:cNvSpPr>
            <a:spLocks noChangeArrowheads="1"/>
          </p:cNvSpPr>
          <p:nvPr/>
        </p:nvSpPr>
        <p:spPr bwMode="auto">
          <a:xfrm>
            <a:off x="230188" y="5243513"/>
            <a:ext cx="8683625" cy="1184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algn="r"/>
            <a:r>
              <a:rPr lang="en-US" sz="2400" dirty="0">
                <a:solidFill>
                  <a:srgbClr val="A75151"/>
                </a:solidFill>
              </a:rPr>
              <a:t>$600</a:t>
            </a:r>
            <a:r>
              <a:rPr lang="en-US" sz="2400" dirty="0">
                <a:solidFill>
                  <a:srgbClr val="000000"/>
                </a:solidFill>
              </a:rPr>
              <a:t>(</a:t>
            </a:r>
            <a:r>
              <a:rPr lang="en-US" sz="2400" dirty="0">
                <a:solidFill>
                  <a:schemeClr val="hlink"/>
                </a:solidFill>
              </a:rPr>
              <a:t>PVIFA</a:t>
            </a:r>
            <a:r>
              <a:rPr lang="en-US" sz="2400" baseline="-25000" dirty="0">
                <a:solidFill>
                  <a:srgbClr val="C277FF"/>
                </a:solidFill>
              </a:rPr>
              <a:t>10%</a:t>
            </a:r>
            <a:r>
              <a:rPr lang="en-US" sz="2400" baseline="-25000" dirty="0">
                <a:solidFill>
                  <a:srgbClr val="000000"/>
                </a:solidFill>
              </a:rPr>
              <a:t>,</a:t>
            </a:r>
            <a:r>
              <a:rPr lang="en-US" sz="2400" baseline="-25000" dirty="0">
                <a:solidFill>
                  <a:schemeClr val="tx2"/>
                </a:solidFill>
              </a:rPr>
              <a:t>2</a:t>
            </a:r>
            <a:r>
              <a:rPr lang="en-US" sz="2400" dirty="0">
                <a:solidFill>
                  <a:srgbClr val="000000"/>
                </a:solidFill>
              </a:rPr>
              <a:t>) =             </a:t>
            </a:r>
            <a:r>
              <a:rPr lang="en-US" sz="2400" dirty="0">
                <a:solidFill>
                  <a:srgbClr val="A75151"/>
                </a:solidFill>
              </a:rPr>
              <a:t>$600</a:t>
            </a:r>
            <a:r>
              <a:rPr lang="en-US" sz="2400" dirty="0">
                <a:solidFill>
                  <a:srgbClr val="000000"/>
                </a:solidFill>
              </a:rPr>
              <a:t>(</a:t>
            </a:r>
            <a:r>
              <a:rPr lang="en-US" sz="2400" dirty="0">
                <a:solidFill>
                  <a:schemeClr val="hlink"/>
                </a:solidFill>
              </a:rPr>
              <a:t>1.736</a:t>
            </a:r>
            <a:r>
              <a:rPr lang="en-US" sz="2400" dirty="0">
                <a:solidFill>
                  <a:srgbClr val="000000"/>
                </a:solidFill>
              </a:rPr>
              <a:t>) = </a:t>
            </a:r>
            <a:r>
              <a:rPr lang="en-US" sz="2400" dirty="0">
                <a:solidFill>
                  <a:srgbClr val="42B200"/>
                </a:solidFill>
              </a:rPr>
              <a:t>$1,041.60</a:t>
            </a:r>
            <a:endParaRPr lang="en-US" sz="2400" dirty="0">
              <a:solidFill>
                <a:srgbClr val="014A01"/>
              </a:solidFill>
            </a:endParaRPr>
          </a:p>
          <a:p>
            <a:pPr algn="r"/>
            <a:r>
              <a:rPr lang="en-US" sz="2400" dirty="0">
                <a:solidFill>
                  <a:srgbClr val="A75151"/>
                </a:solidFill>
              </a:rPr>
              <a:t>$400</a:t>
            </a:r>
            <a:r>
              <a:rPr lang="en-US" sz="2400" dirty="0">
                <a:solidFill>
                  <a:srgbClr val="000000"/>
                </a:solidFill>
              </a:rPr>
              <a:t>(</a:t>
            </a:r>
            <a:r>
              <a:rPr lang="en-US" sz="2400" dirty="0">
                <a:solidFill>
                  <a:schemeClr val="hlink"/>
                </a:solidFill>
              </a:rPr>
              <a:t>PVIFA</a:t>
            </a:r>
            <a:r>
              <a:rPr lang="en-US" sz="2400" baseline="-25000" dirty="0">
                <a:solidFill>
                  <a:srgbClr val="C277FF"/>
                </a:solidFill>
              </a:rPr>
              <a:t>10%</a:t>
            </a:r>
            <a:r>
              <a:rPr lang="en-US" sz="2400" baseline="-25000" dirty="0">
                <a:solidFill>
                  <a:srgbClr val="000000"/>
                </a:solidFill>
              </a:rPr>
              <a:t>,</a:t>
            </a:r>
            <a:r>
              <a:rPr lang="en-US" sz="2400" baseline="-25000" dirty="0">
                <a:solidFill>
                  <a:schemeClr val="tx2"/>
                </a:solidFill>
              </a:rPr>
              <a:t>2</a:t>
            </a:r>
            <a:r>
              <a:rPr lang="en-US" sz="2400" dirty="0">
                <a:solidFill>
                  <a:srgbClr val="000000"/>
                </a:solidFill>
              </a:rPr>
              <a:t>)(</a:t>
            </a:r>
            <a:r>
              <a:rPr lang="en-US" sz="2400" dirty="0">
                <a:solidFill>
                  <a:schemeClr val="hlink"/>
                </a:solidFill>
              </a:rPr>
              <a:t>PVIF</a:t>
            </a:r>
            <a:r>
              <a:rPr lang="en-US" sz="2400" baseline="-25000" dirty="0">
                <a:solidFill>
                  <a:srgbClr val="C277FF"/>
                </a:solidFill>
              </a:rPr>
              <a:t>10%</a:t>
            </a:r>
            <a:r>
              <a:rPr lang="en-US" sz="2400" baseline="-25000" dirty="0">
                <a:solidFill>
                  <a:srgbClr val="000000"/>
                </a:solidFill>
              </a:rPr>
              <a:t>,</a:t>
            </a:r>
            <a:r>
              <a:rPr lang="en-US" sz="2400" baseline="-25000" dirty="0">
                <a:solidFill>
                  <a:schemeClr val="tx2"/>
                </a:solidFill>
              </a:rPr>
              <a:t>2</a:t>
            </a:r>
            <a:r>
              <a:rPr lang="en-US" sz="2400" dirty="0">
                <a:solidFill>
                  <a:srgbClr val="000000"/>
                </a:solidFill>
              </a:rPr>
              <a:t>) = </a:t>
            </a:r>
            <a:r>
              <a:rPr lang="en-US" sz="2400" dirty="0">
                <a:solidFill>
                  <a:srgbClr val="A75151"/>
                </a:solidFill>
              </a:rPr>
              <a:t>$400</a:t>
            </a:r>
            <a:r>
              <a:rPr lang="en-US" sz="2400" dirty="0">
                <a:solidFill>
                  <a:srgbClr val="000000"/>
                </a:solidFill>
              </a:rPr>
              <a:t>(</a:t>
            </a:r>
            <a:r>
              <a:rPr lang="en-US" sz="2400" dirty="0">
                <a:solidFill>
                  <a:schemeClr val="hlink"/>
                </a:solidFill>
              </a:rPr>
              <a:t>1.736</a:t>
            </a:r>
            <a:r>
              <a:rPr lang="en-US" sz="2400" dirty="0">
                <a:solidFill>
                  <a:srgbClr val="000000"/>
                </a:solidFill>
              </a:rPr>
              <a:t>)(</a:t>
            </a:r>
            <a:r>
              <a:rPr lang="en-US" sz="2400" dirty="0">
                <a:solidFill>
                  <a:schemeClr val="hlink"/>
                </a:solidFill>
              </a:rPr>
              <a:t>0.826</a:t>
            </a:r>
            <a:r>
              <a:rPr lang="en-US" sz="2400" dirty="0">
                <a:solidFill>
                  <a:srgbClr val="000000"/>
                </a:solidFill>
              </a:rPr>
              <a:t>) =</a:t>
            </a:r>
            <a:r>
              <a:rPr lang="en-US" sz="2400" dirty="0">
                <a:solidFill>
                  <a:srgbClr val="42B200"/>
                </a:solidFill>
              </a:rPr>
              <a:t>    $573.57</a:t>
            </a:r>
            <a:endParaRPr lang="en-US" sz="2400" dirty="0">
              <a:solidFill>
                <a:srgbClr val="014A01"/>
              </a:solidFill>
            </a:endParaRPr>
          </a:p>
          <a:p>
            <a:pPr algn="r"/>
            <a:r>
              <a:rPr lang="en-US" sz="2400" dirty="0">
                <a:solidFill>
                  <a:srgbClr val="A75151"/>
                </a:solidFill>
              </a:rPr>
              <a:t>$100</a:t>
            </a:r>
            <a:r>
              <a:rPr lang="en-US" sz="2400" dirty="0">
                <a:solidFill>
                  <a:srgbClr val="000000"/>
                </a:solidFill>
              </a:rPr>
              <a:t> (</a:t>
            </a:r>
            <a:r>
              <a:rPr lang="en-US" sz="2400" dirty="0">
                <a:solidFill>
                  <a:schemeClr val="hlink"/>
                </a:solidFill>
              </a:rPr>
              <a:t>PVIF</a:t>
            </a:r>
            <a:r>
              <a:rPr lang="en-US" sz="2400" baseline="-25000" dirty="0">
                <a:solidFill>
                  <a:srgbClr val="C277FF"/>
                </a:solidFill>
              </a:rPr>
              <a:t>10%</a:t>
            </a:r>
            <a:r>
              <a:rPr lang="en-US" sz="2400" baseline="-25000" dirty="0">
                <a:solidFill>
                  <a:srgbClr val="000000"/>
                </a:solidFill>
              </a:rPr>
              <a:t>,</a:t>
            </a:r>
            <a:r>
              <a:rPr lang="en-US" sz="2400" baseline="-25000" dirty="0">
                <a:solidFill>
                  <a:schemeClr val="tx2"/>
                </a:solidFill>
              </a:rPr>
              <a:t>5</a:t>
            </a:r>
            <a:r>
              <a:rPr lang="en-US" sz="2400" dirty="0">
                <a:solidFill>
                  <a:srgbClr val="000000"/>
                </a:solidFill>
              </a:rPr>
              <a:t>) =            </a:t>
            </a:r>
            <a:r>
              <a:rPr lang="en-US" sz="2400" dirty="0">
                <a:solidFill>
                  <a:srgbClr val="A75151"/>
                </a:solidFill>
              </a:rPr>
              <a:t>$100</a:t>
            </a:r>
            <a:r>
              <a:rPr lang="en-US" sz="2400" dirty="0">
                <a:solidFill>
                  <a:srgbClr val="000000"/>
                </a:solidFill>
              </a:rPr>
              <a:t> (</a:t>
            </a:r>
            <a:r>
              <a:rPr lang="en-US" sz="2400" dirty="0">
                <a:solidFill>
                  <a:schemeClr val="hlink"/>
                </a:solidFill>
              </a:rPr>
              <a:t>0.621</a:t>
            </a:r>
            <a:r>
              <a:rPr lang="en-US" sz="2400" dirty="0">
                <a:solidFill>
                  <a:srgbClr val="000000"/>
                </a:solidFill>
              </a:rPr>
              <a:t>) =</a:t>
            </a:r>
            <a:r>
              <a:rPr lang="en-US" sz="2400" dirty="0">
                <a:solidFill>
                  <a:srgbClr val="42B200"/>
                </a:solidFill>
              </a:rPr>
              <a:t>      $62.10</a:t>
            </a:r>
          </a:p>
        </p:txBody>
      </p:sp>
      <p:sp>
        <p:nvSpPr>
          <p:cNvPr id="52251" name="Line 27"/>
          <p:cNvSpPr>
            <a:spLocks noChangeShapeType="1"/>
          </p:cNvSpPr>
          <p:nvPr/>
        </p:nvSpPr>
        <p:spPr bwMode="auto">
          <a:xfrm>
            <a:off x="2438400" y="3886200"/>
            <a:ext cx="18288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1000"/>
                                        <p:tgtEl>
                                          <p:spTgt spid="52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1000"/>
                                        <p:tgtEl>
                                          <p:spTgt spid="52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1000"/>
                                        <p:tgtEl>
                                          <p:spTgt spid="52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" dur="1000"/>
                                        <p:tgtEl>
                                          <p:spTgt spid="52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1000"/>
                                        <p:tgtEl>
                                          <p:spTgt spid="52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1000"/>
                                        <p:tgtEl>
                                          <p:spTgt spid="52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5" dur="1000"/>
                                        <p:tgtEl>
                                          <p:spTgt spid="52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8" dur="1000"/>
                                        <p:tgtEl>
                                          <p:spTgt spid="52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1" dur="1000"/>
                                        <p:tgtEl>
                                          <p:spTgt spid="52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0" dur="1000"/>
                                        <p:tgtEl>
                                          <p:spTgt spid="52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39" grpId="0" animBg="1"/>
      <p:bldP spid="52240" grpId="0" animBg="1"/>
      <p:bldP spid="52241" grpId="0" animBg="1"/>
      <p:bldP spid="52243" grpId="0" animBg="1"/>
      <p:bldP spid="52244" grpId="0" animBg="1"/>
      <p:bldP spid="52245" grpId="0" animBg="1"/>
      <p:bldP spid="52246" grpId="0" animBg="1"/>
      <p:bldP spid="52247" grpId="0" animBg="1"/>
      <p:bldP spid="52249" grpId="0"/>
      <p:bldP spid="52250" grpId="0"/>
      <p:bldP spid="52251" grpId="0" animBg="1"/>
    </p:bld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Line 2"/>
          <p:cNvSpPr>
            <a:spLocks noChangeShapeType="1"/>
          </p:cNvSpPr>
          <p:nvPr/>
        </p:nvSpPr>
        <p:spPr bwMode="auto">
          <a:xfrm>
            <a:off x="1905000" y="1676400"/>
            <a:ext cx="6324600" cy="0"/>
          </a:xfrm>
          <a:prstGeom prst="line">
            <a:avLst/>
          </a:prstGeom>
          <a:noFill/>
          <a:ln w="7620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title"/>
          </p:nvPr>
        </p:nvSpPr>
        <p:spPr>
          <a:xfrm>
            <a:off x="1524000" y="476250"/>
            <a:ext cx="7620000" cy="1276350"/>
          </a:xfrm>
          <a:noFill/>
          <a:ln/>
          <a:effectLst>
            <a:outerShdw dist="71842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 b="1" dirty="0" smtClean="0"/>
              <a:t>“</a:t>
            </a:r>
            <a:r>
              <a:rPr lang="en-US" b="1" dirty="0" err="1" smtClean="0"/>
              <a:t>Kelompok</a:t>
            </a:r>
            <a:r>
              <a:rPr lang="en-US" b="1" dirty="0" smtClean="0"/>
              <a:t> per </a:t>
            </a:r>
            <a:r>
              <a:rPr lang="en-US" b="1" dirty="0" err="1" smtClean="0"/>
              <a:t>Waktu</a:t>
            </a:r>
            <a:r>
              <a:rPr lang="en-US" b="1" dirty="0" smtClean="0"/>
              <a:t>”  </a:t>
            </a:r>
            <a:r>
              <a:rPr lang="en-US" b="1" dirty="0"/>
              <a:t>(#2)</a:t>
            </a:r>
          </a:p>
        </p:txBody>
      </p:sp>
      <p:sp>
        <p:nvSpPr>
          <p:cNvPr id="53252" name="Line 4"/>
          <p:cNvSpPr>
            <a:spLocks noChangeShapeType="1"/>
          </p:cNvSpPr>
          <p:nvPr/>
        </p:nvSpPr>
        <p:spPr bwMode="auto">
          <a:xfrm>
            <a:off x="1828800" y="1600200"/>
            <a:ext cx="6324600" cy="0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3253" name="Line 5"/>
          <p:cNvSpPr>
            <a:spLocks noChangeShapeType="1"/>
          </p:cNvSpPr>
          <p:nvPr/>
        </p:nvSpPr>
        <p:spPr bwMode="auto">
          <a:xfrm>
            <a:off x="1981200" y="2590800"/>
            <a:ext cx="4343400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3254" name="Line 6"/>
          <p:cNvSpPr>
            <a:spLocks noChangeShapeType="1"/>
          </p:cNvSpPr>
          <p:nvPr/>
        </p:nvSpPr>
        <p:spPr bwMode="auto">
          <a:xfrm>
            <a:off x="1981200" y="2362200"/>
            <a:ext cx="0" cy="2286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3255" name="Rectangle 7"/>
          <p:cNvSpPr>
            <a:spLocks noChangeArrowheads="1"/>
          </p:cNvSpPr>
          <p:nvPr/>
        </p:nvSpPr>
        <p:spPr bwMode="auto">
          <a:xfrm>
            <a:off x="1509713" y="1920875"/>
            <a:ext cx="5067300" cy="5159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400" b="0">
                <a:solidFill>
                  <a:srgbClr val="000000"/>
                </a:solidFill>
              </a:rPr>
              <a:t>   </a:t>
            </a:r>
            <a:r>
              <a:rPr lang="en-US" sz="2800" b="0">
                <a:solidFill>
                  <a:srgbClr val="000000"/>
                </a:solidFill>
              </a:rPr>
              <a:t>0         1         2          3         4</a:t>
            </a:r>
          </a:p>
        </p:txBody>
      </p:sp>
      <p:sp>
        <p:nvSpPr>
          <p:cNvPr id="53256" name="Rectangle 8"/>
          <p:cNvSpPr>
            <a:spLocks noChangeArrowheads="1"/>
          </p:cNvSpPr>
          <p:nvPr/>
        </p:nvSpPr>
        <p:spPr bwMode="auto">
          <a:xfrm>
            <a:off x="2424113" y="2638425"/>
            <a:ext cx="4356100" cy="5159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algn="l"/>
            <a:r>
              <a:rPr lang="en-US" sz="2800">
                <a:solidFill>
                  <a:srgbClr val="014A0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>
                <a:solidFill>
                  <a:srgbClr val="A7515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$400     $400      $400    $400</a:t>
            </a:r>
          </a:p>
        </p:txBody>
      </p:sp>
      <p:sp>
        <p:nvSpPr>
          <p:cNvPr id="53257" name="Line 9"/>
          <p:cNvSpPr>
            <a:spLocks noChangeShapeType="1"/>
          </p:cNvSpPr>
          <p:nvPr/>
        </p:nvSpPr>
        <p:spPr bwMode="auto">
          <a:xfrm>
            <a:off x="2971800" y="2362200"/>
            <a:ext cx="0" cy="2286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3258" name="Line 10"/>
          <p:cNvSpPr>
            <a:spLocks noChangeShapeType="1"/>
          </p:cNvSpPr>
          <p:nvPr/>
        </p:nvSpPr>
        <p:spPr bwMode="auto">
          <a:xfrm>
            <a:off x="4114800" y="2362200"/>
            <a:ext cx="0" cy="2286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3259" name="Line 11"/>
          <p:cNvSpPr>
            <a:spLocks noChangeShapeType="1"/>
          </p:cNvSpPr>
          <p:nvPr/>
        </p:nvSpPr>
        <p:spPr bwMode="auto">
          <a:xfrm>
            <a:off x="5257800" y="2362200"/>
            <a:ext cx="0" cy="2286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3260" name="Line 12"/>
          <p:cNvSpPr>
            <a:spLocks noChangeShapeType="1"/>
          </p:cNvSpPr>
          <p:nvPr/>
        </p:nvSpPr>
        <p:spPr bwMode="auto">
          <a:xfrm>
            <a:off x="6324600" y="2362200"/>
            <a:ext cx="0" cy="2286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3261" name="Line 13"/>
          <p:cNvSpPr>
            <a:spLocks noChangeShapeType="1"/>
          </p:cNvSpPr>
          <p:nvPr/>
        </p:nvSpPr>
        <p:spPr bwMode="auto">
          <a:xfrm>
            <a:off x="2971800" y="3124200"/>
            <a:ext cx="0" cy="2286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3262" name="Line 14"/>
          <p:cNvSpPr>
            <a:spLocks noChangeShapeType="1"/>
          </p:cNvSpPr>
          <p:nvPr/>
        </p:nvSpPr>
        <p:spPr bwMode="auto">
          <a:xfrm>
            <a:off x="1981200" y="3352800"/>
            <a:ext cx="42672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3263" name="Line 15"/>
          <p:cNvSpPr>
            <a:spLocks noChangeShapeType="1"/>
          </p:cNvSpPr>
          <p:nvPr/>
        </p:nvSpPr>
        <p:spPr bwMode="auto">
          <a:xfrm>
            <a:off x="4114800" y="3124200"/>
            <a:ext cx="0" cy="2286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3264" name="Line 16"/>
          <p:cNvSpPr>
            <a:spLocks noChangeShapeType="1"/>
          </p:cNvSpPr>
          <p:nvPr/>
        </p:nvSpPr>
        <p:spPr bwMode="auto">
          <a:xfrm>
            <a:off x="5257800" y="3124200"/>
            <a:ext cx="0" cy="2286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3265" name="Line 17"/>
          <p:cNvSpPr>
            <a:spLocks noChangeShapeType="1"/>
          </p:cNvSpPr>
          <p:nvPr/>
        </p:nvSpPr>
        <p:spPr bwMode="auto">
          <a:xfrm>
            <a:off x="6248400" y="3124200"/>
            <a:ext cx="0" cy="2286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3266" name="Rectangle 18"/>
          <p:cNvSpPr>
            <a:spLocks noChangeArrowheads="1"/>
          </p:cNvSpPr>
          <p:nvPr/>
        </p:nvSpPr>
        <p:spPr bwMode="auto">
          <a:xfrm>
            <a:off x="1295400" y="6248400"/>
            <a:ext cx="3733800" cy="58221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8" tIns="44450" rIns="90488" bIns="44450">
            <a:spAutoFit/>
          </a:bodyPr>
          <a:lstStyle/>
          <a:p>
            <a:r>
              <a:rPr lang="en-US" sz="3200" dirty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PV</a:t>
            </a:r>
            <a:r>
              <a:rPr lang="en-US" sz="3200" baseline="-25000" dirty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0</a:t>
            </a:r>
            <a:r>
              <a:rPr lang="en-US" sz="3200" dirty="0">
                <a:solidFill>
                  <a:srgbClr val="014A01"/>
                </a:solidFill>
              </a:rPr>
              <a:t> </a:t>
            </a:r>
            <a:r>
              <a:rPr lang="en-US" sz="3200" dirty="0" smtClean="0">
                <a:solidFill>
                  <a:srgbClr val="014A01"/>
                </a:solidFill>
              </a:rPr>
              <a:t>= </a:t>
            </a:r>
            <a:r>
              <a:rPr lang="en-US" sz="3200" dirty="0" smtClean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$</a:t>
            </a:r>
            <a:r>
              <a:rPr lang="en-US" sz="3200" dirty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1677.30</a:t>
            </a:r>
            <a:r>
              <a:rPr lang="en-US" sz="3200" dirty="0" smtClean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. </a:t>
            </a:r>
            <a:endParaRPr lang="en-US" sz="3200" dirty="0">
              <a:solidFill>
                <a:srgbClr val="42B2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3267" name="Rectangle 19"/>
          <p:cNvSpPr>
            <a:spLocks noChangeArrowheads="1"/>
          </p:cNvSpPr>
          <p:nvPr/>
        </p:nvSpPr>
        <p:spPr bwMode="auto">
          <a:xfrm>
            <a:off x="1509713" y="3444875"/>
            <a:ext cx="2800350" cy="5159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400" b="0">
                <a:solidFill>
                  <a:srgbClr val="000000"/>
                </a:solidFill>
              </a:rPr>
              <a:t>   </a:t>
            </a:r>
            <a:r>
              <a:rPr lang="en-US" sz="2800" b="0">
                <a:solidFill>
                  <a:srgbClr val="000000"/>
                </a:solidFill>
              </a:rPr>
              <a:t>0         1         2</a:t>
            </a:r>
          </a:p>
        </p:txBody>
      </p:sp>
      <p:sp>
        <p:nvSpPr>
          <p:cNvPr id="53268" name="Line 20"/>
          <p:cNvSpPr>
            <a:spLocks noChangeShapeType="1"/>
          </p:cNvSpPr>
          <p:nvPr/>
        </p:nvSpPr>
        <p:spPr bwMode="auto">
          <a:xfrm>
            <a:off x="4114800" y="3886200"/>
            <a:ext cx="0" cy="2286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3269" name="Line 21"/>
          <p:cNvSpPr>
            <a:spLocks noChangeShapeType="1"/>
          </p:cNvSpPr>
          <p:nvPr/>
        </p:nvSpPr>
        <p:spPr bwMode="auto">
          <a:xfrm>
            <a:off x="3048000" y="3886200"/>
            <a:ext cx="0" cy="2286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3270" name="Line 22"/>
          <p:cNvSpPr>
            <a:spLocks noChangeShapeType="1"/>
          </p:cNvSpPr>
          <p:nvPr/>
        </p:nvSpPr>
        <p:spPr bwMode="auto">
          <a:xfrm>
            <a:off x="1981200" y="4800600"/>
            <a:ext cx="21336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3271" name="Rectangle 23"/>
          <p:cNvSpPr>
            <a:spLocks noChangeArrowheads="1"/>
          </p:cNvSpPr>
          <p:nvPr/>
        </p:nvSpPr>
        <p:spPr bwMode="auto">
          <a:xfrm>
            <a:off x="2424113" y="4162425"/>
            <a:ext cx="2146300" cy="5159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algn="l"/>
            <a:r>
              <a:rPr lang="en-US" sz="2800">
                <a:solidFill>
                  <a:srgbClr val="014A0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>
                <a:solidFill>
                  <a:srgbClr val="A7515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$200     $200</a:t>
            </a:r>
          </a:p>
        </p:txBody>
      </p:sp>
      <p:sp>
        <p:nvSpPr>
          <p:cNvPr id="53272" name="Rectangle 24"/>
          <p:cNvSpPr>
            <a:spLocks noChangeArrowheads="1"/>
          </p:cNvSpPr>
          <p:nvPr/>
        </p:nvSpPr>
        <p:spPr bwMode="auto">
          <a:xfrm>
            <a:off x="1509713" y="4892675"/>
            <a:ext cx="6053137" cy="5159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400" b="0">
                <a:solidFill>
                  <a:srgbClr val="000000"/>
                </a:solidFill>
              </a:rPr>
              <a:t>   </a:t>
            </a:r>
            <a:r>
              <a:rPr lang="en-US" sz="2800" b="0">
                <a:solidFill>
                  <a:srgbClr val="000000"/>
                </a:solidFill>
              </a:rPr>
              <a:t>0         1         2          3         4        5</a:t>
            </a:r>
          </a:p>
        </p:txBody>
      </p:sp>
      <p:sp>
        <p:nvSpPr>
          <p:cNvPr id="53273" name="Line 25"/>
          <p:cNvSpPr>
            <a:spLocks noChangeShapeType="1"/>
          </p:cNvSpPr>
          <p:nvPr/>
        </p:nvSpPr>
        <p:spPr bwMode="auto">
          <a:xfrm>
            <a:off x="1981200" y="5257800"/>
            <a:ext cx="0" cy="2286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3274" name="Line 26"/>
          <p:cNvSpPr>
            <a:spLocks noChangeShapeType="1"/>
          </p:cNvSpPr>
          <p:nvPr/>
        </p:nvSpPr>
        <p:spPr bwMode="auto">
          <a:xfrm>
            <a:off x="3048000" y="5257800"/>
            <a:ext cx="0" cy="2286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3275" name="Line 27"/>
          <p:cNvSpPr>
            <a:spLocks noChangeShapeType="1"/>
          </p:cNvSpPr>
          <p:nvPr/>
        </p:nvSpPr>
        <p:spPr bwMode="auto">
          <a:xfrm>
            <a:off x="4114800" y="5257800"/>
            <a:ext cx="0" cy="2286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3276" name="Line 28"/>
          <p:cNvSpPr>
            <a:spLocks noChangeShapeType="1"/>
          </p:cNvSpPr>
          <p:nvPr/>
        </p:nvSpPr>
        <p:spPr bwMode="auto">
          <a:xfrm>
            <a:off x="5257800" y="5257800"/>
            <a:ext cx="0" cy="2286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3277" name="Line 29"/>
          <p:cNvSpPr>
            <a:spLocks noChangeShapeType="1"/>
          </p:cNvSpPr>
          <p:nvPr/>
        </p:nvSpPr>
        <p:spPr bwMode="auto">
          <a:xfrm>
            <a:off x="6324600" y="5257800"/>
            <a:ext cx="0" cy="2286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3278" name="Line 30"/>
          <p:cNvSpPr>
            <a:spLocks noChangeShapeType="1"/>
          </p:cNvSpPr>
          <p:nvPr/>
        </p:nvSpPr>
        <p:spPr bwMode="auto">
          <a:xfrm>
            <a:off x="7315200" y="5257800"/>
            <a:ext cx="0" cy="2286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3279" name="Line 31"/>
          <p:cNvSpPr>
            <a:spLocks noChangeShapeType="1"/>
          </p:cNvSpPr>
          <p:nvPr/>
        </p:nvSpPr>
        <p:spPr bwMode="auto">
          <a:xfrm>
            <a:off x="1981200" y="5486400"/>
            <a:ext cx="5334000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3280" name="Rectangle 32"/>
          <p:cNvSpPr>
            <a:spLocks noChangeArrowheads="1"/>
          </p:cNvSpPr>
          <p:nvPr/>
        </p:nvSpPr>
        <p:spPr bwMode="auto">
          <a:xfrm>
            <a:off x="2347913" y="5457825"/>
            <a:ext cx="5422900" cy="5159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algn="l"/>
            <a:r>
              <a:rPr lang="en-US" sz="2800">
                <a:solidFill>
                  <a:srgbClr val="014A0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>
                <a:solidFill>
                  <a:srgbClr val="A7515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                                                $100</a:t>
            </a:r>
          </a:p>
        </p:txBody>
      </p:sp>
      <p:sp>
        <p:nvSpPr>
          <p:cNvPr id="53281" name="Line 33"/>
          <p:cNvSpPr>
            <a:spLocks noChangeShapeType="1"/>
          </p:cNvSpPr>
          <p:nvPr/>
        </p:nvSpPr>
        <p:spPr bwMode="auto">
          <a:xfrm>
            <a:off x="7315200" y="5867400"/>
            <a:ext cx="0" cy="2286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3282" name="Line 34"/>
          <p:cNvSpPr>
            <a:spLocks noChangeShapeType="1"/>
          </p:cNvSpPr>
          <p:nvPr/>
        </p:nvSpPr>
        <p:spPr bwMode="auto">
          <a:xfrm>
            <a:off x="1981200" y="6096000"/>
            <a:ext cx="5334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3283" name="Line 35"/>
          <p:cNvSpPr>
            <a:spLocks noChangeShapeType="1"/>
          </p:cNvSpPr>
          <p:nvPr/>
        </p:nvSpPr>
        <p:spPr bwMode="auto">
          <a:xfrm>
            <a:off x="1981200" y="3886200"/>
            <a:ext cx="0" cy="2286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3284" name="Line 36"/>
          <p:cNvSpPr>
            <a:spLocks noChangeShapeType="1"/>
          </p:cNvSpPr>
          <p:nvPr/>
        </p:nvSpPr>
        <p:spPr bwMode="auto">
          <a:xfrm>
            <a:off x="1981200" y="4114800"/>
            <a:ext cx="2133600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3285" name="Line 37"/>
          <p:cNvSpPr>
            <a:spLocks noChangeShapeType="1"/>
          </p:cNvSpPr>
          <p:nvPr/>
        </p:nvSpPr>
        <p:spPr bwMode="auto">
          <a:xfrm>
            <a:off x="4114800" y="4572000"/>
            <a:ext cx="0" cy="2286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3286" name="Line 38"/>
          <p:cNvSpPr>
            <a:spLocks noChangeShapeType="1"/>
          </p:cNvSpPr>
          <p:nvPr/>
        </p:nvSpPr>
        <p:spPr bwMode="auto">
          <a:xfrm>
            <a:off x="3048000" y="4572000"/>
            <a:ext cx="0" cy="2286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3287" name="Rectangle 39"/>
          <p:cNvSpPr>
            <a:spLocks noChangeArrowheads="1"/>
          </p:cNvSpPr>
          <p:nvPr/>
        </p:nvSpPr>
        <p:spPr bwMode="auto">
          <a:xfrm>
            <a:off x="290513" y="3109913"/>
            <a:ext cx="1538287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400" dirty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$1,268.00</a:t>
            </a:r>
          </a:p>
        </p:txBody>
      </p:sp>
      <p:sp>
        <p:nvSpPr>
          <p:cNvPr id="53288" name="Rectangle 40"/>
          <p:cNvSpPr>
            <a:spLocks noChangeArrowheads="1"/>
          </p:cNvSpPr>
          <p:nvPr/>
        </p:nvSpPr>
        <p:spPr bwMode="auto">
          <a:xfrm>
            <a:off x="442913" y="4557713"/>
            <a:ext cx="1284287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400" dirty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$347.20</a:t>
            </a:r>
          </a:p>
        </p:txBody>
      </p:sp>
      <p:sp>
        <p:nvSpPr>
          <p:cNvPr id="53289" name="Rectangle 41"/>
          <p:cNvSpPr>
            <a:spLocks noChangeArrowheads="1"/>
          </p:cNvSpPr>
          <p:nvPr/>
        </p:nvSpPr>
        <p:spPr bwMode="auto">
          <a:xfrm>
            <a:off x="595313" y="5853113"/>
            <a:ext cx="111442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400" dirty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$62.10</a:t>
            </a:r>
          </a:p>
        </p:txBody>
      </p:sp>
      <p:sp>
        <p:nvSpPr>
          <p:cNvPr id="53290" name="Rectangle 42"/>
          <p:cNvSpPr>
            <a:spLocks noChangeArrowheads="1"/>
          </p:cNvSpPr>
          <p:nvPr/>
        </p:nvSpPr>
        <p:spPr bwMode="auto">
          <a:xfrm>
            <a:off x="595313" y="3705225"/>
            <a:ext cx="423194" cy="58221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32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+</a:t>
            </a:r>
            <a:endParaRPr lang="en-US" sz="320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3291" name="Rectangle 43"/>
          <p:cNvSpPr>
            <a:spLocks noChangeArrowheads="1"/>
          </p:cNvSpPr>
          <p:nvPr/>
        </p:nvSpPr>
        <p:spPr bwMode="auto">
          <a:xfrm>
            <a:off x="595313" y="5076825"/>
            <a:ext cx="423194" cy="58221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32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+</a:t>
            </a:r>
            <a:endParaRPr lang="en-US" sz="320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53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500"/>
                                        <p:tgtEl>
                                          <p:spTgt spid="53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53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" dur="500"/>
                                        <p:tgtEl>
                                          <p:spTgt spid="53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0"/>
                                        <p:tgtEl>
                                          <p:spTgt spid="53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1000"/>
                                        <p:tgtEl>
                                          <p:spTgt spid="53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0" dur="1000"/>
                                        <p:tgtEl>
                                          <p:spTgt spid="53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3" dur="1000"/>
                                        <p:tgtEl>
                                          <p:spTgt spid="53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1" dur="1000"/>
                                        <p:tgtEl>
                                          <p:spTgt spid="53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4" dur="1000"/>
                                        <p:tgtEl>
                                          <p:spTgt spid="53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0" dur="500"/>
                                        <p:tgtEl>
                                          <p:spTgt spid="53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61" grpId="0" animBg="1"/>
      <p:bldP spid="53262" grpId="0" animBg="1"/>
      <p:bldP spid="53263" grpId="0" animBg="1"/>
      <p:bldP spid="53264" grpId="0" animBg="1"/>
      <p:bldP spid="53265" grpId="0" animBg="1"/>
      <p:bldP spid="53266" grpId="0"/>
      <p:bldP spid="53270" grpId="0" animBg="1"/>
      <p:bldP spid="53281" grpId="0" animBg="1"/>
      <p:bldP spid="53282" grpId="0" animBg="1"/>
      <p:bldP spid="53285" grpId="0" animBg="1"/>
      <p:bldP spid="53286" grpId="0" animBg="1"/>
      <p:bldP spid="53287" grpId="0"/>
      <p:bldP spid="53288" grpId="0"/>
      <p:bldP spid="53289" grpId="0"/>
      <p:bldP spid="53290" grpId="0"/>
      <p:bldP spid="53291" grpId="0"/>
    </p:bld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6" name="Rectangle 4"/>
          <p:cNvSpPr>
            <a:spLocks noGrp="1" noChangeArrowheads="1"/>
          </p:cNvSpPr>
          <p:nvPr>
            <p:ph type="title"/>
          </p:nvPr>
        </p:nvSpPr>
        <p:spPr>
          <a:xfrm>
            <a:off x="1676400" y="76200"/>
            <a:ext cx="4876800" cy="1524000"/>
          </a:xfrm>
          <a:noFill/>
          <a:ln/>
          <a:effectLst>
            <a:outerShdw dist="71842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 b="1" dirty="0" err="1" smtClean="0"/>
              <a:t>Frequensi</a:t>
            </a:r>
            <a:r>
              <a:rPr lang="en-US" b="1" dirty="0" smtClean="0"/>
              <a:t> </a:t>
            </a:r>
            <a:r>
              <a:rPr lang="en-US" b="1" dirty="0" err="1" smtClean="0"/>
              <a:t>Pemajemukan</a:t>
            </a:r>
            <a:endParaRPr lang="en-US" b="1" dirty="0"/>
          </a:p>
        </p:txBody>
      </p:sp>
      <p:sp>
        <p:nvSpPr>
          <p:cNvPr id="54274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0" y="1905000"/>
            <a:ext cx="8915400" cy="4800600"/>
          </a:xfrm>
          <a:noFill/>
          <a:ln/>
        </p:spPr>
        <p:txBody>
          <a:bodyPr/>
          <a:lstStyle/>
          <a:p>
            <a:pPr algn="ctr">
              <a:buFont typeface="Monotype Sorts" pitchFamily="2" charset="2"/>
              <a:buNone/>
            </a:pPr>
            <a:r>
              <a:rPr lang="en-US" dirty="0" err="1" smtClean="0"/>
              <a:t>Persamaan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:</a:t>
            </a:r>
            <a:endParaRPr lang="en-US" dirty="0"/>
          </a:p>
          <a:p>
            <a:pPr algn="ctr">
              <a:buFont typeface="Monotype Sorts" pitchFamily="2" charset="2"/>
              <a:buNone/>
            </a:pPr>
            <a:r>
              <a:rPr lang="en-US" dirty="0" err="1">
                <a:solidFill>
                  <a:srgbClr val="A75151"/>
                </a:solidFill>
              </a:rPr>
              <a:t>FV</a:t>
            </a:r>
            <a:r>
              <a:rPr lang="en-US" baseline="-25000" dirty="0" err="1">
                <a:solidFill>
                  <a:schemeClr val="tx2"/>
                </a:solidFill>
              </a:rPr>
              <a:t>n</a:t>
            </a:r>
            <a:r>
              <a:rPr lang="en-US" dirty="0"/>
              <a:t>	= </a:t>
            </a:r>
            <a:r>
              <a:rPr lang="en-US" dirty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PV</a:t>
            </a:r>
            <a:r>
              <a:rPr lang="en-US" baseline="-25000" dirty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0</a:t>
            </a:r>
            <a:r>
              <a:rPr lang="en-US" dirty="0"/>
              <a:t>(1 + [</a:t>
            </a:r>
            <a:r>
              <a:rPr lang="en-US" dirty="0" err="1">
                <a:solidFill>
                  <a:srgbClr val="C277FF"/>
                </a:solidFill>
              </a:rPr>
              <a:t>i</a:t>
            </a:r>
            <a:r>
              <a:rPr lang="en-US" dirty="0"/>
              <a:t>/</a:t>
            </a:r>
            <a:r>
              <a:rPr lang="en-US" dirty="0">
                <a:solidFill>
                  <a:schemeClr val="hlink"/>
                </a:solidFill>
              </a:rPr>
              <a:t>m</a:t>
            </a:r>
            <a:r>
              <a:rPr lang="en-US" dirty="0"/>
              <a:t>])</a:t>
            </a:r>
            <a:r>
              <a:rPr lang="en-US" baseline="30000" dirty="0" err="1">
                <a:solidFill>
                  <a:schemeClr val="hlink"/>
                </a:solidFill>
              </a:rPr>
              <a:t>m</a:t>
            </a:r>
            <a:r>
              <a:rPr lang="en-US" baseline="30000" dirty="0" err="1">
                <a:solidFill>
                  <a:schemeClr val="tx2"/>
                </a:solidFill>
              </a:rPr>
              <a:t>n</a:t>
            </a:r>
            <a:endParaRPr lang="en-US" baseline="30000" dirty="0"/>
          </a:p>
          <a:p>
            <a:pPr>
              <a:buFont typeface="Monotype Sorts" pitchFamily="2" charset="2"/>
              <a:buNone/>
            </a:pPr>
            <a:r>
              <a:rPr lang="en-US" sz="3200" dirty="0"/>
              <a:t>		</a:t>
            </a:r>
            <a:r>
              <a:rPr lang="en-US" sz="3200" dirty="0">
                <a:solidFill>
                  <a:schemeClr val="tx2"/>
                </a:solidFill>
              </a:rPr>
              <a:t>n</a:t>
            </a:r>
            <a:r>
              <a:rPr lang="en-US" sz="3200" dirty="0"/>
              <a:t>:	    </a:t>
            </a:r>
            <a:r>
              <a:rPr lang="en-US" sz="3200" dirty="0" err="1" smtClean="0"/>
              <a:t>Jumlah</a:t>
            </a:r>
            <a:r>
              <a:rPr lang="en-US" sz="3200" dirty="0" smtClean="0"/>
              <a:t> </a:t>
            </a:r>
            <a:r>
              <a:rPr lang="en-US" sz="3200" dirty="0" err="1" smtClean="0"/>
              <a:t>Tahun</a:t>
            </a:r>
            <a:r>
              <a:rPr lang="en-US" sz="3200" dirty="0"/>
              <a:t>				</a:t>
            </a:r>
            <a:endParaRPr lang="en-US" sz="3200" dirty="0" smtClean="0"/>
          </a:p>
          <a:p>
            <a:pPr>
              <a:buFont typeface="Monotype Sorts" pitchFamily="2" charset="2"/>
              <a:buNone/>
            </a:pPr>
            <a:r>
              <a:rPr lang="en-US" sz="3200" dirty="0" smtClean="0">
                <a:solidFill>
                  <a:schemeClr val="hlink"/>
                </a:solidFill>
              </a:rPr>
              <a:t>		m</a:t>
            </a:r>
            <a:r>
              <a:rPr lang="en-US" sz="3200" dirty="0"/>
              <a:t>:	    </a:t>
            </a:r>
            <a:r>
              <a:rPr lang="en-US" sz="3200" dirty="0" err="1" smtClean="0"/>
              <a:t>Periode</a:t>
            </a:r>
            <a:r>
              <a:rPr lang="en-US" sz="3200" dirty="0" smtClean="0"/>
              <a:t> </a:t>
            </a:r>
            <a:r>
              <a:rPr lang="en-US" sz="3200" dirty="0" err="1" smtClean="0"/>
              <a:t>Pemajemukan</a:t>
            </a:r>
            <a:r>
              <a:rPr lang="en-US" sz="3200" dirty="0" smtClean="0"/>
              <a:t> per </a:t>
            </a:r>
            <a:r>
              <a:rPr lang="en-US" sz="3200" dirty="0" err="1" smtClean="0"/>
              <a:t>Tahun</a:t>
            </a:r>
            <a:r>
              <a:rPr lang="en-US" sz="3200" dirty="0"/>
              <a:t>	</a:t>
            </a:r>
            <a:r>
              <a:rPr lang="en-US" sz="3200" dirty="0" err="1">
                <a:solidFill>
                  <a:srgbClr val="C277FF"/>
                </a:solidFill>
              </a:rPr>
              <a:t>i</a:t>
            </a:r>
            <a:r>
              <a:rPr lang="en-US" sz="3200" dirty="0"/>
              <a:t>:	    </a:t>
            </a:r>
            <a:r>
              <a:rPr lang="en-US" sz="3200" dirty="0" smtClean="0"/>
              <a:t>Tingkat </a:t>
            </a:r>
            <a:r>
              <a:rPr lang="en-US" sz="3200" dirty="0" err="1" smtClean="0"/>
              <a:t>Bunga</a:t>
            </a:r>
            <a:r>
              <a:rPr lang="en-US" sz="3200" dirty="0" smtClean="0"/>
              <a:t> per </a:t>
            </a:r>
            <a:r>
              <a:rPr lang="en-US" sz="3200" dirty="0" err="1" smtClean="0"/>
              <a:t>Tahun</a:t>
            </a:r>
            <a:r>
              <a:rPr lang="en-US" sz="3200" dirty="0"/>
              <a:t>			</a:t>
            </a:r>
            <a:r>
              <a:rPr lang="en-US" sz="3200" dirty="0" err="1" smtClean="0">
                <a:solidFill>
                  <a:srgbClr val="A75151"/>
                </a:solidFill>
              </a:rPr>
              <a:t>FV</a:t>
            </a:r>
            <a:r>
              <a:rPr lang="en-US" sz="3200" baseline="-25000" dirty="0" err="1" smtClean="0">
                <a:solidFill>
                  <a:schemeClr val="tx2"/>
                </a:solidFill>
              </a:rPr>
              <a:t>n</a:t>
            </a:r>
            <a:r>
              <a:rPr lang="en-US" sz="3200" baseline="-25000" dirty="0" err="1" smtClean="0"/>
              <a:t>,</a:t>
            </a:r>
            <a:r>
              <a:rPr lang="en-US" sz="3200" baseline="-25000" dirty="0" err="1" smtClean="0">
                <a:solidFill>
                  <a:schemeClr val="hlink"/>
                </a:solidFill>
              </a:rPr>
              <a:t>m</a:t>
            </a:r>
            <a:r>
              <a:rPr lang="en-US" sz="3200" dirty="0"/>
              <a:t>:  FV </a:t>
            </a:r>
            <a:r>
              <a:rPr lang="en-US" sz="3200" dirty="0" err="1" smtClean="0"/>
              <a:t>akhir</a:t>
            </a:r>
            <a:r>
              <a:rPr lang="en-US" sz="3200" dirty="0" smtClean="0"/>
              <a:t> </a:t>
            </a:r>
            <a:r>
              <a:rPr lang="en-US" sz="3200" dirty="0" err="1" smtClean="0"/>
              <a:t>tahun</a:t>
            </a:r>
            <a:r>
              <a:rPr lang="en-US" sz="3200" dirty="0" smtClean="0"/>
              <a:t> </a:t>
            </a:r>
            <a:r>
              <a:rPr lang="en-US" sz="3200" dirty="0" err="1" smtClean="0"/>
              <a:t>ke</a:t>
            </a:r>
            <a:r>
              <a:rPr lang="en-US" sz="3200" dirty="0" smtClean="0"/>
              <a:t>-n</a:t>
            </a:r>
            <a:endParaRPr lang="en-US" sz="3200" dirty="0"/>
          </a:p>
          <a:p>
            <a:pPr>
              <a:buFont typeface="Monotype Sorts" pitchFamily="2" charset="2"/>
              <a:buNone/>
            </a:pPr>
            <a:r>
              <a:rPr lang="en-US" sz="3200" dirty="0"/>
              <a:t>		</a:t>
            </a:r>
            <a:r>
              <a:rPr lang="en-US" sz="3200" dirty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PV</a:t>
            </a:r>
            <a:r>
              <a:rPr lang="en-US" sz="3200" baseline="-25000" dirty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0</a:t>
            </a:r>
            <a:r>
              <a:rPr lang="en-US" sz="3200" dirty="0"/>
              <a:t>:	    PV </a:t>
            </a:r>
            <a:r>
              <a:rPr lang="en-US" sz="3200" dirty="0" err="1" smtClean="0"/>
              <a:t>Arus</a:t>
            </a:r>
            <a:r>
              <a:rPr lang="en-US" sz="3200" dirty="0" smtClean="0"/>
              <a:t> </a:t>
            </a:r>
            <a:r>
              <a:rPr lang="en-US" sz="3200" dirty="0" err="1" smtClean="0"/>
              <a:t>Kas</a:t>
            </a:r>
            <a:r>
              <a:rPr lang="en-US" sz="3200" dirty="0" smtClean="0"/>
              <a:t> </a:t>
            </a:r>
            <a:r>
              <a:rPr lang="en-US" sz="3200" dirty="0" err="1" smtClean="0"/>
              <a:t>Saat</a:t>
            </a:r>
            <a:r>
              <a:rPr lang="en-US" sz="3200" dirty="0" smtClean="0"/>
              <a:t> </a:t>
            </a:r>
            <a:r>
              <a:rPr lang="en-US" sz="3200" dirty="0" err="1" smtClean="0"/>
              <a:t>Ini</a:t>
            </a:r>
            <a:endParaRPr lang="en-US" sz="3200" dirty="0"/>
          </a:p>
        </p:txBody>
      </p:sp>
      <p:sp>
        <p:nvSpPr>
          <p:cNvPr id="54275" name="Line 3"/>
          <p:cNvSpPr>
            <a:spLocks noChangeShapeType="1"/>
          </p:cNvSpPr>
          <p:nvPr/>
        </p:nvSpPr>
        <p:spPr bwMode="auto">
          <a:xfrm>
            <a:off x="1905000" y="1676400"/>
            <a:ext cx="3733800" cy="0"/>
          </a:xfrm>
          <a:prstGeom prst="line">
            <a:avLst/>
          </a:prstGeom>
          <a:noFill/>
          <a:ln w="7620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4277" name="Line 5"/>
          <p:cNvSpPr>
            <a:spLocks noChangeShapeType="1"/>
          </p:cNvSpPr>
          <p:nvPr/>
        </p:nvSpPr>
        <p:spPr bwMode="auto">
          <a:xfrm>
            <a:off x="1828800" y="1600200"/>
            <a:ext cx="3733800" cy="0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0" name="Rectangle 4"/>
          <p:cNvSpPr>
            <a:spLocks noGrp="1" noChangeArrowheads="1"/>
          </p:cNvSpPr>
          <p:nvPr>
            <p:ph type="title"/>
          </p:nvPr>
        </p:nvSpPr>
        <p:spPr>
          <a:xfrm>
            <a:off x="1676400" y="476250"/>
            <a:ext cx="7391400" cy="1276350"/>
          </a:xfrm>
          <a:noFill/>
          <a:ln/>
          <a:effectLst>
            <a:outerShdw dist="71842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 b="1" dirty="0" err="1" smtClean="0"/>
              <a:t>Impak</a:t>
            </a:r>
            <a:r>
              <a:rPr lang="en-US" b="1" dirty="0" smtClean="0"/>
              <a:t> </a:t>
            </a:r>
            <a:r>
              <a:rPr lang="en-US" b="1" dirty="0" err="1" smtClean="0"/>
              <a:t>Frequensi</a:t>
            </a:r>
            <a:endParaRPr lang="en-US" b="1" dirty="0"/>
          </a:p>
        </p:txBody>
      </p:sp>
      <p:sp>
        <p:nvSpPr>
          <p:cNvPr id="55298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304800" y="1905000"/>
            <a:ext cx="8534400" cy="4648200"/>
          </a:xfrm>
          <a:noFill/>
          <a:ln/>
        </p:spPr>
        <p:txBody>
          <a:bodyPr/>
          <a:lstStyle/>
          <a:p>
            <a:pPr marL="0" indent="0" algn="ctr">
              <a:buFont typeface="Monotype Sorts" pitchFamily="2" charset="2"/>
              <a:buNone/>
              <a:tabLst>
                <a:tab pos="1428750" algn="l"/>
              </a:tabLst>
            </a:pPr>
            <a:r>
              <a:rPr lang="en-US" dirty="0" err="1" smtClean="0"/>
              <a:t>Tima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$1,000</a:t>
            </a:r>
            <a:r>
              <a:rPr lang="en-US" dirty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diinvestasi</a:t>
            </a:r>
            <a:r>
              <a:rPr lang="en-US" dirty="0" smtClean="0"/>
              <a:t> </a:t>
            </a:r>
            <a:r>
              <a:rPr lang="en-US" dirty="0" err="1" smtClean="0"/>
              <a:t>selama</a:t>
            </a:r>
            <a:r>
              <a:rPr lang="en-US" dirty="0" smtClean="0"/>
              <a:t> </a:t>
            </a:r>
            <a:r>
              <a:rPr lang="en-US" dirty="0">
                <a:solidFill>
                  <a:schemeClr val="tx2"/>
                </a:solidFill>
              </a:rPr>
              <a:t>2 </a:t>
            </a:r>
            <a:r>
              <a:rPr lang="en-US" dirty="0" err="1" smtClean="0">
                <a:solidFill>
                  <a:schemeClr val="tx2"/>
                </a:solidFill>
              </a:rPr>
              <a:t>Tahun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bunga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C277FF"/>
                </a:solidFill>
              </a:rPr>
              <a:t>12%</a:t>
            </a:r>
            <a:r>
              <a:rPr lang="en-US" dirty="0" smtClean="0"/>
              <a:t> per </a:t>
            </a:r>
            <a:r>
              <a:rPr lang="en-US" dirty="0" err="1" smtClean="0"/>
              <a:t>tahun</a:t>
            </a:r>
            <a:r>
              <a:rPr lang="en-US" dirty="0" smtClean="0"/>
              <a:t>.</a:t>
            </a:r>
            <a:endParaRPr lang="en-US" dirty="0"/>
          </a:p>
          <a:p>
            <a:pPr marL="0" indent="0">
              <a:buFont typeface="Monotype Sorts" pitchFamily="2" charset="2"/>
              <a:buNone/>
              <a:tabLst>
                <a:tab pos="1428750" algn="l"/>
              </a:tabLst>
            </a:pPr>
            <a:r>
              <a:rPr lang="en-US" dirty="0" err="1" smtClean="0"/>
              <a:t>Tahunan</a:t>
            </a:r>
            <a:r>
              <a:rPr lang="en-US" dirty="0" smtClean="0"/>
              <a:t>   </a:t>
            </a:r>
            <a:r>
              <a:rPr lang="en-US" dirty="0">
                <a:solidFill>
                  <a:srgbClr val="A75151"/>
                </a:solidFill>
              </a:rPr>
              <a:t>FV</a:t>
            </a:r>
            <a:r>
              <a:rPr lang="en-US" baseline="-25000" dirty="0">
                <a:solidFill>
                  <a:schemeClr val="tx2"/>
                </a:solidFill>
              </a:rPr>
              <a:t>2</a:t>
            </a:r>
            <a:r>
              <a:rPr lang="en-US" dirty="0"/>
              <a:t> 	= </a:t>
            </a:r>
            <a:r>
              <a:rPr lang="en-US" dirty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1,000</a:t>
            </a:r>
            <a:r>
              <a:rPr lang="en-US" dirty="0"/>
              <a:t>(1+ [</a:t>
            </a:r>
            <a:r>
              <a:rPr lang="en-US" dirty="0">
                <a:solidFill>
                  <a:srgbClr val="C277FF"/>
                </a:solidFill>
              </a:rPr>
              <a:t>.12</a:t>
            </a:r>
            <a:r>
              <a:rPr lang="en-US" dirty="0"/>
              <a:t>/</a:t>
            </a:r>
            <a:r>
              <a:rPr lang="en-US" dirty="0">
                <a:solidFill>
                  <a:schemeClr val="hlink"/>
                </a:solidFill>
              </a:rPr>
              <a:t>1</a:t>
            </a:r>
            <a:r>
              <a:rPr lang="en-US" dirty="0"/>
              <a:t>])</a:t>
            </a:r>
            <a:r>
              <a:rPr lang="en-US" baseline="30000" dirty="0">
                <a:solidFill>
                  <a:schemeClr val="hlink"/>
                </a:solidFill>
              </a:rPr>
              <a:t>(1)</a:t>
            </a:r>
            <a:r>
              <a:rPr lang="en-US" baseline="30000" dirty="0">
                <a:solidFill>
                  <a:schemeClr val="tx2"/>
                </a:solidFill>
              </a:rPr>
              <a:t>(2) 	         		</a:t>
            </a:r>
            <a:r>
              <a:rPr lang="en-US" dirty="0"/>
              <a:t>= </a:t>
            </a:r>
            <a:r>
              <a:rPr lang="en-US" dirty="0">
                <a:solidFill>
                  <a:srgbClr val="A7515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1,254.40</a:t>
            </a:r>
          </a:p>
          <a:p>
            <a:pPr marL="0" indent="0">
              <a:buFont typeface="Monotype Sorts" pitchFamily="2" charset="2"/>
              <a:buNone/>
              <a:tabLst>
                <a:tab pos="1428750" algn="l"/>
              </a:tabLst>
            </a:pPr>
            <a:r>
              <a:rPr lang="en-US" dirty="0" smtClean="0"/>
              <a:t>Semester   </a:t>
            </a:r>
            <a:r>
              <a:rPr lang="en-US" dirty="0">
                <a:solidFill>
                  <a:srgbClr val="A75151"/>
                </a:solidFill>
              </a:rPr>
              <a:t>FV</a:t>
            </a:r>
            <a:r>
              <a:rPr lang="en-US" baseline="-25000" dirty="0">
                <a:solidFill>
                  <a:schemeClr val="tx2"/>
                </a:solidFill>
              </a:rPr>
              <a:t>2</a:t>
            </a:r>
            <a:r>
              <a:rPr lang="en-US" dirty="0"/>
              <a:t> 	= </a:t>
            </a:r>
            <a:r>
              <a:rPr lang="en-US" dirty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1,000</a:t>
            </a:r>
            <a:r>
              <a:rPr lang="en-US" dirty="0"/>
              <a:t>(1+ [</a:t>
            </a:r>
            <a:r>
              <a:rPr lang="en-US" dirty="0">
                <a:solidFill>
                  <a:srgbClr val="C277FF"/>
                </a:solidFill>
              </a:rPr>
              <a:t>.12</a:t>
            </a:r>
            <a:r>
              <a:rPr lang="en-US" dirty="0"/>
              <a:t>/</a:t>
            </a:r>
            <a:r>
              <a:rPr lang="en-US" dirty="0">
                <a:solidFill>
                  <a:schemeClr val="hlink"/>
                </a:solidFill>
              </a:rPr>
              <a:t>2</a:t>
            </a:r>
            <a:r>
              <a:rPr lang="en-US" dirty="0"/>
              <a:t>])</a:t>
            </a:r>
            <a:r>
              <a:rPr lang="en-US" baseline="30000" dirty="0">
                <a:solidFill>
                  <a:schemeClr val="hlink"/>
                </a:solidFill>
              </a:rPr>
              <a:t>(2)</a:t>
            </a:r>
            <a:r>
              <a:rPr lang="en-US" baseline="30000" dirty="0">
                <a:solidFill>
                  <a:schemeClr val="tx2"/>
                </a:solidFill>
              </a:rPr>
              <a:t>(2) 	         		</a:t>
            </a:r>
            <a:r>
              <a:rPr lang="en-US" dirty="0"/>
              <a:t>= </a:t>
            </a:r>
            <a:r>
              <a:rPr lang="en-US" dirty="0">
                <a:solidFill>
                  <a:srgbClr val="A7515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1,262.48</a:t>
            </a:r>
          </a:p>
        </p:txBody>
      </p:sp>
      <p:sp>
        <p:nvSpPr>
          <p:cNvPr id="55299" name="Line 3"/>
          <p:cNvSpPr>
            <a:spLocks noChangeShapeType="1"/>
          </p:cNvSpPr>
          <p:nvPr/>
        </p:nvSpPr>
        <p:spPr bwMode="auto">
          <a:xfrm>
            <a:off x="1905000" y="1676400"/>
            <a:ext cx="5410200" cy="0"/>
          </a:xfrm>
          <a:prstGeom prst="line">
            <a:avLst/>
          </a:prstGeom>
          <a:noFill/>
          <a:ln w="7620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5301" name="Line 5"/>
          <p:cNvSpPr>
            <a:spLocks noChangeShapeType="1"/>
          </p:cNvSpPr>
          <p:nvPr/>
        </p:nvSpPr>
        <p:spPr bwMode="auto">
          <a:xfrm>
            <a:off x="1828800" y="1600200"/>
            <a:ext cx="5410200" cy="0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4" name="Rectangle 4"/>
          <p:cNvSpPr>
            <a:spLocks noGrp="1" noChangeArrowheads="1"/>
          </p:cNvSpPr>
          <p:nvPr>
            <p:ph type="title"/>
          </p:nvPr>
        </p:nvSpPr>
        <p:spPr>
          <a:xfrm>
            <a:off x="1676400" y="476250"/>
            <a:ext cx="7391400" cy="1276350"/>
          </a:xfrm>
          <a:noFill/>
          <a:ln/>
          <a:effectLst>
            <a:outerShdw dist="71842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 b="1" dirty="0" err="1" smtClean="0"/>
              <a:t>Impak</a:t>
            </a:r>
            <a:r>
              <a:rPr lang="en-US" b="1" dirty="0" smtClean="0"/>
              <a:t> </a:t>
            </a:r>
            <a:r>
              <a:rPr lang="en-US" b="1" dirty="0" err="1" smtClean="0"/>
              <a:t>Frequensi</a:t>
            </a:r>
            <a:endParaRPr lang="en-US" b="1" dirty="0"/>
          </a:p>
        </p:txBody>
      </p:sp>
      <p:sp>
        <p:nvSpPr>
          <p:cNvPr id="56322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152400" y="1905000"/>
            <a:ext cx="8915400" cy="4648200"/>
          </a:xfrm>
          <a:noFill/>
          <a:ln/>
        </p:spPr>
        <p:txBody>
          <a:bodyPr/>
          <a:lstStyle/>
          <a:p>
            <a:pPr>
              <a:buFont typeface="Monotype Sorts" pitchFamily="2" charset="2"/>
              <a:buNone/>
              <a:tabLst>
                <a:tab pos="1428750" algn="l"/>
              </a:tabLst>
            </a:pPr>
            <a:r>
              <a:rPr lang="en-US" dirty="0" err="1" smtClean="0"/>
              <a:t>Triwulan</a:t>
            </a:r>
            <a:r>
              <a:rPr lang="en-US" dirty="0" smtClean="0"/>
              <a:t>   </a:t>
            </a:r>
            <a:r>
              <a:rPr lang="en-US" dirty="0">
                <a:solidFill>
                  <a:srgbClr val="A75151"/>
                </a:solidFill>
              </a:rPr>
              <a:t>FV</a:t>
            </a:r>
            <a:r>
              <a:rPr lang="en-US" baseline="-25000" dirty="0">
                <a:solidFill>
                  <a:schemeClr val="tx2"/>
                </a:solidFill>
              </a:rPr>
              <a:t>2</a:t>
            </a:r>
            <a:r>
              <a:rPr lang="en-US" dirty="0"/>
              <a:t>	= </a:t>
            </a:r>
            <a:r>
              <a:rPr lang="en-US" dirty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1,000</a:t>
            </a:r>
            <a:r>
              <a:rPr lang="en-US" dirty="0"/>
              <a:t>(1+ [</a:t>
            </a:r>
            <a:r>
              <a:rPr lang="en-US" dirty="0">
                <a:solidFill>
                  <a:srgbClr val="C277FF"/>
                </a:solidFill>
              </a:rPr>
              <a:t>.12</a:t>
            </a:r>
            <a:r>
              <a:rPr lang="en-US" dirty="0"/>
              <a:t>/</a:t>
            </a:r>
            <a:r>
              <a:rPr lang="en-US" dirty="0">
                <a:solidFill>
                  <a:schemeClr val="hlink"/>
                </a:solidFill>
              </a:rPr>
              <a:t>4</a:t>
            </a:r>
            <a:r>
              <a:rPr lang="en-US" dirty="0"/>
              <a:t>])</a:t>
            </a:r>
            <a:r>
              <a:rPr lang="en-US" baseline="30000" dirty="0">
                <a:solidFill>
                  <a:schemeClr val="hlink"/>
                </a:solidFill>
              </a:rPr>
              <a:t>(4)</a:t>
            </a:r>
            <a:r>
              <a:rPr lang="en-US" baseline="30000" dirty="0">
                <a:solidFill>
                  <a:schemeClr val="tx2"/>
                </a:solidFill>
              </a:rPr>
              <a:t>(2) 	         		</a:t>
            </a:r>
            <a:r>
              <a:rPr lang="en-US" dirty="0"/>
              <a:t>= </a:t>
            </a:r>
            <a:r>
              <a:rPr lang="en-US" dirty="0">
                <a:solidFill>
                  <a:srgbClr val="A7515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1,266.77</a:t>
            </a:r>
            <a:endParaRPr lang="en-US" dirty="0"/>
          </a:p>
          <a:p>
            <a:pPr>
              <a:buFont typeface="Monotype Sorts" pitchFamily="2" charset="2"/>
              <a:buNone/>
              <a:tabLst>
                <a:tab pos="1428750" algn="l"/>
              </a:tabLst>
            </a:pPr>
            <a:r>
              <a:rPr lang="en-US" dirty="0" err="1" smtClean="0"/>
              <a:t>Bulanan</a:t>
            </a:r>
            <a:r>
              <a:rPr lang="en-US" dirty="0" smtClean="0"/>
              <a:t>    </a:t>
            </a:r>
            <a:r>
              <a:rPr lang="en-US" dirty="0">
                <a:solidFill>
                  <a:srgbClr val="A75151"/>
                </a:solidFill>
              </a:rPr>
              <a:t>FV</a:t>
            </a:r>
            <a:r>
              <a:rPr lang="en-US" baseline="-25000" dirty="0">
                <a:solidFill>
                  <a:schemeClr val="tx2"/>
                </a:solidFill>
              </a:rPr>
              <a:t>2</a:t>
            </a:r>
            <a:r>
              <a:rPr lang="en-US" baseline="-25000" dirty="0">
                <a:solidFill>
                  <a:schemeClr val="hlink"/>
                </a:solidFill>
              </a:rPr>
              <a:t>	</a:t>
            </a:r>
            <a:r>
              <a:rPr lang="en-US" dirty="0"/>
              <a:t>= </a:t>
            </a:r>
            <a:r>
              <a:rPr lang="en-US" dirty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1,000</a:t>
            </a:r>
            <a:r>
              <a:rPr lang="en-US" dirty="0"/>
              <a:t>(1+ [</a:t>
            </a:r>
            <a:r>
              <a:rPr lang="en-US" dirty="0">
                <a:solidFill>
                  <a:srgbClr val="C277FF"/>
                </a:solidFill>
              </a:rPr>
              <a:t>.12</a:t>
            </a:r>
            <a:r>
              <a:rPr lang="en-US" dirty="0"/>
              <a:t>/</a:t>
            </a:r>
            <a:r>
              <a:rPr lang="en-US" dirty="0">
                <a:solidFill>
                  <a:schemeClr val="hlink"/>
                </a:solidFill>
              </a:rPr>
              <a:t>12</a:t>
            </a:r>
            <a:r>
              <a:rPr lang="en-US" dirty="0"/>
              <a:t>])</a:t>
            </a:r>
            <a:r>
              <a:rPr lang="en-US" baseline="30000" dirty="0">
                <a:solidFill>
                  <a:schemeClr val="hlink"/>
                </a:solidFill>
              </a:rPr>
              <a:t>(12)</a:t>
            </a:r>
            <a:r>
              <a:rPr lang="en-US" baseline="30000" dirty="0">
                <a:solidFill>
                  <a:schemeClr val="tx2"/>
                </a:solidFill>
              </a:rPr>
              <a:t>(2) 				</a:t>
            </a:r>
            <a:r>
              <a:rPr lang="en-US" dirty="0"/>
              <a:t>= </a:t>
            </a:r>
            <a:r>
              <a:rPr lang="en-US" dirty="0">
                <a:solidFill>
                  <a:srgbClr val="A7515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1,269.73</a:t>
            </a:r>
            <a:endParaRPr lang="en-US" dirty="0"/>
          </a:p>
          <a:p>
            <a:pPr>
              <a:buFont typeface="Monotype Sorts" pitchFamily="2" charset="2"/>
              <a:buNone/>
              <a:tabLst>
                <a:tab pos="1428750" algn="l"/>
              </a:tabLst>
            </a:pPr>
            <a:r>
              <a:rPr lang="en-US" dirty="0" err="1" smtClean="0"/>
              <a:t>Harian</a:t>
            </a:r>
            <a:r>
              <a:rPr lang="en-US" dirty="0"/>
              <a:t>		   </a:t>
            </a:r>
            <a:r>
              <a:rPr lang="en-US" dirty="0">
                <a:solidFill>
                  <a:srgbClr val="A75151"/>
                </a:solidFill>
              </a:rPr>
              <a:t>FV</a:t>
            </a:r>
            <a:r>
              <a:rPr lang="en-US" baseline="-25000" dirty="0">
                <a:solidFill>
                  <a:schemeClr val="tx2"/>
                </a:solidFill>
              </a:rPr>
              <a:t>2</a:t>
            </a:r>
            <a:r>
              <a:rPr lang="en-US" baseline="-25000" dirty="0">
                <a:solidFill>
                  <a:schemeClr val="hlink"/>
                </a:solidFill>
              </a:rPr>
              <a:t>	</a:t>
            </a:r>
            <a:r>
              <a:rPr lang="en-US" dirty="0"/>
              <a:t>= </a:t>
            </a:r>
            <a:r>
              <a:rPr lang="en-US" dirty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1,000</a:t>
            </a:r>
            <a:r>
              <a:rPr lang="en-US" dirty="0"/>
              <a:t>(1+</a:t>
            </a:r>
            <a:r>
              <a:rPr lang="en-US" sz="3200" dirty="0"/>
              <a:t>[</a:t>
            </a:r>
            <a:r>
              <a:rPr lang="en-US" sz="3200" dirty="0">
                <a:solidFill>
                  <a:srgbClr val="C277FF"/>
                </a:solidFill>
              </a:rPr>
              <a:t>.12</a:t>
            </a:r>
            <a:r>
              <a:rPr lang="en-US" sz="3200" dirty="0"/>
              <a:t>/</a:t>
            </a:r>
            <a:r>
              <a:rPr lang="en-US" sz="3200" dirty="0">
                <a:solidFill>
                  <a:schemeClr val="hlink"/>
                </a:solidFill>
              </a:rPr>
              <a:t>365</a:t>
            </a:r>
            <a:r>
              <a:rPr lang="en-US" sz="3200" dirty="0"/>
              <a:t>]</a:t>
            </a:r>
            <a:r>
              <a:rPr lang="en-US" dirty="0"/>
              <a:t>)</a:t>
            </a:r>
            <a:r>
              <a:rPr lang="en-US" baseline="30000" dirty="0">
                <a:solidFill>
                  <a:schemeClr val="hlink"/>
                </a:solidFill>
              </a:rPr>
              <a:t>(365)</a:t>
            </a:r>
            <a:r>
              <a:rPr lang="en-US" baseline="30000" dirty="0">
                <a:solidFill>
                  <a:schemeClr val="tx2"/>
                </a:solidFill>
              </a:rPr>
              <a:t>(2) 				</a:t>
            </a:r>
            <a:r>
              <a:rPr lang="en-US" dirty="0"/>
              <a:t>= </a:t>
            </a:r>
            <a:r>
              <a:rPr lang="en-US" dirty="0">
                <a:solidFill>
                  <a:srgbClr val="A7515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1,271.20</a:t>
            </a:r>
          </a:p>
        </p:txBody>
      </p:sp>
      <p:sp>
        <p:nvSpPr>
          <p:cNvPr id="56323" name="Line 3"/>
          <p:cNvSpPr>
            <a:spLocks noChangeShapeType="1"/>
          </p:cNvSpPr>
          <p:nvPr/>
        </p:nvSpPr>
        <p:spPr bwMode="auto">
          <a:xfrm>
            <a:off x="1905000" y="1676400"/>
            <a:ext cx="5410200" cy="0"/>
          </a:xfrm>
          <a:prstGeom prst="line">
            <a:avLst/>
          </a:prstGeom>
          <a:noFill/>
          <a:ln w="7620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6325" name="Line 5"/>
          <p:cNvSpPr>
            <a:spLocks noChangeShapeType="1"/>
          </p:cNvSpPr>
          <p:nvPr/>
        </p:nvSpPr>
        <p:spPr bwMode="auto">
          <a:xfrm>
            <a:off x="1828800" y="1600200"/>
            <a:ext cx="5410200" cy="0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ChangeArrowheads="1"/>
          </p:cNvSpPr>
          <p:nvPr/>
        </p:nvSpPr>
        <p:spPr bwMode="auto">
          <a:xfrm>
            <a:off x="457200" y="4038600"/>
            <a:ext cx="8305800" cy="2286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r>
              <a:rPr lang="en-US" sz="3200" dirty="0" err="1" smtClean="0">
                <a:solidFill>
                  <a:srgbClr val="000000"/>
                </a:solidFill>
              </a:rPr>
              <a:t>Hasilnya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</a:rPr>
              <a:t>menunjukkan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</a:rPr>
              <a:t>bahwa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</a:rPr>
              <a:t>investasi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>
                <a:solidFill>
                  <a:srgbClr val="42B200"/>
                </a:solidFill>
              </a:rPr>
              <a:t>$1,000</a:t>
            </a:r>
            <a:r>
              <a:rPr lang="en-US" sz="3200" dirty="0">
                <a:solidFill>
                  <a:srgbClr val="000000"/>
                </a:solidFill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</a:rPr>
              <a:t>dengan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</a:rPr>
              <a:t>tingkat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</a:rPr>
              <a:t>bunga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 smtClean="0">
                <a:solidFill>
                  <a:srgbClr val="C277FF"/>
                </a:solidFill>
              </a:rPr>
              <a:t>12</a:t>
            </a:r>
            <a:r>
              <a:rPr lang="en-US" sz="3200" dirty="0">
                <a:solidFill>
                  <a:srgbClr val="C277FF"/>
                </a:solidFill>
              </a:rPr>
              <a:t>%</a:t>
            </a:r>
            <a:r>
              <a:rPr lang="en-US" sz="3200" dirty="0">
                <a:solidFill>
                  <a:srgbClr val="000000"/>
                </a:solidFill>
              </a:rPr>
              <a:t> </a:t>
            </a:r>
            <a:r>
              <a:rPr lang="en-US" sz="3200" dirty="0" smtClean="0">
                <a:solidFill>
                  <a:srgbClr val="000000"/>
                </a:solidFill>
              </a:rPr>
              <a:t>per </a:t>
            </a:r>
            <a:r>
              <a:rPr lang="en-US" sz="3200" dirty="0" err="1" smtClean="0">
                <a:solidFill>
                  <a:srgbClr val="000000"/>
                </a:solidFill>
              </a:rPr>
              <a:t>tahun</a:t>
            </a:r>
            <a:r>
              <a:rPr lang="en-US" sz="3200" dirty="0" smtClean="0">
                <a:solidFill>
                  <a:srgbClr val="000000"/>
                </a:solidFill>
              </a:rPr>
              <a:t> yang </a:t>
            </a:r>
            <a:r>
              <a:rPr lang="en-US" sz="3200" dirty="0" err="1" smtClean="0">
                <a:solidFill>
                  <a:srgbClr val="000000"/>
                </a:solidFill>
              </a:rPr>
              <a:t>dimajemukkan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</a:rPr>
              <a:t>selama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 smtClean="0">
                <a:solidFill>
                  <a:schemeClr val="tx2"/>
                </a:solidFill>
              </a:rPr>
              <a:t>2 </a:t>
            </a:r>
            <a:r>
              <a:rPr lang="en-US" sz="3200" dirty="0" err="1" smtClean="0">
                <a:solidFill>
                  <a:schemeClr val="tx2"/>
                </a:solidFill>
              </a:rPr>
              <a:t>tahun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</a:rPr>
              <a:t>akan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</a:rPr>
              <a:t>menghasil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</a:rPr>
              <a:t>nilai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</a:rPr>
              <a:t>kemudian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>
                <a:solidFill>
                  <a:schemeClr val="hlink"/>
                </a:solidFill>
              </a:rPr>
              <a:t>$1,266.77</a:t>
            </a:r>
            <a:r>
              <a:rPr lang="en-US" sz="3200" dirty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74755" name="Line 3"/>
          <p:cNvSpPr>
            <a:spLocks noChangeShapeType="1"/>
          </p:cNvSpPr>
          <p:nvPr/>
        </p:nvSpPr>
        <p:spPr bwMode="auto">
          <a:xfrm>
            <a:off x="1905000" y="1676400"/>
            <a:ext cx="6248400" cy="0"/>
          </a:xfrm>
          <a:prstGeom prst="line">
            <a:avLst/>
          </a:prstGeom>
          <a:noFill/>
          <a:ln w="7620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4756" name="Rectangle 4"/>
          <p:cNvSpPr>
            <a:spLocks noGrp="1" noChangeArrowheads="1"/>
          </p:cNvSpPr>
          <p:nvPr>
            <p:ph type="title"/>
          </p:nvPr>
        </p:nvSpPr>
        <p:spPr>
          <a:xfrm>
            <a:off x="1752600" y="228600"/>
            <a:ext cx="7391400" cy="1295400"/>
          </a:xfrm>
          <a:noFill/>
          <a:ln/>
          <a:effectLst>
            <a:outerShdw dist="71842" dir="2700000" algn="ctr" rotWithShape="0">
              <a:schemeClr val="bg2"/>
            </a:outerShdw>
          </a:effectLst>
        </p:spPr>
        <p:txBody>
          <a:bodyPr>
            <a:normAutofit/>
          </a:bodyPr>
          <a:lstStyle/>
          <a:p>
            <a:r>
              <a:rPr lang="en-US" b="1" dirty="0" err="1" smtClean="0"/>
              <a:t>Pemecahan</a:t>
            </a:r>
            <a:r>
              <a:rPr lang="en-US" b="1" dirty="0" smtClean="0"/>
              <a:t> </a:t>
            </a:r>
            <a:r>
              <a:rPr lang="en-US" b="1" dirty="0" err="1" smtClean="0"/>
              <a:t>Masalah</a:t>
            </a:r>
            <a:r>
              <a:rPr lang="en-US" b="1" dirty="0" smtClean="0"/>
              <a:t> </a:t>
            </a:r>
            <a:r>
              <a:rPr lang="en-US" b="1" dirty="0" err="1" smtClean="0"/>
              <a:t>Frequensi</a:t>
            </a:r>
            <a:r>
              <a:rPr lang="en-US" b="1" dirty="0" smtClean="0"/>
              <a:t> (</a:t>
            </a:r>
            <a:r>
              <a:rPr lang="en-US" b="1" dirty="0" err="1" smtClean="0"/>
              <a:t>Triwulan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74757" name="Line 5"/>
          <p:cNvSpPr>
            <a:spLocks noChangeShapeType="1"/>
          </p:cNvSpPr>
          <p:nvPr/>
        </p:nvSpPr>
        <p:spPr bwMode="auto">
          <a:xfrm>
            <a:off x="1828800" y="1600200"/>
            <a:ext cx="6248400" cy="0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4758" name="Rectangle 6"/>
          <p:cNvSpPr>
            <a:spLocks noChangeArrowheads="1"/>
          </p:cNvSpPr>
          <p:nvPr/>
        </p:nvSpPr>
        <p:spPr bwMode="auto">
          <a:xfrm>
            <a:off x="304800" y="1828800"/>
            <a:ext cx="8534400" cy="19812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4759" name="Rectangle 7"/>
          <p:cNvSpPr>
            <a:spLocks noChangeArrowheads="1"/>
          </p:cNvSpPr>
          <p:nvPr/>
        </p:nvSpPr>
        <p:spPr bwMode="auto">
          <a:xfrm>
            <a:off x="2286000" y="2514600"/>
            <a:ext cx="1143000" cy="533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>
                <a:solidFill>
                  <a:srgbClr val="000000"/>
                </a:solidFill>
              </a:rPr>
              <a:t>N</a:t>
            </a:r>
          </a:p>
        </p:txBody>
      </p:sp>
      <p:sp>
        <p:nvSpPr>
          <p:cNvPr id="74760" name="Rectangle 8"/>
          <p:cNvSpPr>
            <a:spLocks noChangeArrowheads="1"/>
          </p:cNvSpPr>
          <p:nvPr/>
        </p:nvSpPr>
        <p:spPr bwMode="auto">
          <a:xfrm>
            <a:off x="3657600" y="2514600"/>
            <a:ext cx="1143000" cy="533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>
                <a:solidFill>
                  <a:srgbClr val="000000"/>
                </a:solidFill>
              </a:rPr>
              <a:t>I/Y</a:t>
            </a:r>
          </a:p>
        </p:txBody>
      </p:sp>
      <p:sp>
        <p:nvSpPr>
          <p:cNvPr id="74761" name="Rectangle 9"/>
          <p:cNvSpPr>
            <a:spLocks noChangeArrowheads="1"/>
          </p:cNvSpPr>
          <p:nvPr/>
        </p:nvSpPr>
        <p:spPr bwMode="auto">
          <a:xfrm>
            <a:off x="4953000" y="2514600"/>
            <a:ext cx="1143000" cy="533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>
                <a:solidFill>
                  <a:srgbClr val="000000"/>
                </a:solidFill>
              </a:rPr>
              <a:t>PV</a:t>
            </a:r>
          </a:p>
        </p:txBody>
      </p:sp>
      <p:sp>
        <p:nvSpPr>
          <p:cNvPr id="74762" name="Rectangle 10"/>
          <p:cNvSpPr>
            <a:spLocks noChangeArrowheads="1"/>
          </p:cNvSpPr>
          <p:nvPr/>
        </p:nvSpPr>
        <p:spPr bwMode="auto">
          <a:xfrm>
            <a:off x="6248400" y="2514600"/>
            <a:ext cx="1143000" cy="533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>
                <a:solidFill>
                  <a:srgbClr val="000000"/>
                </a:solidFill>
              </a:rPr>
              <a:t>PMT</a:t>
            </a:r>
          </a:p>
        </p:txBody>
      </p:sp>
      <p:sp>
        <p:nvSpPr>
          <p:cNvPr id="74763" name="Rectangle 11"/>
          <p:cNvSpPr>
            <a:spLocks noChangeArrowheads="1"/>
          </p:cNvSpPr>
          <p:nvPr/>
        </p:nvSpPr>
        <p:spPr bwMode="auto">
          <a:xfrm>
            <a:off x="7543800" y="2514600"/>
            <a:ext cx="1143000" cy="533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>
                <a:solidFill>
                  <a:srgbClr val="000000"/>
                </a:solidFill>
              </a:rPr>
              <a:t>FV</a:t>
            </a:r>
          </a:p>
        </p:txBody>
      </p:sp>
      <p:sp>
        <p:nvSpPr>
          <p:cNvPr id="74764" name="Rectangle 12"/>
          <p:cNvSpPr>
            <a:spLocks noChangeArrowheads="1"/>
          </p:cNvSpPr>
          <p:nvPr/>
        </p:nvSpPr>
        <p:spPr bwMode="auto">
          <a:xfrm>
            <a:off x="381000" y="1905000"/>
            <a:ext cx="1752600" cy="533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800" dirty="0" smtClean="0">
                <a:solidFill>
                  <a:srgbClr val="000000"/>
                </a:solidFill>
              </a:rPr>
              <a:t>Input</a:t>
            </a:r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74765" name="Rectangle 13"/>
          <p:cNvSpPr>
            <a:spLocks noChangeArrowheads="1"/>
          </p:cNvSpPr>
          <p:nvPr/>
        </p:nvSpPr>
        <p:spPr bwMode="auto">
          <a:xfrm>
            <a:off x="381000" y="3162300"/>
            <a:ext cx="1752600" cy="533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800" dirty="0" err="1" smtClean="0">
                <a:solidFill>
                  <a:srgbClr val="000000"/>
                </a:solidFill>
              </a:rPr>
              <a:t>Hasil</a:t>
            </a:r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74766" name="Rectangle 14"/>
          <p:cNvSpPr>
            <a:spLocks noChangeArrowheads="1"/>
          </p:cNvSpPr>
          <p:nvPr/>
        </p:nvSpPr>
        <p:spPr bwMode="auto">
          <a:xfrm>
            <a:off x="2286000" y="1905000"/>
            <a:ext cx="6400800" cy="533400"/>
          </a:xfrm>
          <a:prstGeom prst="rect">
            <a:avLst/>
          </a:prstGeom>
          <a:solidFill>
            <a:srgbClr val="FFFF99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/>
            <a:r>
              <a:rPr lang="en-US" sz="2800">
                <a:solidFill>
                  <a:srgbClr val="000000"/>
                </a:solidFill>
              </a:rPr>
              <a:t>  </a:t>
            </a:r>
            <a:r>
              <a:rPr lang="en-US" sz="2800">
                <a:solidFill>
                  <a:schemeClr val="tx2"/>
                </a:solidFill>
              </a:rPr>
              <a:t>2(4)</a:t>
            </a:r>
            <a:r>
              <a:rPr lang="en-US" sz="2800">
                <a:solidFill>
                  <a:srgbClr val="000000"/>
                </a:solidFill>
              </a:rPr>
              <a:t>       </a:t>
            </a:r>
            <a:r>
              <a:rPr lang="en-US" sz="2800">
                <a:solidFill>
                  <a:srgbClr val="C277FF"/>
                </a:solidFill>
              </a:rPr>
              <a:t>12/4</a:t>
            </a:r>
            <a:r>
              <a:rPr lang="en-US" sz="2800">
                <a:solidFill>
                  <a:srgbClr val="000000"/>
                </a:solidFill>
              </a:rPr>
              <a:t>    </a:t>
            </a:r>
            <a:r>
              <a:rPr lang="en-US" sz="2800">
                <a:solidFill>
                  <a:srgbClr val="42B200"/>
                </a:solidFill>
              </a:rPr>
              <a:t>-1,000      </a:t>
            </a:r>
            <a:r>
              <a:rPr lang="en-US" sz="2800">
                <a:solidFill>
                  <a:srgbClr val="000000"/>
                </a:solidFill>
              </a:rPr>
              <a:t>0</a:t>
            </a:r>
          </a:p>
        </p:txBody>
      </p:sp>
      <p:sp>
        <p:nvSpPr>
          <p:cNvPr id="74767" name="Rectangle 15"/>
          <p:cNvSpPr>
            <a:spLocks noChangeArrowheads="1"/>
          </p:cNvSpPr>
          <p:nvPr/>
        </p:nvSpPr>
        <p:spPr bwMode="auto">
          <a:xfrm>
            <a:off x="2286000" y="3124200"/>
            <a:ext cx="6400800" cy="533400"/>
          </a:xfrm>
          <a:prstGeom prst="rect">
            <a:avLst/>
          </a:prstGeom>
          <a:solidFill>
            <a:srgbClr val="FFFF99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/>
            <a:r>
              <a:rPr lang="en-US" sz="2400" dirty="0"/>
              <a:t>                                                             </a:t>
            </a:r>
            <a:r>
              <a:rPr lang="en-US" sz="2400" dirty="0">
                <a:solidFill>
                  <a:schemeClr val="hlink"/>
                </a:solidFill>
              </a:rPr>
              <a:t>1266.77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500"/>
                                        <p:tgtEl>
                                          <p:spTgt spid="74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4" grpId="0"/>
      <p:bldP spid="74767" grpId="0" animBg="1"/>
    </p:bld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388" name="Picture 36" descr="BAIId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030288" y="1905000"/>
            <a:ext cx="2741612" cy="4953000"/>
          </a:xfrm>
          <a:noFill/>
          <a:ln/>
        </p:spPr>
      </p:pic>
      <p:sp>
        <p:nvSpPr>
          <p:cNvPr id="100384" name="Rectangle 32"/>
          <p:cNvSpPr>
            <a:spLocks noGrp="1" noChangeArrowheads="1"/>
          </p:cNvSpPr>
          <p:nvPr>
            <p:ph type="body" sz="half" idx="2"/>
          </p:nvPr>
        </p:nvSpPr>
        <p:spPr>
          <a:xfrm>
            <a:off x="4419600" y="1981200"/>
            <a:ext cx="4724400" cy="4572000"/>
          </a:xfrm>
        </p:spPr>
        <p:txBody>
          <a:bodyPr/>
          <a:lstStyle/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sz="2400" u="sng" dirty="0" err="1" smtClean="0"/>
              <a:t>Tekan</a:t>
            </a:r>
            <a:r>
              <a:rPr lang="en-US" sz="2400" dirty="0" smtClean="0"/>
              <a:t>:</a:t>
            </a:r>
            <a:endParaRPr lang="en-US" sz="2400" dirty="0"/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sz="2400" dirty="0"/>
              <a:t>	  </a:t>
            </a:r>
            <a:r>
              <a:rPr lang="en-US" sz="3000" dirty="0"/>
              <a:t>2</a:t>
            </a:r>
            <a:r>
              <a:rPr lang="en-US" sz="3000" baseline="30000" dirty="0"/>
              <a:t>nd</a:t>
            </a:r>
            <a:r>
              <a:rPr lang="en-US" sz="3000" dirty="0"/>
              <a:t>   P/Y     4    ENTER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sz="3000" dirty="0"/>
              <a:t>	    2</a:t>
            </a:r>
            <a:r>
              <a:rPr lang="en-US" sz="3000" baseline="30000" dirty="0"/>
              <a:t>nd</a:t>
            </a:r>
            <a:r>
              <a:rPr lang="en-US" sz="3000" dirty="0"/>
              <a:t>	 QUIT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sz="3000" dirty="0">
                <a:ea typeface="Arial Unicode MS" pitchFamily="34" charset="-128"/>
                <a:cs typeface="Arial Unicode MS" pitchFamily="34" charset="-128"/>
              </a:rPr>
              <a:t>       12          I/Y</a:t>
            </a:r>
            <a:endParaRPr lang="en-US" sz="3000" dirty="0"/>
          </a:p>
          <a:p>
            <a:pPr>
              <a:lnSpc>
                <a:spcPct val="90000"/>
              </a:lnSpc>
              <a:spcBef>
                <a:spcPct val="30000"/>
              </a:spcBef>
              <a:buFont typeface="Monotype Sorts" pitchFamily="2" charset="2"/>
              <a:buNone/>
            </a:pPr>
            <a:r>
              <a:rPr lang="en-US" sz="3000" dirty="0"/>
              <a:t>	 -1000	    PV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sz="3000" dirty="0">
                <a:ea typeface="Arial Unicode MS" pitchFamily="34" charset="-128"/>
                <a:cs typeface="Arial Unicode MS" pitchFamily="34" charset="-128"/>
              </a:rPr>
              <a:t>        0         PMT</a:t>
            </a:r>
            <a:endParaRPr lang="en-US" sz="3000" dirty="0"/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sz="3000" dirty="0"/>
              <a:t>		2	2</a:t>
            </a:r>
            <a:r>
              <a:rPr lang="en-US" sz="3000" baseline="30000" dirty="0"/>
              <a:t>nd</a:t>
            </a:r>
            <a:r>
              <a:rPr lang="en-US" sz="3000" dirty="0"/>
              <a:t>  </a:t>
            </a:r>
            <a:r>
              <a:rPr lang="en-US" sz="3000" dirty="0" err="1"/>
              <a:t>xP</a:t>
            </a:r>
            <a:r>
              <a:rPr lang="en-US" sz="3000" dirty="0"/>
              <a:t>/Y   N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sz="3000" dirty="0"/>
              <a:t>      CPT        FV</a:t>
            </a:r>
          </a:p>
        </p:txBody>
      </p:sp>
      <p:sp>
        <p:nvSpPr>
          <p:cNvPr id="100354" name="Rectangle 2"/>
          <p:cNvSpPr>
            <a:spLocks noChangeArrowheads="1"/>
          </p:cNvSpPr>
          <p:nvPr/>
        </p:nvSpPr>
        <p:spPr bwMode="auto">
          <a:xfrm>
            <a:off x="6248400" y="5486400"/>
            <a:ext cx="6858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0355" name="Rectangle 3"/>
          <p:cNvSpPr>
            <a:spLocks noChangeArrowheads="1"/>
          </p:cNvSpPr>
          <p:nvPr/>
        </p:nvSpPr>
        <p:spPr bwMode="auto">
          <a:xfrm>
            <a:off x="6248400" y="4876800"/>
            <a:ext cx="14478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0356" name="Rectangle 4"/>
          <p:cNvSpPr>
            <a:spLocks noChangeArrowheads="1"/>
          </p:cNvSpPr>
          <p:nvPr/>
        </p:nvSpPr>
        <p:spPr bwMode="auto">
          <a:xfrm>
            <a:off x="6248400" y="4343400"/>
            <a:ext cx="14478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0357" name="Rectangle 5"/>
          <p:cNvSpPr>
            <a:spLocks noChangeArrowheads="1"/>
          </p:cNvSpPr>
          <p:nvPr/>
        </p:nvSpPr>
        <p:spPr bwMode="auto">
          <a:xfrm>
            <a:off x="4953000" y="4876800"/>
            <a:ext cx="11430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0358" name="Rectangle 6"/>
          <p:cNvSpPr>
            <a:spLocks noChangeArrowheads="1"/>
          </p:cNvSpPr>
          <p:nvPr/>
        </p:nvSpPr>
        <p:spPr bwMode="auto">
          <a:xfrm>
            <a:off x="4953000" y="5486400"/>
            <a:ext cx="11430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0359" name="Rectangle 7"/>
          <p:cNvSpPr>
            <a:spLocks noChangeArrowheads="1"/>
          </p:cNvSpPr>
          <p:nvPr/>
        </p:nvSpPr>
        <p:spPr bwMode="auto">
          <a:xfrm>
            <a:off x="4953000" y="4343400"/>
            <a:ext cx="11430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0361" name="Oval 9"/>
          <p:cNvSpPr>
            <a:spLocks noChangeArrowheads="1"/>
          </p:cNvSpPr>
          <p:nvPr/>
        </p:nvSpPr>
        <p:spPr bwMode="auto">
          <a:xfrm>
            <a:off x="1447800" y="4038600"/>
            <a:ext cx="381000" cy="304800"/>
          </a:xfrm>
          <a:prstGeom prst="ellipse">
            <a:avLst/>
          </a:prstGeom>
          <a:noFill/>
          <a:ln w="12700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0362" name="Oval 10"/>
          <p:cNvSpPr>
            <a:spLocks noChangeArrowheads="1"/>
          </p:cNvSpPr>
          <p:nvPr/>
        </p:nvSpPr>
        <p:spPr bwMode="auto">
          <a:xfrm>
            <a:off x="1524000" y="3733800"/>
            <a:ext cx="381000" cy="304800"/>
          </a:xfrm>
          <a:prstGeom prst="ellipse">
            <a:avLst/>
          </a:prstGeom>
          <a:noFill/>
          <a:ln w="12700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0363" name="Rectangle 11"/>
          <p:cNvSpPr>
            <a:spLocks noChangeArrowheads="1"/>
          </p:cNvSpPr>
          <p:nvPr/>
        </p:nvSpPr>
        <p:spPr bwMode="auto">
          <a:xfrm>
            <a:off x="4953000" y="3733800"/>
            <a:ext cx="11430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0364" name="Rectangle 12"/>
          <p:cNvSpPr>
            <a:spLocks noChangeArrowheads="1"/>
          </p:cNvSpPr>
          <p:nvPr/>
        </p:nvSpPr>
        <p:spPr bwMode="auto">
          <a:xfrm>
            <a:off x="4953000" y="3124200"/>
            <a:ext cx="11430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0365" name="Rectangle 13"/>
          <p:cNvSpPr>
            <a:spLocks noChangeArrowheads="1"/>
          </p:cNvSpPr>
          <p:nvPr/>
        </p:nvSpPr>
        <p:spPr bwMode="auto">
          <a:xfrm>
            <a:off x="4953000" y="2514600"/>
            <a:ext cx="6096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0366" name="Rectangle 14"/>
          <p:cNvSpPr>
            <a:spLocks noChangeArrowheads="1"/>
          </p:cNvSpPr>
          <p:nvPr/>
        </p:nvSpPr>
        <p:spPr bwMode="auto">
          <a:xfrm>
            <a:off x="6248400" y="3733800"/>
            <a:ext cx="14478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0367" name="Rectangle 15"/>
          <p:cNvSpPr>
            <a:spLocks noChangeArrowheads="1"/>
          </p:cNvSpPr>
          <p:nvPr/>
        </p:nvSpPr>
        <p:spPr bwMode="auto">
          <a:xfrm>
            <a:off x="6248400" y="3124200"/>
            <a:ext cx="14478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0368" name="Rectangle 16"/>
          <p:cNvSpPr>
            <a:spLocks noChangeArrowheads="1"/>
          </p:cNvSpPr>
          <p:nvPr/>
        </p:nvSpPr>
        <p:spPr bwMode="auto">
          <a:xfrm>
            <a:off x="5791200" y="2514600"/>
            <a:ext cx="7620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0369" name="Rectangle 17"/>
          <p:cNvSpPr>
            <a:spLocks noChangeArrowheads="1"/>
          </p:cNvSpPr>
          <p:nvPr/>
        </p:nvSpPr>
        <p:spPr bwMode="auto">
          <a:xfrm>
            <a:off x="1752600" y="0"/>
            <a:ext cx="7391400" cy="1524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71842" dir="2700000" algn="ctr" rotWithShape="0">
              <a:schemeClr val="bg2"/>
            </a:outerShdw>
          </a:effectLst>
        </p:spPr>
        <p:txBody>
          <a:bodyPr lIns="90488" tIns="44450" rIns="90488" bIns="44450" anchor="ctr"/>
          <a:lstStyle/>
          <a:p>
            <a:pPr algn="l"/>
            <a:r>
              <a:rPr lang="en-US" sz="4000" i="1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Pemecahan</a:t>
            </a:r>
            <a:r>
              <a:rPr lang="en-US" sz="4000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4000" i="1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Masalah</a:t>
            </a:r>
            <a:r>
              <a:rPr lang="en-US" sz="4000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4000" i="1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Frequensi</a:t>
            </a:r>
            <a:r>
              <a:rPr lang="en-US" sz="4000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(</a:t>
            </a:r>
            <a:r>
              <a:rPr lang="en-US" sz="4000" i="1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Triwulan</a:t>
            </a:r>
            <a:r>
              <a:rPr lang="en-US" sz="4000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Alt.)</a:t>
            </a:r>
            <a:endParaRPr lang="en-US" sz="4000" i="1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00370" name="Line 18"/>
          <p:cNvSpPr>
            <a:spLocks noChangeShapeType="1"/>
          </p:cNvSpPr>
          <p:nvPr/>
        </p:nvSpPr>
        <p:spPr bwMode="auto">
          <a:xfrm>
            <a:off x="1828800" y="1600200"/>
            <a:ext cx="7086600" cy="0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0371" name="Line 19"/>
          <p:cNvSpPr>
            <a:spLocks noChangeShapeType="1"/>
          </p:cNvSpPr>
          <p:nvPr/>
        </p:nvSpPr>
        <p:spPr bwMode="auto">
          <a:xfrm>
            <a:off x="1905000" y="1676400"/>
            <a:ext cx="7056438" cy="0"/>
          </a:xfrm>
          <a:prstGeom prst="line">
            <a:avLst/>
          </a:prstGeom>
          <a:noFill/>
          <a:ln w="7620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0372" name="Rectangle 20"/>
          <p:cNvSpPr>
            <a:spLocks noChangeArrowheads="1"/>
          </p:cNvSpPr>
          <p:nvPr/>
        </p:nvSpPr>
        <p:spPr bwMode="auto">
          <a:xfrm>
            <a:off x="7086600" y="5486400"/>
            <a:ext cx="914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0373" name="Rectangle 21"/>
          <p:cNvSpPr>
            <a:spLocks noChangeArrowheads="1"/>
          </p:cNvSpPr>
          <p:nvPr/>
        </p:nvSpPr>
        <p:spPr bwMode="auto">
          <a:xfrm>
            <a:off x="8153400" y="5486400"/>
            <a:ext cx="6096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0374" name="Rectangle 22"/>
          <p:cNvSpPr>
            <a:spLocks noChangeArrowheads="1"/>
          </p:cNvSpPr>
          <p:nvPr/>
        </p:nvSpPr>
        <p:spPr bwMode="auto">
          <a:xfrm>
            <a:off x="6248400" y="6096000"/>
            <a:ext cx="14478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0375" name="Rectangle 23"/>
          <p:cNvSpPr>
            <a:spLocks noChangeArrowheads="1"/>
          </p:cNvSpPr>
          <p:nvPr/>
        </p:nvSpPr>
        <p:spPr bwMode="auto">
          <a:xfrm>
            <a:off x="4953000" y="6096000"/>
            <a:ext cx="11430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0376" name="Oval 24"/>
          <p:cNvSpPr>
            <a:spLocks noChangeArrowheads="1"/>
          </p:cNvSpPr>
          <p:nvPr/>
        </p:nvSpPr>
        <p:spPr bwMode="auto">
          <a:xfrm>
            <a:off x="1905000" y="4343400"/>
            <a:ext cx="381000" cy="304800"/>
          </a:xfrm>
          <a:prstGeom prst="ellipse">
            <a:avLst/>
          </a:prstGeom>
          <a:noFill/>
          <a:ln w="12700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0377" name="Oval 25"/>
          <p:cNvSpPr>
            <a:spLocks noChangeArrowheads="1"/>
          </p:cNvSpPr>
          <p:nvPr/>
        </p:nvSpPr>
        <p:spPr bwMode="auto">
          <a:xfrm>
            <a:off x="1905000" y="3733800"/>
            <a:ext cx="381000" cy="304800"/>
          </a:xfrm>
          <a:prstGeom prst="ellipse">
            <a:avLst/>
          </a:prstGeom>
          <a:noFill/>
          <a:ln w="12700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0378" name="Oval 26"/>
          <p:cNvSpPr>
            <a:spLocks noChangeArrowheads="1"/>
          </p:cNvSpPr>
          <p:nvPr/>
        </p:nvSpPr>
        <p:spPr bwMode="auto">
          <a:xfrm>
            <a:off x="2286000" y="4343400"/>
            <a:ext cx="381000" cy="304800"/>
          </a:xfrm>
          <a:prstGeom prst="ellipse">
            <a:avLst/>
          </a:prstGeom>
          <a:noFill/>
          <a:ln w="12700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0379" name="Oval 27"/>
          <p:cNvSpPr>
            <a:spLocks noChangeArrowheads="1"/>
          </p:cNvSpPr>
          <p:nvPr/>
        </p:nvSpPr>
        <p:spPr bwMode="auto">
          <a:xfrm>
            <a:off x="2743200" y="4343400"/>
            <a:ext cx="381000" cy="304800"/>
          </a:xfrm>
          <a:prstGeom prst="ellipse">
            <a:avLst/>
          </a:prstGeom>
          <a:noFill/>
          <a:ln w="12700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0380" name="Oval 28"/>
          <p:cNvSpPr>
            <a:spLocks noChangeArrowheads="1"/>
          </p:cNvSpPr>
          <p:nvPr/>
        </p:nvSpPr>
        <p:spPr bwMode="auto">
          <a:xfrm>
            <a:off x="3124200" y="4343400"/>
            <a:ext cx="381000" cy="304800"/>
          </a:xfrm>
          <a:prstGeom prst="ellipse">
            <a:avLst/>
          </a:prstGeom>
          <a:noFill/>
          <a:ln w="12700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0381" name="Oval 29"/>
          <p:cNvSpPr>
            <a:spLocks noChangeArrowheads="1"/>
          </p:cNvSpPr>
          <p:nvPr/>
        </p:nvSpPr>
        <p:spPr bwMode="auto">
          <a:xfrm>
            <a:off x="1447800" y="4343400"/>
            <a:ext cx="381000" cy="304800"/>
          </a:xfrm>
          <a:prstGeom prst="ellipse">
            <a:avLst/>
          </a:prstGeom>
          <a:noFill/>
          <a:ln w="12700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0382" name="Rectangle 30"/>
          <p:cNvSpPr>
            <a:spLocks noChangeArrowheads="1"/>
          </p:cNvSpPr>
          <p:nvPr/>
        </p:nvSpPr>
        <p:spPr bwMode="auto">
          <a:xfrm>
            <a:off x="6705600" y="2514600"/>
            <a:ext cx="7620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0383" name="Rectangle 31"/>
          <p:cNvSpPr>
            <a:spLocks noChangeArrowheads="1"/>
          </p:cNvSpPr>
          <p:nvPr/>
        </p:nvSpPr>
        <p:spPr bwMode="auto">
          <a:xfrm>
            <a:off x="7620000" y="2514600"/>
            <a:ext cx="13716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9" name="Line 3"/>
          <p:cNvSpPr>
            <a:spLocks noChangeShapeType="1"/>
          </p:cNvSpPr>
          <p:nvPr/>
        </p:nvSpPr>
        <p:spPr bwMode="auto">
          <a:xfrm>
            <a:off x="1905000" y="1676400"/>
            <a:ext cx="6248400" cy="0"/>
          </a:xfrm>
          <a:prstGeom prst="line">
            <a:avLst/>
          </a:prstGeom>
          <a:noFill/>
          <a:ln w="7620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5780" name="Rectangle 4"/>
          <p:cNvSpPr>
            <a:spLocks noGrp="1" noChangeArrowheads="1"/>
          </p:cNvSpPr>
          <p:nvPr>
            <p:ph type="title"/>
          </p:nvPr>
        </p:nvSpPr>
        <p:spPr>
          <a:xfrm>
            <a:off x="1752600" y="228600"/>
            <a:ext cx="7391400" cy="1295400"/>
          </a:xfrm>
          <a:noFill/>
          <a:ln/>
          <a:effectLst>
            <a:outerShdw dist="71842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 b="1" dirty="0" err="1" smtClean="0"/>
              <a:t>Pemecahan</a:t>
            </a:r>
            <a:r>
              <a:rPr lang="en-US" b="1" dirty="0" smtClean="0"/>
              <a:t> </a:t>
            </a:r>
            <a:r>
              <a:rPr lang="en-US" b="1" dirty="0" err="1" smtClean="0"/>
              <a:t>Masalah</a:t>
            </a:r>
            <a:r>
              <a:rPr lang="en-US" b="1" dirty="0" smtClean="0"/>
              <a:t> </a:t>
            </a:r>
            <a:r>
              <a:rPr lang="en-US" b="1" dirty="0" err="1" smtClean="0"/>
              <a:t>Frequensi</a:t>
            </a:r>
            <a:r>
              <a:rPr lang="en-US" b="1" dirty="0" smtClean="0"/>
              <a:t> (</a:t>
            </a:r>
            <a:r>
              <a:rPr lang="en-US" b="1" dirty="0" err="1" smtClean="0"/>
              <a:t>Harian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75781" name="Line 5"/>
          <p:cNvSpPr>
            <a:spLocks noChangeShapeType="1"/>
          </p:cNvSpPr>
          <p:nvPr/>
        </p:nvSpPr>
        <p:spPr bwMode="auto">
          <a:xfrm>
            <a:off x="1828800" y="1600200"/>
            <a:ext cx="6248400" cy="0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5782" name="Rectangle 6"/>
          <p:cNvSpPr>
            <a:spLocks noChangeArrowheads="1"/>
          </p:cNvSpPr>
          <p:nvPr/>
        </p:nvSpPr>
        <p:spPr bwMode="auto">
          <a:xfrm>
            <a:off x="304800" y="1828800"/>
            <a:ext cx="8534400" cy="19812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5783" name="Rectangle 7"/>
          <p:cNvSpPr>
            <a:spLocks noChangeArrowheads="1"/>
          </p:cNvSpPr>
          <p:nvPr/>
        </p:nvSpPr>
        <p:spPr bwMode="auto">
          <a:xfrm>
            <a:off x="2286000" y="2514600"/>
            <a:ext cx="1143000" cy="533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>
                <a:solidFill>
                  <a:srgbClr val="000000"/>
                </a:solidFill>
              </a:rPr>
              <a:t>N</a:t>
            </a:r>
          </a:p>
        </p:txBody>
      </p:sp>
      <p:sp>
        <p:nvSpPr>
          <p:cNvPr id="75784" name="Rectangle 8"/>
          <p:cNvSpPr>
            <a:spLocks noChangeArrowheads="1"/>
          </p:cNvSpPr>
          <p:nvPr/>
        </p:nvSpPr>
        <p:spPr bwMode="auto">
          <a:xfrm>
            <a:off x="3657600" y="2514600"/>
            <a:ext cx="1143000" cy="533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>
                <a:solidFill>
                  <a:srgbClr val="000000"/>
                </a:solidFill>
              </a:rPr>
              <a:t>I/Y</a:t>
            </a:r>
          </a:p>
        </p:txBody>
      </p:sp>
      <p:sp>
        <p:nvSpPr>
          <p:cNvPr id="75785" name="Rectangle 9"/>
          <p:cNvSpPr>
            <a:spLocks noChangeArrowheads="1"/>
          </p:cNvSpPr>
          <p:nvPr/>
        </p:nvSpPr>
        <p:spPr bwMode="auto">
          <a:xfrm>
            <a:off x="4953000" y="2514600"/>
            <a:ext cx="1143000" cy="533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>
                <a:solidFill>
                  <a:srgbClr val="000000"/>
                </a:solidFill>
              </a:rPr>
              <a:t>PV</a:t>
            </a:r>
          </a:p>
        </p:txBody>
      </p:sp>
      <p:sp>
        <p:nvSpPr>
          <p:cNvPr id="75786" name="Rectangle 10"/>
          <p:cNvSpPr>
            <a:spLocks noChangeArrowheads="1"/>
          </p:cNvSpPr>
          <p:nvPr/>
        </p:nvSpPr>
        <p:spPr bwMode="auto">
          <a:xfrm>
            <a:off x="6248400" y="2514600"/>
            <a:ext cx="1143000" cy="533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>
                <a:solidFill>
                  <a:srgbClr val="000000"/>
                </a:solidFill>
              </a:rPr>
              <a:t>PMT</a:t>
            </a:r>
          </a:p>
        </p:txBody>
      </p:sp>
      <p:sp>
        <p:nvSpPr>
          <p:cNvPr id="75787" name="Rectangle 11"/>
          <p:cNvSpPr>
            <a:spLocks noChangeArrowheads="1"/>
          </p:cNvSpPr>
          <p:nvPr/>
        </p:nvSpPr>
        <p:spPr bwMode="auto">
          <a:xfrm>
            <a:off x="7543800" y="2514600"/>
            <a:ext cx="1143000" cy="533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>
                <a:solidFill>
                  <a:srgbClr val="000000"/>
                </a:solidFill>
              </a:rPr>
              <a:t>FV</a:t>
            </a:r>
          </a:p>
        </p:txBody>
      </p:sp>
      <p:sp>
        <p:nvSpPr>
          <p:cNvPr id="75788" name="Rectangle 12"/>
          <p:cNvSpPr>
            <a:spLocks noChangeArrowheads="1"/>
          </p:cNvSpPr>
          <p:nvPr/>
        </p:nvSpPr>
        <p:spPr bwMode="auto">
          <a:xfrm>
            <a:off x="381000" y="1905000"/>
            <a:ext cx="1752600" cy="533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800" dirty="0" smtClean="0">
                <a:solidFill>
                  <a:srgbClr val="000000"/>
                </a:solidFill>
              </a:rPr>
              <a:t>Input</a:t>
            </a:r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75789" name="Rectangle 13"/>
          <p:cNvSpPr>
            <a:spLocks noChangeArrowheads="1"/>
          </p:cNvSpPr>
          <p:nvPr/>
        </p:nvSpPr>
        <p:spPr bwMode="auto">
          <a:xfrm>
            <a:off x="381000" y="3162300"/>
            <a:ext cx="1752600" cy="533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800" dirty="0" err="1" smtClean="0">
                <a:solidFill>
                  <a:srgbClr val="000000"/>
                </a:solidFill>
              </a:rPr>
              <a:t>Hasil</a:t>
            </a:r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75790" name="Rectangle 14"/>
          <p:cNvSpPr>
            <a:spLocks noChangeArrowheads="1"/>
          </p:cNvSpPr>
          <p:nvPr/>
        </p:nvSpPr>
        <p:spPr bwMode="auto">
          <a:xfrm>
            <a:off x="2286000" y="1905000"/>
            <a:ext cx="6400800" cy="533400"/>
          </a:xfrm>
          <a:prstGeom prst="rect">
            <a:avLst/>
          </a:prstGeom>
          <a:solidFill>
            <a:srgbClr val="FFFF99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/>
            <a:r>
              <a:rPr lang="en-US" sz="2800">
                <a:solidFill>
                  <a:schemeClr val="tx2"/>
                </a:solidFill>
              </a:rPr>
              <a:t>2(365)</a:t>
            </a:r>
            <a:r>
              <a:rPr lang="en-US" sz="2800">
                <a:solidFill>
                  <a:srgbClr val="000000"/>
                </a:solidFill>
              </a:rPr>
              <a:t>   </a:t>
            </a:r>
            <a:r>
              <a:rPr lang="en-US" sz="2800">
                <a:solidFill>
                  <a:srgbClr val="C277FF"/>
                </a:solidFill>
              </a:rPr>
              <a:t>12/365</a:t>
            </a:r>
            <a:r>
              <a:rPr lang="en-US" sz="2800">
                <a:solidFill>
                  <a:srgbClr val="000000"/>
                </a:solidFill>
              </a:rPr>
              <a:t>  </a:t>
            </a:r>
            <a:r>
              <a:rPr lang="en-US" sz="2800">
                <a:solidFill>
                  <a:srgbClr val="42B200"/>
                </a:solidFill>
              </a:rPr>
              <a:t>-1,000      </a:t>
            </a:r>
            <a:r>
              <a:rPr lang="en-US" sz="2800">
                <a:solidFill>
                  <a:srgbClr val="000000"/>
                </a:solidFill>
              </a:rPr>
              <a:t>0</a:t>
            </a:r>
          </a:p>
        </p:txBody>
      </p:sp>
      <p:sp>
        <p:nvSpPr>
          <p:cNvPr id="75791" name="Rectangle 15"/>
          <p:cNvSpPr>
            <a:spLocks noChangeArrowheads="1"/>
          </p:cNvSpPr>
          <p:nvPr/>
        </p:nvSpPr>
        <p:spPr bwMode="auto">
          <a:xfrm>
            <a:off x="2286000" y="3124200"/>
            <a:ext cx="6400800" cy="533400"/>
          </a:xfrm>
          <a:prstGeom prst="rect">
            <a:avLst/>
          </a:prstGeom>
          <a:solidFill>
            <a:srgbClr val="FFFF99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/>
            <a:r>
              <a:rPr lang="en-US" sz="2400" dirty="0"/>
              <a:t>                                                             </a:t>
            </a:r>
            <a:r>
              <a:rPr lang="en-US" sz="2400" dirty="0">
                <a:solidFill>
                  <a:schemeClr val="hlink"/>
                </a:solidFill>
              </a:rPr>
              <a:t>1271.20</a:t>
            </a:r>
          </a:p>
        </p:txBody>
      </p:sp>
      <p:sp>
        <p:nvSpPr>
          <p:cNvPr id="16" name="Rectangle 2"/>
          <p:cNvSpPr>
            <a:spLocks noChangeArrowheads="1"/>
          </p:cNvSpPr>
          <p:nvPr/>
        </p:nvSpPr>
        <p:spPr bwMode="auto">
          <a:xfrm>
            <a:off x="457200" y="4114800"/>
            <a:ext cx="8305800" cy="2286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r>
              <a:rPr lang="en-US" sz="3200" dirty="0" err="1" smtClean="0">
                <a:solidFill>
                  <a:srgbClr val="000000"/>
                </a:solidFill>
              </a:rPr>
              <a:t>Hasilnya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</a:rPr>
              <a:t>menunjukkan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</a:rPr>
              <a:t>bahwa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</a:rPr>
              <a:t>investasi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>
                <a:solidFill>
                  <a:srgbClr val="42B200"/>
                </a:solidFill>
              </a:rPr>
              <a:t>$1,000</a:t>
            </a:r>
            <a:r>
              <a:rPr lang="en-US" sz="3200" dirty="0">
                <a:solidFill>
                  <a:srgbClr val="000000"/>
                </a:solidFill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</a:rPr>
              <a:t>dengan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</a:rPr>
              <a:t>tingkat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</a:rPr>
              <a:t>bunga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 smtClean="0">
                <a:solidFill>
                  <a:srgbClr val="C277FF"/>
                </a:solidFill>
              </a:rPr>
              <a:t>12</a:t>
            </a:r>
            <a:r>
              <a:rPr lang="en-US" sz="3200" dirty="0">
                <a:solidFill>
                  <a:srgbClr val="C277FF"/>
                </a:solidFill>
              </a:rPr>
              <a:t>%</a:t>
            </a:r>
            <a:r>
              <a:rPr lang="en-US" sz="3200" dirty="0">
                <a:solidFill>
                  <a:srgbClr val="000000"/>
                </a:solidFill>
              </a:rPr>
              <a:t> </a:t>
            </a:r>
            <a:r>
              <a:rPr lang="en-US" sz="3200" dirty="0" smtClean="0">
                <a:solidFill>
                  <a:srgbClr val="000000"/>
                </a:solidFill>
              </a:rPr>
              <a:t>per </a:t>
            </a:r>
            <a:r>
              <a:rPr lang="en-US" sz="3200" dirty="0" err="1" smtClean="0">
                <a:solidFill>
                  <a:srgbClr val="000000"/>
                </a:solidFill>
              </a:rPr>
              <a:t>tahun</a:t>
            </a:r>
            <a:r>
              <a:rPr lang="en-US" sz="3200" dirty="0" smtClean="0">
                <a:solidFill>
                  <a:srgbClr val="000000"/>
                </a:solidFill>
              </a:rPr>
              <a:t> yang </a:t>
            </a:r>
            <a:r>
              <a:rPr lang="en-US" sz="3200" dirty="0" err="1" smtClean="0">
                <a:solidFill>
                  <a:srgbClr val="000000"/>
                </a:solidFill>
              </a:rPr>
              <a:t>dimajemukkan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</a:rPr>
              <a:t>selama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 smtClean="0">
                <a:solidFill>
                  <a:schemeClr val="tx2"/>
                </a:solidFill>
              </a:rPr>
              <a:t>2 </a:t>
            </a:r>
            <a:r>
              <a:rPr lang="en-US" sz="3200" dirty="0" err="1" smtClean="0">
                <a:solidFill>
                  <a:schemeClr val="tx2"/>
                </a:solidFill>
              </a:rPr>
              <a:t>tahun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</a:rPr>
              <a:t>akan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</a:rPr>
              <a:t>menghasil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</a:rPr>
              <a:t>nilai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</a:rPr>
              <a:t>kemudian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>
                <a:solidFill>
                  <a:schemeClr val="hlink"/>
                </a:solidFill>
              </a:rPr>
              <a:t>$</a:t>
            </a:r>
            <a:r>
              <a:rPr lang="en-US" sz="3200" dirty="0" smtClean="0">
                <a:solidFill>
                  <a:schemeClr val="hlink"/>
                </a:solidFill>
              </a:rPr>
              <a:t>1,271.20</a:t>
            </a:r>
            <a:r>
              <a:rPr lang="en-US" sz="3200" dirty="0" smtClean="0">
                <a:solidFill>
                  <a:srgbClr val="000000"/>
                </a:solidFill>
              </a:rPr>
              <a:t>.</a:t>
            </a:r>
            <a:endParaRPr lang="en-US" sz="32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91" grpId="0" animBg="1"/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4"/>
          <p:cNvSpPr>
            <a:spLocks noGrp="1" noChangeArrowheads="1"/>
          </p:cNvSpPr>
          <p:nvPr>
            <p:ph type="title"/>
          </p:nvPr>
        </p:nvSpPr>
        <p:spPr>
          <a:xfrm>
            <a:off x="228600" y="171450"/>
            <a:ext cx="7086600" cy="971550"/>
          </a:xfrm>
          <a:noFill/>
          <a:ln/>
          <a:effectLst>
            <a:outerShdw dist="71842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 b="1" dirty="0" err="1" smtClean="0"/>
              <a:t>Contoh</a:t>
            </a:r>
            <a:r>
              <a:rPr lang="en-US" b="1" dirty="0" smtClean="0"/>
              <a:t> </a:t>
            </a:r>
            <a:r>
              <a:rPr lang="en-US" b="1" dirty="0" err="1" smtClean="0"/>
              <a:t>Bunga</a:t>
            </a:r>
            <a:r>
              <a:rPr lang="en-US" b="1" dirty="0" smtClean="0"/>
              <a:t> </a:t>
            </a:r>
            <a:r>
              <a:rPr lang="en-US" b="1" dirty="0" err="1" smtClean="0"/>
              <a:t>Sederhana</a:t>
            </a:r>
            <a:endParaRPr lang="en-US" b="1" dirty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09600" y="4572000"/>
            <a:ext cx="7848600" cy="1981200"/>
          </a:xfrm>
          <a:noFill/>
          <a:ln/>
        </p:spPr>
        <p:txBody>
          <a:bodyPr>
            <a:normAutofit/>
          </a:bodyPr>
          <a:lstStyle/>
          <a:p>
            <a:pPr>
              <a:spcAft>
                <a:spcPct val="75000"/>
              </a:spcAft>
            </a:pPr>
            <a:r>
              <a:rPr lang="en-US" sz="3600" dirty="0">
                <a:solidFill>
                  <a:schemeClr val="hlink"/>
                </a:solidFill>
              </a:rPr>
              <a:t>SI 	</a:t>
            </a:r>
            <a:r>
              <a:rPr lang="en-US" sz="3600" dirty="0" smtClean="0"/>
              <a:t>= </a:t>
            </a:r>
            <a:r>
              <a:rPr lang="en-US" sz="3600" dirty="0">
                <a:solidFill>
                  <a:srgbClr val="42B200"/>
                </a:solidFill>
              </a:rPr>
              <a:t>P</a:t>
            </a:r>
            <a:r>
              <a:rPr lang="en-US" sz="3600" baseline="-25000" dirty="0">
                <a:solidFill>
                  <a:srgbClr val="42B200"/>
                </a:solidFill>
              </a:rPr>
              <a:t>0</a:t>
            </a:r>
            <a:r>
              <a:rPr lang="en-US" sz="3600" dirty="0"/>
              <a:t>(</a:t>
            </a:r>
            <a:r>
              <a:rPr lang="en-US" sz="3600" dirty="0" err="1">
                <a:solidFill>
                  <a:srgbClr val="C277FF"/>
                </a:solidFill>
              </a:rPr>
              <a:t>i</a:t>
            </a:r>
            <a:r>
              <a:rPr lang="en-US" sz="3600" dirty="0"/>
              <a:t>)(</a:t>
            </a:r>
            <a:r>
              <a:rPr lang="en-US" sz="3600" dirty="0">
                <a:solidFill>
                  <a:schemeClr val="tx2"/>
                </a:solidFill>
              </a:rPr>
              <a:t>n</a:t>
            </a:r>
            <a:r>
              <a:rPr lang="en-US" sz="3600" dirty="0"/>
              <a:t>)</a:t>
            </a:r>
            <a:r>
              <a:rPr lang="en-US" sz="3600" dirty="0">
                <a:solidFill>
                  <a:schemeClr val="hlink"/>
                </a:solidFill>
              </a:rPr>
              <a:t>			</a:t>
            </a:r>
            <a:r>
              <a:rPr lang="id-ID" sz="3600" dirty="0" smtClean="0">
                <a:solidFill>
                  <a:schemeClr val="hlink"/>
                </a:solidFill>
              </a:rPr>
              <a:t>	</a:t>
            </a:r>
            <a:r>
              <a:rPr lang="en-US" sz="3600" dirty="0">
                <a:solidFill>
                  <a:schemeClr val="hlink"/>
                </a:solidFill>
              </a:rPr>
              <a:t>			</a:t>
            </a:r>
            <a:r>
              <a:rPr lang="en-US" sz="3600" dirty="0" smtClean="0"/>
              <a:t>= </a:t>
            </a:r>
            <a:r>
              <a:rPr lang="id-ID" sz="3600" dirty="0" smtClean="0">
                <a:solidFill>
                  <a:srgbClr val="42B200"/>
                </a:solidFill>
              </a:rPr>
              <a:t>Rp</a:t>
            </a:r>
            <a:r>
              <a:rPr lang="en-US" sz="3600" dirty="0" smtClean="0">
                <a:solidFill>
                  <a:srgbClr val="42B200"/>
                </a:solidFill>
              </a:rPr>
              <a:t>1</a:t>
            </a:r>
            <a:r>
              <a:rPr lang="id-ID" sz="3600" dirty="0" smtClean="0">
                <a:solidFill>
                  <a:srgbClr val="42B200"/>
                </a:solidFill>
              </a:rPr>
              <a:t>.</a:t>
            </a:r>
            <a:r>
              <a:rPr lang="en-US" sz="3600" dirty="0" smtClean="0">
                <a:solidFill>
                  <a:srgbClr val="42B200"/>
                </a:solidFill>
              </a:rPr>
              <a:t>000</a:t>
            </a:r>
            <a:r>
              <a:rPr lang="en-US" sz="3600" dirty="0" smtClean="0"/>
              <a:t>(</a:t>
            </a:r>
            <a:r>
              <a:rPr lang="id-ID" sz="3600" dirty="0" smtClean="0">
                <a:solidFill>
                  <a:srgbClr val="C277FF"/>
                </a:solidFill>
              </a:rPr>
              <a:t>0,</a:t>
            </a:r>
            <a:r>
              <a:rPr lang="en-US" sz="3600" dirty="0" smtClean="0">
                <a:solidFill>
                  <a:srgbClr val="C277FF"/>
                </a:solidFill>
              </a:rPr>
              <a:t>07</a:t>
            </a:r>
            <a:r>
              <a:rPr lang="en-US" sz="3600" dirty="0"/>
              <a:t>)(</a:t>
            </a:r>
            <a:r>
              <a:rPr lang="en-US" sz="3600" dirty="0">
                <a:solidFill>
                  <a:schemeClr val="tx2"/>
                </a:solidFill>
              </a:rPr>
              <a:t>2</a:t>
            </a:r>
            <a:r>
              <a:rPr lang="en-US" sz="3600" dirty="0"/>
              <a:t>)					= </a:t>
            </a:r>
            <a:r>
              <a:rPr lang="id-ID" sz="3600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Rp</a:t>
            </a:r>
            <a:r>
              <a:rPr lang="en-US" sz="3600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140</a:t>
            </a:r>
            <a:endParaRPr lang="en-US" sz="3600" dirty="0">
              <a:solidFill>
                <a:schemeClr val="hlink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1270" name="Rectangle 6"/>
          <p:cNvSpPr>
            <a:spLocks noGrp="1" noChangeArrowheads="1"/>
          </p:cNvSpPr>
          <p:nvPr>
            <p:ph sz="quarter" idx="2"/>
          </p:nvPr>
        </p:nvSpPr>
        <p:spPr>
          <a:xfrm>
            <a:off x="685800" y="1905000"/>
            <a:ext cx="8229600" cy="2209800"/>
          </a:xfrm>
          <a:noFill/>
          <a:ln/>
        </p:spPr>
        <p:txBody>
          <a:bodyPr>
            <a:normAutofit/>
          </a:bodyPr>
          <a:lstStyle/>
          <a:p>
            <a:r>
              <a:rPr lang="en-US" sz="3200" dirty="0" err="1" smtClean="0"/>
              <a:t>Anggaplah</a:t>
            </a:r>
            <a:r>
              <a:rPr lang="en-US" sz="3200" dirty="0" smtClean="0"/>
              <a:t> </a:t>
            </a:r>
            <a:r>
              <a:rPr lang="en-US" sz="3200" dirty="0" err="1" smtClean="0"/>
              <a:t>bahwa</a:t>
            </a:r>
            <a:r>
              <a:rPr lang="en-US" sz="3200" dirty="0" smtClean="0"/>
              <a:t> </a:t>
            </a:r>
            <a:r>
              <a:rPr lang="en-US" sz="3200" dirty="0" err="1" smtClean="0"/>
              <a:t>anda</a:t>
            </a:r>
            <a:r>
              <a:rPr lang="en-US" sz="3200" dirty="0" smtClean="0"/>
              <a:t> </a:t>
            </a:r>
            <a:r>
              <a:rPr lang="en-US" sz="3200" dirty="0" err="1" smtClean="0"/>
              <a:t>menyimpan</a:t>
            </a:r>
            <a:r>
              <a:rPr lang="en-US" sz="3200" dirty="0" smtClean="0"/>
              <a:t> </a:t>
            </a:r>
            <a:r>
              <a:rPr lang="id-ID" sz="3200" dirty="0" smtClean="0">
                <a:solidFill>
                  <a:srgbClr val="42B200"/>
                </a:solidFill>
              </a:rPr>
              <a:t>Rp</a:t>
            </a:r>
            <a:r>
              <a:rPr lang="en-US" sz="3200" dirty="0" smtClean="0">
                <a:solidFill>
                  <a:srgbClr val="42B200"/>
                </a:solidFill>
              </a:rPr>
              <a:t>1</a:t>
            </a:r>
            <a:r>
              <a:rPr lang="id-ID" sz="3200" dirty="0" smtClean="0">
                <a:solidFill>
                  <a:srgbClr val="42B200"/>
                </a:solidFill>
              </a:rPr>
              <a:t>.</a:t>
            </a:r>
            <a:r>
              <a:rPr lang="en-US" sz="3200" dirty="0" smtClean="0">
                <a:solidFill>
                  <a:srgbClr val="42B200"/>
                </a:solidFill>
              </a:rPr>
              <a:t>000</a:t>
            </a:r>
            <a:r>
              <a:rPr lang="en-US" sz="3200" dirty="0" smtClean="0"/>
              <a:t> </a:t>
            </a:r>
            <a:r>
              <a:rPr lang="en-US" sz="3200" dirty="0" err="1" smtClean="0"/>
              <a:t>di</a:t>
            </a:r>
            <a:r>
              <a:rPr lang="en-US" sz="3200" dirty="0" smtClean="0"/>
              <a:t> </a:t>
            </a:r>
            <a:r>
              <a:rPr lang="en-US" sz="3200" dirty="0" err="1" smtClean="0"/>
              <a:t>rekening</a:t>
            </a:r>
            <a:r>
              <a:rPr lang="en-US" sz="3200" dirty="0" smtClean="0"/>
              <a:t> </a:t>
            </a:r>
            <a:r>
              <a:rPr lang="en-US" sz="3200" dirty="0" err="1" smtClean="0"/>
              <a:t>dengan</a:t>
            </a:r>
            <a:r>
              <a:rPr lang="en-US" sz="3200" dirty="0" smtClean="0"/>
              <a:t> </a:t>
            </a:r>
            <a:r>
              <a:rPr lang="en-US" sz="3200" dirty="0" err="1" smtClean="0"/>
              <a:t>pendapatan</a:t>
            </a:r>
            <a:r>
              <a:rPr lang="en-US" sz="3200" dirty="0" smtClean="0"/>
              <a:t> </a:t>
            </a:r>
            <a:r>
              <a:rPr lang="en-US" sz="3200" dirty="0" err="1" smtClean="0"/>
              <a:t>bunga</a:t>
            </a:r>
            <a:r>
              <a:rPr lang="en-US" sz="3200" dirty="0" smtClean="0"/>
              <a:t> </a:t>
            </a:r>
            <a:r>
              <a:rPr lang="en-US" sz="3200" dirty="0" err="1" smtClean="0"/>
              <a:t>sederhana</a:t>
            </a:r>
            <a:r>
              <a:rPr lang="en-US" sz="3200" dirty="0" smtClean="0"/>
              <a:t> </a:t>
            </a:r>
            <a:r>
              <a:rPr lang="en-US" sz="3200" dirty="0" smtClean="0">
                <a:solidFill>
                  <a:srgbClr val="C277FF"/>
                </a:solidFill>
              </a:rPr>
              <a:t>7</a:t>
            </a:r>
            <a:r>
              <a:rPr lang="en-US" sz="3200" dirty="0">
                <a:solidFill>
                  <a:srgbClr val="C277FF"/>
                </a:solidFill>
              </a:rPr>
              <a:t>%</a:t>
            </a:r>
            <a:r>
              <a:rPr lang="en-US" sz="3200" dirty="0"/>
              <a:t> </a:t>
            </a:r>
            <a:r>
              <a:rPr lang="en-US" sz="3200" dirty="0" err="1" smtClean="0"/>
              <a:t>untuk</a:t>
            </a:r>
            <a:r>
              <a:rPr lang="en-US" sz="3200" dirty="0" smtClean="0"/>
              <a:t> </a:t>
            </a:r>
            <a:r>
              <a:rPr lang="en-US" sz="3200" dirty="0" smtClean="0">
                <a:solidFill>
                  <a:schemeClr val="tx2"/>
                </a:solidFill>
              </a:rPr>
              <a:t>2</a:t>
            </a:r>
            <a:r>
              <a:rPr lang="en-US" sz="3200" dirty="0" smtClean="0"/>
              <a:t> </a:t>
            </a:r>
            <a:r>
              <a:rPr lang="en-US" sz="3200" dirty="0" err="1" smtClean="0"/>
              <a:t>tahun</a:t>
            </a:r>
            <a:r>
              <a:rPr lang="en-US" sz="3200" dirty="0" smtClean="0"/>
              <a:t>.  </a:t>
            </a:r>
            <a:r>
              <a:rPr lang="en-US" sz="3200" dirty="0" err="1" smtClean="0"/>
              <a:t>Berapa</a:t>
            </a:r>
            <a:r>
              <a:rPr lang="en-US" sz="3200" dirty="0" smtClean="0"/>
              <a:t> </a:t>
            </a:r>
            <a:r>
              <a:rPr lang="en-US" sz="3200" dirty="0" err="1" smtClean="0"/>
              <a:t>akumulasi</a:t>
            </a:r>
            <a:r>
              <a:rPr lang="en-US" sz="3200" dirty="0" smtClean="0"/>
              <a:t> </a:t>
            </a:r>
            <a:r>
              <a:rPr lang="en-US" sz="3200" i="1" dirty="0" err="1" smtClean="0">
                <a:solidFill>
                  <a:schemeClr val="hlink"/>
                </a:solidFill>
              </a:rPr>
              <a:t>bunga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pada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akhir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tahun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kedua</a:t>
            </a:r>
            <a:r>
              <a:rPr lang="en-US" sz="3200" i="1" dirty="0" smtClean="0"/>
              <a:t>?</a:t>
            </a:r>
            <a:endParaRPr lang="en-US" sz="3200" i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animBg="1" autoUpdateAnimBg="0"/>
    </p:bld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8348" name="Picture 44" descr="BAIId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030288" y="1905000"/>
            <a:ext cx="2741612" cy="4953000"/>
          </a:xfrm>
          <a:noFill/>
          <a:ln/>
        </p:spPr>
      </p:pic>
      <p:sp>
        <p:nvSpPr>
          <p:cNvPr id="98328" name="Rectangle 24"/>
          <p:cNvSpPr>
            <a:spLocks noGrp="1" noChangeArrowheads="1"/>
          </p:cNvSpPr>
          <p:nvPr>
            <p:ph type="body" sz="half" idx="2"/>
          </p:nvPr>
        </p:nvSpPr>
        <p:spPr>
          <a:xfrm>
            <a:off x="4419600" y="1981200"/>
            <a:ext cx="4724400" cy="4572000"/>
          </a:xfrm>
        </p:spPr>
        <p:txBody>
          <a:bodyPr/>
          <a:lstStyle/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sz="2400" u="sng" dirty="0" err="1" smtClean="0"/>
              <a:t>Tekan</a:t>
            </a:r>
            <a:r>
              <a:rPr lang="en-US" sz="2400" dirty="0" smtClean="0"/>
              <a:t>:</a:t>
            </a:r>
            <a:endParaRPr lang="en-US" sz="2400" dirty="0"/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sz="2400" dirty="0"/>
              <a:t>	  </a:t>
            </a:r>
            <a:r>
              <a:rPr lang="en-US" sz="3000" dirty="0"/>
              <a:t>2</a:t>
            </a:r>
            <a:r>
              <a:rPr lang="en-US" sz="3000" baseline="30000" dirty="0"/>
              <a:t>nd</a:t>
            </a:r>
            <a:r>
              <a:rPr lang="en-US" sz="3000" dirty="0"/>
              <a:t>   P/Y   365  ENTER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sz="3000" dirty="0"/>
              <a:t>	    2</a:t>
            </a:r>
            <a:r>
              <a:rPr lang="en-US" sz="3000" baseline="30000" dirty="0"/>
              <a:t>nd</a:t>
            </a:r>
            <a:r>
              <a:rPr lang="en-US" sz="3000" dirty="0"/>
              <a:t>	 QUIT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sz="3000" dirty="0">
                <a:ea typeface="Arial Unicode MS" pitchFamily="34" charset="-128"/>
                <a:cs typeface="Arial Unicode MS" pitchFamily="34" charset="-128"/>
              </a:rPr>
              <a:t>       12          I/Y</a:t>
            </a:r>
            <a:endParaRPr lang="en-US" sz="3000" dirty="0"/>
          </a:p>
          <a:p>
            <a:pPr>
              <a:lnSpc>
                <a:spcPct val="90000"/>
              </a:lnSpc>
              <a:spcBef>
                <a:spcPct val="30000"/>
              </a:spcBef>
              <a:buFont typeface="Monotype Sorts" pitchFamily="2" charset="2"/>
              <a:buNone/>
            </a:pPr>
            <a:r>
              <a:rPr lang="en-US" sz="3000" dirty="0"/>
              <a:t>	 -1000	    PV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sz="3000" dirty="0">
                <a:ea typeface="Arial Unicode MS" pitchFamily="34" charset="-128"/>
                <a:cs typeface="Arial Unicode MS" pitchFamily="34" charset="-128"/>
              </a:rPr>
              <a:t>        0         PMT</a:t>
            </a:r>
            <a:endParaRPr lang="en-US" sz="3000" dirty="0"/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sz="3000" dirty="0"/>
              <a:t>		2	2</a:t>
            </a:r>
            <a:r>
              <a:rPr lang="en-US" sz="3000" baseline="30000" dirty="0"/>
              <a:t>nd</a:t>
            </a:r>
            <a:r>
              <a:rPr lang="en-US" sz="3000" dirty="0"/>
              <a:t>  </a:t>
            </a:r>
            <a:r>
              <a:rPr lang="en-US" sz="3000" dirty="0" err="1"/>
              <a:t>xP</a:t>
            </a:r>
            <a:r>
              <a:rPr lang="en-US" sz="3000" dirty="0"/>
              <a:t>/Y   N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sz="3000" dirty="0"/>
              <a:t>      CPT        FV</a:t>
            </a:r>
          </a:p>
        </p:txBody>
      </p:sp>
      <p:sp>
        <p:nvSpPr>
          <p:cNvPr id="98306" name="Rectangle 2"/>
          <p:cNvSpPr>
            <a:spLocks noChangeArrowheads="1"/>
          </p:cNvSpPr>
          <p:nvPr/>
        </p:nvSpPr>
        <p:spPr bwMode="auto">
          <a:xfrm>
            <a:off x="6248400" y="5486400"/>
            <a:ext cx="6858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8307" name="Rectangle 3"/>
          <p:cNvSpPr>
            <a:spLocks noChangeArrowheads="1"/>
          </p:cNvSpPr>
          <p:nvPr/>
        </p:nvSpPr>
        <p:spPr bwMode="auto">
          <a:xfrm>
            <a:off x="6248400" y="4876800"/>
            <a:ext cx="14478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8308" name="Rectangle 4"/>
          <p:cNvSpPr>
            <a:spLocks noChangeArrowheads="1"/>
          </p:cNvSpPr>
          <p:nvPr/>
        </p:nvSpPr>
        <p:spPr bwMode="auto">
          <a:xfrm>
            <a:off x="6248400" y="4343400"/>
            <a:ext cx="14478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8309" name="Rectangle 5"/>
          <p:cNvSpPr>
            <a:spLocks noChangeArrowheads="1"/>
          </p:cNvSpPr>
          <p:nvPr/>
        </p:nvSpPr>
        <p:spPr bwMode="auto">
          <a:xfrm>
            <a:off x="4953000" y="4876800"/>
            <a:ext cx="11430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8310" name="Rectangle 6"/>
          <p:cNvSpPr>
            <a:spLocks noChangeArrowheads="1"/>
          </p:cNvSpPr>
          <p:nvPr/>
        </p:nvSpPr>
        <p:spPr bwMode="auto">
          <a:xfrm>
            <a:off x="4953000" y="5486400"/>
            <a:ext cx="11430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8311" name="Rectangle 7"/>
          <p:cNvSpPr>
            <a:spLocks noChangeArrowheads="1"/>
          </p:cNvSpPr>
          <p:nvPr/>
        </p:nvSpPr>
        <p:spPr bwMode="auto">
          <a:xfrm>
            <a:off x="4953000" y="4343400"/>
            <a:ext cx="11430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8316" name="Oval 12"/>
          <p:cNvSpPr>
            <a:spLocks noChangeArrowheads="1"/>
          </p:cNvSpPr>
          <p:nvPr/>
        </p:nvSpPr>
        <p:spPr bwMode="auto">
          <a:xfrm>
            <a:off x="1447800" y="4038600"/>
            <a:ext cx="381000" cy="304800"/>
          </a:xfrm>
          <a:prstGeom prst="ellipse">
            <a:avLst/>
          </a:prstGeom>
          <a:noFill/>
          <a:ln w="12700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8320" name="Oval 16"/>
          <p:cNvSpPr>
            <a:spLocks noChangeArrowheads="1"/>
          </p:cNvSpPr>
          <p:nvPr/>
        </p:nvSpPr>
        <p:spPr bwMode="auto">
          <a:xfrm>
            <a:off x="1447800" y="3733800"/>
            <a:ext cx="381000" cy="304800"/>
          </a:xfrm>
          <a:prstGeom prst="ellipse">
            <a:avLst/>
          </a:prstGeom>
          <a:noFill/>
          <a:ln w="12700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8322" name="Rectangle 18"/>
          <p:cNvSpPr>
            <a:spLocks noChangeArrowheads="1"/>
          </p:cNvSpPr>
          <p:nvPr/>
        </p:nvSpPr>
        <p:spPr bwMode="auto">
          <a:xfrm>
            <a:off x="4953000" y="3733800"/>
            <a:ext cx="11430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8323" name="Rectangle 19"/>
          <p:cNvSpPr>
            <a:spLocks noChangeArrowheads="1"/>
          </p:cNvSpPr>
          <p:nvPr/>
        </p:nvSpPr>
        <p:spPr bwMode="auto">
          <a:xfrm>
            <a:off x="4953000" y="3124200"/>
            <a:ext cx="11430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8324" name="Rectangle 20"/>
          <p:cNvSpPr>
            <a:spLocks noChangeArrowheads="1"/>
          </p:cNvSpPr>
          <p:nvPr/>
        </p:nvSpPr>
        <p:spPr bwMode="auto">
          <a:xfrm>
            <a:off x="4953000" y="2514600"/>
            <a:ext cx="6096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8325" name="Rectangle 21"/>
          <p:cNvSpPr>
            <a:spLocks noChangeArrowheads="1"/>
          </p:cNvSpPr>
          <p:nvPr/>
        </p:nvSpPr>
        <p:spPr bwMode="auto">
          <a:xfrm>
            <a:off x="6248400" y="3733800"/>
            <a:ext cx="14478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8326" name="Rectangle 22"/>
          <p:cNvSpPr>
            <a:spLocks noChangeArrowheads="1"/>
          </p:cNvSpPr>
          <p:nvPr/>
        </p:nvSpPr>
        <p:spPr bwMode="auto">
          <a:xfrm>
            <a:off x="6248400" y="3124200"/>
            <a:ext cx="14478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8327" name="Rectangle 23"/>
          <p:cNvSpPr>
            <a:spLocks noChangeArrowheads="1"/>
          </p:cNvSpPr>
          <p:nvPr/>
        </p:nvSpPr>
        <p:spPr bwMode="auto">
          <a:xfrm>
            <a:off x="5791200" y="2514600"/>
            <a:ext cx="7620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8332" name="Rectangle 28"/>
          <p:cNvSpPr>
            <a:spLocks noChangeArrowheads="1"/>
          </p:cNvSpPr>
          <p:nvPr/>
        </p:nvSpPr>
        <p:spPr bwMode="auto">
          <a:xfrm>
            <a:off x="1752600" y="228600"/>
            <a:ext cx="7391400" cy="1295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71842" dir="2700000" algn="ctr" rotWithShape="0">
              <a:schemeClr val="bg2"/>
            </a:outerShdw>
          </a:effectLst>
        </p:spPr>
        <p:txBody>
          <a:bodyPr lIns="90488" tIns="44450" rIns="90488" bIns="44450" anchor="ctr"/>
          <a:lstStyle/>
          <a:p>
            <a:pPr algn="l"/>
            <a:r>
              <a:rPr lang="en-US" sz="4400" i="1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Pemecahan</a:t>
            </a:r>
            <a:r>
              <a:rPr lang="en-US" sz="4400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4400" i="1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Masalah</a:t>
            </a:r>
            <a:r>
              <a:rPr lang="en-US" sz="4400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4400" i="1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Frequensi</a:t>
            </a:r>
            <a:r>
              <a:rPr lang="en-US" sz="4400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(</a:t>
            </a:r>
            <a:r>
              <a:rPr lang="en-US" sz="4400" i="1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Harian</a:t>
            </a:r>
            <a:r>
              <a:rPr lang="en-US" sz="4400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Alter.)</a:t>
            </a:r>
            <a:endParaRPr lang="en-US" sz="4400" i="1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98333" name="Line 29"/>
          <p:cNvSpPr>
            <a:spLocks noChangeShapeType="1"/>
          </p:cNvSpPr>
          <p:nvPr/>
        </p:nvSpPr>
        <p:spPr bwMode="auto">
          <a:xfrm>
            <a:off x="1828800" y="1600200"/>
            <a:ext cx="7086600" cy="0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8334" name="Line 30"/>
          <p:cNvSpPr>
            <a:spLocks noChangeShapeType="1"/>
          </p:cNvSpPr>
          <p:nvPr/>
        </p:nvSpPr>
        <p:spPr bwMode="auto">
          <a:xfrm>
            <a:off x="1905000" y="1676400"/>
            <a:ext cx="7056438" cy="0"/>
          </a:xfrm>
          <a:prstGeom prst="line">
            <a:avLst/>
          </a:prstGeom>
          <a:noFill/>
          <a:ln w="7620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8335" name="Rectangle 31"/>
          <p:cNvSpPr>
            <a:spLocks noChangeArrowheads="1"/>
          </p:cNvSpPr>
          <p:nvPr/>
        </p:nvSpPr>
        <p:spPr bwMode="auto">
          <a:xfrm>
            <a:off x="7086600" y="5486400"/>
            <a:ext cx="914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8336" name="Rectangle 32"/>
          <p:cNvSpPr>
            <a:spLocks noChangeArrowheads="1"/>
          </p:cNvSpPr>
          <p:nvPr/>
        </p:nvSpPr>
        <p:spPr bwMode="auto">
          <a:xfrm>
            <a:off x="8153400" y="5486400"/>
            <a:ext cx="6096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8337" name="Rectangle 33"/>
          <p:cNvSpPr>
            <a:spLocks noChangeArrowheads="1"/>
          </p:cNvSpPr>
          <p:nvPr/>
        </p:nvSpPr>
        <p:spPr bwMode="auto">
          <a:xfrm>
            <a:off x="6248400" y="6096000"/>
            <a:ext cx="14478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8338" name="Rectangle 34"/>
          <p:cNvSpPr>
            <a:spLocks noChangeArrowheads="1"/>
          </p:cNvSpPr>
          <p:nvPr/>
        </p:nvSpPr>
        <p:spPr bwMode="auto">
          <a:xfrm>
            <a:off x="4953000" y="6096000"/>
            <a:ext cx="11430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8339" name="Oval 35"/>
          <p:cNvSpPr>
            <a:spLocks noChangeArrowheads="1"/>
          </p:cNvSpPr>
          <p:nvPr/>
        </p:nvSpPr>
        <p:spPr bwMode="auto">
          <a:xfrm>
            <a:off x="1905000" y="4343400"/>
            <a:ext cx="381000" cy="304800"/>
          </a:xfrm>
          <a:prstGeom prst="ellipse">
            <a:avLst/>
          </a:prstGeom>
          <a:noFill/>
          <a:ln w="12700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8340" name="Oval 36"/>
          <p:cNvSpPr>
            <a:spLocks noChangeArrowheads="1"/>
          </p:cNvSpPr>
          <p:nvPr/>
        </p:nvSpPr>
        <p:spPr bwMode="auto">
          <a:xfrm>
            <a:off x="1905000" y="3733800"/>
            <a:ext cx="381000" cy="304800"/>
          </a:xfrm>
          <a:prstGeom prst="ellipse">
            <a:avLst/>
          </a:prstGeom>
          <a:noFill/>
          <a:ln w="12700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8341" name="Oval 37"/>
          <p:cNvSpPr>
            <a:spLocks noChangeArrowheads="1"/>
          </p:cNvSpPr>
          <p:nvPr/>
        </p:nvSpPr>
        <p:spPr bwMode="auto">
          <a:xfrm>
            <a:off x="2286000" y="4343400"/>
            <a:ext cx="381000" cy="304800"/>
          </a:xfrm>
          <a:prstGeom prst="ellipse">
            <a:avLst/>
          </a:prstGeom>
          <a:noFill/>
          <a:ln w="12700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8342" name="Oval 38"/>
          <p:cNvSpPr>
            <a:spLocks noChangeArrowheads="1"/>
          </p:cNvSpPr>
          <p:nvPr/>
        </p:nvSpPr>
        <p:spPr bwMode="auto">
          <a:xfrm>
            <a:off x="2743200" y="4343400"/>
            <a:ext cx="381000" cy="304800"/>
          </a:xfrm>
          <a:prstGeom prst="ellipse">
            <a:avLst/>
          </a:prstGeom>
          <a:noFill/>
          <a:ln w="12700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8343" name="Oval 39"/>
          <p:cNvSpPr>
            <a:spLocks noChangeArrowheads="1"/>
          </p:cNvSpPr>
          <p:nvPr/>
        </p:nvSpPr>
        <p:spPr bwMode="auto">
          <a:xfrm>
            <a:off x="3124200" y="4343400"/>
            <a:ext cx="381000" cy="304800"/>
          </a:xfrm>
          <a:prstGeom prst="ellipse">
            <a:avLst/>
          </a:prstGeom>
          <a:noFill/>
          <a:ln w="12700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8344" name="Oval 40"/>
          <p:cNvSpPr>
            <a:spLocks noChangeArrowheads="1"/>
          </p:cNvSpPr>
          <p:nvPr/>
        </p:nvSpPr>
        <p:spPr bwMode="auto">
          <a:xfrm>
            <a:off x="1524000" y="4343400"/>
            <a:ext cx="381000" cy="304800"/>
          </a:xfrm>
          <a:prstGeom prst="ellipse">
            <a:avLst/>
          </a:prstGeom>
          <a:noFill/>
          <a:ln w="12700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8345" name="Rectangle 41"/>
          <p:cNvSpPr>
            <a:spLocks noChangeArrowheads="1"/>
          </p:cNvSpPr>
          <p:nvPr/>
        </p:nvSpPr>
        <p:spPr bwMode="auto">
          <a:xfrm>
            <a:off x="6705600" y="2514600"/>
            <a:ext cx="7620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8346" name="Rectangle 42"/>
          <p:cNvSpPr>
            <a:spLocks noChangeArrowheads="1"/>
          </p:cNvSpPr>
          <p:nvPr/>
        </p:nvSpPr>
        <p:spPr bwMode="auto">
          <a:xfrm>
            <a:off x="7620000" y="2514600"/>
            <a:ext cx="13716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ChangeArrowheads="1"/>
          </p:cNvSpPr>
          <p:nvPr/>
        </p:nvSpPr>
        <p:spPr bwMode="auto">
          <a:xfrm>
            <a:off x="2520950" y="5118100"/>
            <a:ext cx="4254500" cy="1130300"/>
          </a:xfrm>
          <a:prstGeom prst="octagon">
            <a:avLst>
              <a:gd name="adj" fmla="val 29282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tabLst>
                <a:tab pos="1428750" algn="l"/>
              </a:tabLst>
            </a:pPr>
            <a:r>
              <a:rPr lang="en-US" dirty="0" smtClean="0"/>
              <a:t>(1 +  [ </a:t>
            </a:r>
            <a:r>
              <a:rPr lang="en-US" dirty="0" err="1" smtClean="0">
                <a:solidFill>
                  <a:srgbClr val="C277FF"/>
                </a:solidFill>
              </a:rPr>
              <a:t>i</a:t>
            </a:r>
            <a:r>
              <a:rPr lang="en-US" dirty="0" smtClean="0">
                <a:solidFill>
                  <a:srgbClr val="380069"/>
                </a:solidFill>
              </a:rPr>
              <a:t> </a:t>
            </a:r>
            <a:r>
              <a:rPr lang="en-US" dirty="0" smtClean="0"/>
              <a:t>/ </a:t>
            </a:r>
            <a:r>
              <a:rPr lang="en-US" dirty="0" smtClean="0">
                <a:solidFill>
                  <a:schemeClr val="hlink"/>
                </a:solidFill>
              </a:rPr>
              <a:t>m </a:t>
            </a:r>
            <a:r>
              <a:rPr lang="en-US" dirty="0" smtClean="0"/>
              <a:t>] )</a:t>
            </a:r>
            <a:r>
              <a:rPr lang="en-US" baseline="30000" dirty="0" smtClean="0">
                <a:solidFill>
                  <a:schemeClr val="hlink"/>
                </a:solidFill>
              </a:rPr>
              <a:t>m</a:t>
            </a:r>
            <a:r>
              <a:rPr lang="en-US" baseline="30000" dirty="0" smtClean="0"/>
              <a:t> </a:t>
            </a:r>
            <a:r>
              <a:rPr lang="en-US" dirty="0" smtClean="0"/>
              <a:t>- 1</a:t>
            </a:r>
          </a:p>
        </p:txBody>
      </p:sp>
      <p:sp>
        <p:nvSpPr>
          <p:cNvPr id="57349" name="Rectangle 5"/>
          <p:cNvSpPr>
            <a:spLocks noGrp="1" noChangeArrowheads="1"/>
          </p:cNvSpPr>
          <p:nvPr>
            <p:ph type="title"/>
          </p:nvPr>
        </p:nvSpPr>
        <p:spPr>
          <a:xfrm>
            <a:off x="1676400" y="0"/>
            <a:ext cx="7391400" cy="1752600"/>
          </a:xfrm>
          <a:noFill/>
          <a:ln/>
          <a:effectLst>
            <a:outerShdw dist="71842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 b="1" dirty="0" smtClean="0"/>
              <a:t>Tingkat </a:t>
            </a:r>
            <a:r>
              <a:rPr lang="en-US" b="1" dirty="0" err="1" smtClean="0"/>
              <a:t>Bunga</a:t>
            </a:r>
            <a:r>
              <a:rPr lang="en-US" b="1" dirty="0" smtClean="0"/>
              <a:t> </a:t>
            </a:r>
            <a:r>
              <a:rPr lang="en-US" b="1" dirty="0" err="1" smtClean="0"/>
              <a:t>Tahunan</a:t>
            </a:r>
            <a:r>
              <a:rPr lang="en-US" b="1" dirty="0" smtClean="0"/>
              <a:t> </a:t>
            </a:r>
            <a:r>
              <a:rPr lang="en-US" b="1" dirty="0" err="1" smtClean="0"/>
              <a:t>Efektif</a:t>
            </a:r>
            <a:endParaRPr lang="en-US" b="1" dirty="0"/>
          </a:p>
        </p:txBody>
      </p:sp>
      <p:sp>
        <p:nvSpPr>
          <p:cNvPr id="5734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33400" y="1905000"/>
            <a:ext cx="8305800" cy="2667000"/>
          </a:xfrm>
          <a:noFill/>
          <a:ln/>
        </p:spPr>
        <p:txBody>
          <a:bodyPr/>
          <a:lstStyle/>
          <a:p>
            <a:pPr algn="ctr">
              <a:buNone/>
              <a:tabLst>
                <a:tab pos="1428750" algn="l"/>
              </a:tabLst>
            </a:pPr>
            <a:r>
              <a:rPr lang="en-US" sz="3200" dirty="0" smtClean="0"/>
              <a:t>Effective Annual Interest Rate (</a:t>
            </a:r>
            <a:r>
              <a:rPr lang="en-US" sz="3200" dirty="0" smtClean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EAR</a:t>
            </a:r>
            <a:r>
              <a:rPr lang="en-US" sz="3200" dirty="0" smtClean="0"/>
              <a:t>)</a:t>
            </a:r>
          </a:p>
          <a:p>
            <a:pPr algn="ctr">
              <a:buNone/>
              <a:tabLst>
                <a:tab pos="1428750" algn="l"/>
              </a:tabLst>
            </a:pPr>
            <a:r>
              <a:rPr lang="en-US" sz="3200" dirty="0" smtClean="0"/>
              <a:t>Tingkat </a:t>
            </a:r>
            <a:r>
              <a:rPr lang="en-US" sz="3200" dirty="0" err="1" smtClean="0"/>
              <a:t>bunga</a:t>
            </a:r>
            <a:r>
              <a:rPr lang="en-US" sz="3200" dirty="0" smtClean="0"/>
              <a:t> </a:t>
            </a:r>
            <a:r>
              <a:rPr lang="en-US" sz="3200" dirty="0" err="1" smtClean="0"/>
              <a:t>aktual</a:t>
            </a:r>
            <a:r>
              <a:rPr lang="en-US" sz="3200" dirty="0" smtClean="0"/>
              <a:t> yang </a:t>
            </a:r>
            <a:r>
              <a:rPr lang="en-US" sz="3200" dirty="0" err="1" smtClean="0"/>
              <a:t>diterima</a:t>
            </a:r>
            <a:r>
              <a:rPr lang="en-US" sz="3200" dirty="0" smtClean="0"/>
              <a:t> (</a:t>
            </a:r>
            <a:r>
              <a:rPr lang="en-US" sz="3200" dirty="0" err="1" smtClean="0"/>
              <a:t>dibayarkan</a:t>
            </a:r>
            <a:r>
              <a:rPr lang="en-US" sz="3200" dirty="0" smtClean="0"/>
              <a:t>) </a:t>
            </a:r>
            <a:r>
              <a:rPr lang="en-US" sz="3200" dirty="0" err="1" smtClean="0"/>
              <a:t>setelah</a:t>
            </a:r>
            <a:r>
              <a:rPr lang="en-US" sz="3200" dirty="0" smtClean="0"/>
              <a:t> </a:t>
            </a:r>
            <a:r>
              <a:rPr lang="en-US" sz="3200" dirty="0" err="1" smtClean="0"/>
              <a:t>menyesuaikan</a:t>
            </a:r>
            <a:r>
              <a:rPr lang="en-US" sz="3200" dirty="0" smtClean="0"/>
              <a:t> </a:t>
            </a:r>
            <a:r>
              <a:rPr lang="en-US" sz="3200" i="1" dirty="0" smtClean="0">
                <a:solidFill>
                  <a:srgbClr val="C277FF"/>
                </a:solidFill>
              </a:rPr>
              <a:t>nominal rate</a:t>
            </a:r>
            <a:r>
              <a:rPr lang="en-US" sz="3200" dirty="0" smtClean="0">
                <a:solidFill>
                  <a:srgbClr val="C277FF"/>
                </a:solidFill>
              </a:rPr>
              <a:t> </a:t>
            </a:r>
            <a:r>
              <a:rPr lang="en-US" sz="3200" dirty="0" err="1" smtClean="0"/>
              <a:t>untuk</a:t>
            </a:r>
            <a:r>
              <a:rPr lang="en-US" sz="3200" dirty="0" smtClean="0"/>
              <a:t> </a:t>
            </a:r>
            <a:r>
              <a:rPr lang="en-US" sz="3200" dirty="0" err="1" smtClean="0"/>
              <a:t>faktor</a:t>
            </a:r>
            <a:r>
              <a:rPr lang="en-US" sz="3200" dirty="0" smtClean="0"/>
              <a:t> </a:t>
            </a:r>
            <a:r>
              <a:rPr lang="en-US" sz="3200" dirty="0" err="1" smtClean="0"/>
              <a:t>seperti</a:t>
            </a:r>
            <a:r>
              <a:rPr lang="en-US" sz="3200" dirty="0" smtClean="0"/>
              <a:t> </a:t>
            </a:r>
            <a:r>
              <a:rPr lang="en-US" sz="3200" dirty="0" err="1" smtClean="0"/>
              <a:t>jumlah</a:t>
            </a:r>
            <a:r>
              <a:rPr lang="en-US" sz="3200" dirty="0" smtClean="0"/>
              <a:t> </a:t>
            </a:r>
            <a:r>
              <a:rPr lang="en-US" sz="3200" dirty="0" err="1" smtClean="0">
                <a:solidFill>
                  <a:schemeClr val="hlink"/>
                </a:solidFill>
              </a:rPr>
              <a:t>periode</a:t>
            </a:r>
            <a:r>
              <a:rPr lang="en-US" sz="3200" dirty="0" smtClean="0">
                <a:solidFill>
                  <a:schemeClr val="hlink"/>
                </a:solidFill>
              </a:rPr>
              <a:t> </a:t>
            </a:r>
            <a:r>
              <a:rPr lang="en-US" sz="3200" dirty="0" err="1" smtClean="0">
                <a:solidFill>
                  <a:schemeClr val="hlink"/>
                </a:solidFill>
              </a:rPr>
              <a:t>pemajuemukan</a:t>
            </a:r>
            <a:r>
              <a:rPr lang="en-US" sz="3200" dirty="0" smtClean="0">
                <a:solidFill>
                  <a:schemeClr val="hlink"/>
                </a:solidFill>
              </a:rPr>
              <a:t> </a:t>
            </a:r>
            <a:r>
              <a:rPr lang="en-US" sz="3200" dirty="0">
                <a:solidFill>
                  <a:schemeClr val="hlink"/>
                </a:solidFill>
              </a:rPr>
              <a:t>per </a:t>
            </a:r>
            <a:r>
              <a:rPr lang="en-US" sz="3200" dirty="0" err="1" smtClean="0">
                <a:solidFill>
                  <a:schemeClr val="hlink"/>
                </a:solidFill>
              </a:rPr>
              <a:t>tahun</a:t>
            </a:r>
            <a:r>
              <a:rPr lang="en-US" sz="3200" dirty="0" smtClean="0"/>
              <a:t>.</a:t>
            </a:r>
            <a:endParaRPr lang="en-US" sz="3200" dirty="0"/>
          </a:p>
          <a:p>
            <a:pPr algn="ctr">
              <a:buFont typeface="Monotype Sorts" pitchFamily="2" charset="2"/>
              <a:buNone/>
              <a:tabLst>
                <a:tab pos="1428750" algn="l"/>
              </a:tabLst>
            </a:pPr>
            <a:endParaRPr lang="en-US" sz="1800" dirty="0"/>
          </a:p>
        </p:txBody>
      </p:sp>
      <p:sp>
        <p:nvSpPr>
          <p:cNvPr id="57348" name="Line 4"/>
          <p:cNvSpPr>
            <a:spLocks noChangeShapeType="1"/>
          </p:cNvSpPr>
          <p:nvPr/>
        </p:nvSpPr>
        <p:spPr bwMode="auto">
          <a:xfrm>
            <a:off x="1905000" y="1676400"/>
            <a:ext cx="4343400" cy="0"/>
          </a:xfrm>
          <a:prstGeom prst="line">
            <a:avLst/>
          </a:prstGeom>
          <a:noFill/>
          <a:ln w="7620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7350" name="Line 6"/>
          <p:cNvSpPr>
            <a:spLocks noChangeShapeType="1"/>
          </p:cNvSpPr>
          <p:nvPr/>
        </p:nvSpPr>
        <p:spPr bwMode="auto">
          <a:xfrm>
            <a:off x="1828800" y="1600200"/>
            <a:ext cx="4343400" cy="0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2" name="Rectangle 4"/>
          <p:cNvSpPr>
            <a:spLocks noGrp="1" noChangeArrowheads="1"/>
          </p:cNvSpPr>
          <p:nvPr>
            <p:ph type="title"/>
          </p:nvPr>
        </p:nvSpPr>
        <p:spPr>
          <a:xfrm>
            <a:off x="1676400" y="0"/>
            <a:ext cx="7391400" cy="1752600"/>
          </a:xfrm>
          <a:noFill/>
          <a:ln/>
          <a:effectLst>
            <a:outerShdw dist="71842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 b="1" dirty="0" err="1" smtClean="0"/>
              <a:t>Contoh</a:t>
            </a:r>
            <a:endParaRPr lang="en-US" b="1" dirty="0"/>
          </a:p>
        </p:txBody>
      </p:sp>
      <p:sp>
        <p:nvSpPr>
          <p:cNvPr id="58370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152400" y="1905000"/>
            <a:ext cx="8610600" cy="4191000"/>
          </a:xfrm>
          <a:noFill/>
          <a:ln/>
        </p:spPr>
        <p:txBody>
          <a:bodyPr/>
          <a:lstStyle/>
          <a:p>
            <a:pPr algn="ctr">
              <a:buFont typeface="Monotype Sorts" pitchFamily="2" charset="2"/>
              <a:buNone/>
              <a:tabLst>
                <a:tab pos="1428750" algn="l"/>
              </a:tabLst>
            </a:pPr>
            <a:r>
              <a:rPr lang="en-US" i="1" dirty="0" smtClean="0"/>
              <a:t>PT STM </a:t>
            </a:r>
            <a:r>
              <a:rPr lang="en-US" i="1" dirty="0" err="1" smtClean="0"/>
              <a:t>mempunyai</a:t>
            </a:r>
            <a:r>
              <a:rPr lang="en-US" i="1" dirty="0" smtClean="0"/>
              <a:t> CD </a:t>
            </a:r>
            <a:r>
              <a:rPr lang="en-US" i="1" dirty="0" err="1" smtClean="0"/>
              <a:t>sebesar</a:t>
            </a:r>
            <a:r>
              <a:rPr lang="en-US" dirty="0" smtClean="0"/>
              <a:t> </a:t>
            </a:r>
            <a:r>
              <a:rPr lang="en-US" dirty="0"/>
              <a:t>$1,000 </a:t>
            </a:r>
            <a:r>
              <a:rPr lang="en-US" dirty="0" err="1" smtClean="0"/>
              <a:t>pada</a:t>
            </a:r>
            <a:r>
              <a:rPr lang="en-US" dirty="0" smtClean="0"/>
              <a:t> bank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bunga</a:t>
            </a:r>
            <a:r>
              <a:rPr lang="en-US" dirty="0" smtClean="0"/>
              <a:t> </a:t>
            </a:r>
            <a:r>
              <a:rPr lang="en-US" dirty="0">
                <a:solidFill>
                  <a:srgbClr val="C277FF"/>
                </a:solidFill>
              </a:rPr>
              <a:t>6%</a:t>
            </a:r>
            <a:r>
              <a:rPr lang="en-US" dirty="0"/>
              <a:t> </a:t>
            </a:r>
            <a:r>
              <a:rPr lang="en-US" dirty="0" smtClean="0"/>
              <a:t>yang </a:t>
            </a:r>
            <a:r>
              <a:rPr lang="en-US" dirty="0" err="1" smtClean="0">
                <a:solidFill>
                  <a:schemeClr val="hlink"/>
                </a:solidFill>
              </a:rPr>
              <a:t>dimajemukan</a:t>
            </a:r>
            <a:r>
              <a:rPr lang="en-US" dirty="0" smtClean="0">
                <a:solidFill>
                  <a:schemeClr val="hlink"/>
                </a:solidFill>
              </a:rPr>
              <a:t> per </a:t>
            </a:r>
            <a:r>
              <a:rPr lang="en-US" dirty="0" err="1" smtClean="0">
                <a:solidFill>
                  <a:schemeClr val="hlink"/>
                </a:solidFill>
              </a:rPr>
              <a:t>triwulan</a:t>
            </a:r>
            <a:r>
              <a:rPr lang="en-US" dirty="0" smtClean="0">
                <a:solidFill>
                  <a:schemeClr val="hlink"/>
                </a:solidFill>
              </a:rPr>
              <a:t> </a:t>
            </a:r>
            <a:r>
              <a:rPr lang="en-US" dirty="0" smtClean="0"/>
              <a:t>selama1 </a:t>
            </a:r>
            <a:r>
              <a:rPr lang="en-US" dirty="0" err="1" smtClean="0"/>
              <a:t>tahun</a:t>
            </a:r>
            <a:r>
              <a:rPr lang="en-US" dirty="0" smtClean="0"/>
              <a:t>.  </a:t>
            </a:r>
            <a:r>
              <a:rPr lang="en-US" dirty="0" err="1" smtClean="0"/>
              <a:t>Berapakah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EAR</a:t>
            </a:r>
            <a:r>
              <a:rPr lang="en-US" dirty="0" err="1" smtClean="0"/>
              <a:t>nya</a:t>
            </a:r>
            <a:r>
              <a:rPr lang="en-US" dirty="0" smtClean="0"/>
              <a:t>?</a:t>
            </a:r>
            <a:endParaRPr lang="en-US" dirty="0"/>
          </a:p>
          <a:p>
            <a:pPr>
              <a:buFont typeface="Monotype Sorts" pitchFamily="2" charset="2"/>
              <a:buNone/>
              <a:tabLst>
                <a:tab pos="1428750" algn="l"/>
              </a:tabLst>
            </a:pPr>
            <a:r>
              <a:rPr lang="en-US" dirty="0"/>
              <a:t>	</a:t>
            </a:r>
            <a:r>
              <a:rPr lang="en-US" dirty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EAR	</a:t>
            </a:r>
            <a:r>
              <a:rPr lang="en-US" dirty="0"/>
              <a:t>= ( 1 +</a:t>
            </a:r>
            <a:r>
              <a:rPr lang="en-US" dirty="0">
                <a:solidFill>
                  <a:srgbClr val="C277FF"/>
                </a:solidFill>
              </a:rPr>
              <a:t> 6% </a:t>
            </a:r>
            <a:r>
              <a:rPr lang="en-US" dirty="0"/>
              <a:t>/ </a:t>
            </a:r>
            <a:r>
              <a:rPr lang="en-US" dirty="0">
                <a:solidFill>
                  <a:schemeClr val="hlink"/>
                </a:solidFill>
              </a:rPr>
              <a:t>4</a:t>
            </a:r>
            <a:r>
              <a:rPr lang="en-US" dirty="0"/>
              <a:t> )</a:t>
            </a:r>
            <a:r>
              <a:rPr lang="en-US" baseline="30000" dirty="0">
                <a:solidFill>
                  <a:schemeClr val="hlink"/>
                </a:solidFill>
              </a:rPr>
              <a:t>4</a:t>
            </a:r>
            <a:r>
              <a:rPr lang="en-US" dirty="0"/>
              <a:t> - 1 				= 1.0614 - 1 = .0614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6.14%!</a:t>
            </a:r>
          </a:p>
        </p:txBody>
      </p:sp>
      <p:sp>
        <p:nvSpPr>
          <p:cNvPr id="58371" name="Line 3"/>
          <p:cNvSpPr>
            <a:spLocks noChangeShapeType="1"/>
          </p:cNvSpPr>
          <p:nvPr/>
        </p:nvSpPr>
        <p:spPr bwMode="auto">
          <a:xfrm>
            <a:off x="1905000" y="1676400"/>
            <a:ext cx="5410200" cy="0"/>
          </a:xfrm>
          <a:prstGeom prst="line">
            <a:avLst/>
          </a:prstGeom>
          <a:noFill/>
          <a:ln w="7620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8373" name="Line 5"/>
          <p:cNvSpPr>
            <a:spLocks noChangeShapeType="1"/>
          </p:cNvSpPr>
          <p:nvPr/>
        </p:nvSpPr>
        <p:spPr bwMode="auto">
          <a:xfrm>
            <a:off x="1828800" y="1600200"/>
            <a:ext cx="5410200" cy="0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52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Merubah</a:t>
            </a:r>
            <a:r>
              <a:rPr lang="en-US" b="1" dirty="0" smtClean="0"/>
              <a:t> </a:t>
            </a:r>
            <a:r>
              <a:rPr lang="en-US" b="1" dirty="0" err="1" smtClean="0"/>
              <a:t>ke</a:t>
            </a:r>
            <a:r>
              <a:rPr lang="en-US" b="1" dirty="0" smtClean="0"/>
              <a:t> </a:t>
            </a:r>
            <a:r>
              <a:rPr lang="en-US" b="1" dirty="0"/>
              <a:t>EAR</a:t>
            </a:r>
          </a:p>
        </p:txBody>
      </p:sp>
      <p:pic>
        <p:nvPicPr>
          <p:cNvPr id="82972" name="Picture 28" descr="BAIId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030288" y="1905000"/>
            <a:ext cx="2741612" cy="4953000"/>
          </a:xfrm>
          <a:noFill/>
          <a:ln/>
        </p:spPr>
      </p:pic>
      <p:sp>
        <p:nvSpPr>
          <p:cNvPr id="82953" name="Rectangle 9"/>
          <p:cNvSpPr>
            <a:spLocks noGrp="1" noChangeArrowheads="1"/>
          </p:cNvSpPr>
          <p:nvPr>
            <p:ph type="body" sz="half" idx="2"/>
          </p:nvPr>
        </p:nvSpPr>
        <p:spPr>
          <a:xfrm>
            <a:off x="4419600" y="1981200"/>
            <a:ext cx="4343400" cy="4114800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sz="2400" u="sng" dirty="0" err="1" smtClean="0"/>
              <a:t>Tekan</a:t>
            </a:r>
            <a:r>
              <a:rPr lang="en-US" sz="2400" dirty="0" smtClean="0"/>
              <a:t>:</a:t>
            </a:r>
            <a:endParaRPr lang="en-US" sz="2400" dirty="0"/>
          </a:p>
          <a:p>
            <a:pPr>
              <a:buFont typeface="Monotype Sorts" pitchFamily="2" charset="2"/>
              <a:buNone/>
            </a:pPr>
            <a:r>
              <a:rPr lang="en-US" sz="2400" dirty="0"/>
              <a:t>	</a:t>
            </a:r>
            <a:r>
              <a:rPr lang="en-US" sz="2800" dirty="0"/>
              <a:t>	2</a:t>
            </a:r>
            <a:r>
              <a:rPr lang="en-US" sz="2800" baseline="30000" dirty="0"/>
              <a:t>nd</a:t>
            </a:r>
            <a:r>
              <a:rPr lang="en-US" sz="2800" dirty="0"/>
              <a:t>  	I </a:t>
            </a:r>
            <a:r>
              <a:rPr lang="en-US" sz="2800" dirty="0" err="1"/>
              <a:t>Conv</a:t>
            </a:r>
            <a:endParaRPr lang="en-US" sz="2800" dirty="0"/>
          </a:p>
          <a:p>
            <a:pPr>
              <a:buFont typeface="Monotype Sorts" pitchFamily="2" charset="2"/>
              <a:buNone/>
            </a:pPr>
            <a:r>
              <a:rPr lang="en-US" sz="2800" dirty="0"/>
              <a:t>		 6	ENTER</a:t>
            </a:r>
          </a:p>
          <a:p>
            <a:pPr>
              <a:buFont typeface="Monotype Sorts" pitchFamily="2" charset="2"/>
              <a:buNone/>
            </a:pPr>
            <a:r>
              <a:rPr lang="en-US" sz="2800" dirty="0">
                <a:ea typeface="Arial Unicode MS" pitchFamily="34" charset="-128"/>
                <a:cs typeface="Arial Unicode MS" pitchFamily="34" charset="-128"/>
              </a:rPr>
              <a:t>          ↓           ↓</a:t>
            </a:r>
            <a:endParaRPr lang="en-US" sz="2800" dirty="0"/>
          </a:p>
          <a:p>
            <a:pPr>
              <a:buFont typeface="Monotype Sorts" pitchFamily="2" charset="2"/>
              <a:buNone/>
            </a:pPr>
            <a:r>
              <a:rPr lang="en-US" sz="2800" dirty="0"/>
              <a:t>		 4	ENTER</a:t>
            </a:r>
          </a:p>
          <a:p>
            <a:pPr>
              <a:buFont typeface="Monotype Sorts" pitchFamily="2" charset="2"/>
              <a:buNone/>
            </a:pPr>
            <a:r>
              <a:rPr lang="en-US" sz="2800" dirty="0">
                <a:ea typeface="Arial Unicode MS" pitchFamily="34" charset="-128"/>
                <a:cs typeface="Arial Unicode MS" pitchFamily="34" charset="-128"/>
              </a:rPr>
              <a:t>          ↑         CPT</a:t>
            </a:r>
            <a:endParaRPr lang="en-US" sz="2800" dirty="0"/>
          </a:p>
          <a:p>
            <a:pPr>
              <a:buFont typeface="Monotype Sorts" pitchFamily="2" charset="2"/>
              <a:buNone/>
            </a:pPr>
            <a:r>
              <a:rPr lang="en-US" sz="2800" dirty="0"/>
              <a:t>		2</a:t>
            </a:r>
            <a:r>
              <a:rPr lang="en-US" sz="2800" baseline="30000" dirty="0"/>
              <a:t>nd</a:t>
            </a:r>
            <a:r>
              <a:rPr lang="en-US" sz="2800" dirty="0"/>
              <a:t>	  QUIT</a:t>
            </a:r>
          </a:p>
        </p:txBody>
      </p:sp>
      <p:sp>
        <p:nvSpPr>
          <p:cNvPr id="82946" name="Rectangle 2"/>
          <p:cNvSpPr>
            <a:spLocks noChangeArrowheads="1"/>
          </p:cNvSpPr>
          <p:nvPr/>
        </p:nvSpPr>
        <p:spPr bwMode="auto">
          <a:xfrm>
            <a:off x="6248400" y="5486400"/>
            <a:ext cx="14478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2947" name="Rectangle 3"/>
          <p:cNvSpPr>
            <a:spLocks noChangeArrowheads="1"/>
          </p:cNvSpPr>
          <p:nvPr/>
        </p:nvSpPr>
        <p:spPr bwMode="auto">
          <a:xfrm>
            <a:off x="6248400" y="4876800"/>
            <a:ext cx="14478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2948" name="Rectangle 4"/>
          <p:cNvSpPr>
            <a:spLocks noChangeArrowheads="1"/>
          </p:cNvSpPr>
          <p:nvPr/>
        </p:nvSpPr>
        <p:spPr bwMode="auto">
          <a:xfrm>
            <a:off x="6248400" y="4343400"/>
            <a:ext cx="14478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2949" name="Rectangle 5"/>
          <p:cNvSpPr>
            <a:spLocks noChangeArrowheads="1"/>
          </p:cNvSpPr>
          <p:nvPr/>
        </p:nvSpPr>
        <p:spPr bwMode="auto">
          <a:xfrm>
            <a:off x="5334000" y="4876800"/>
            <a:ext cx="6858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2950" name="Rectangle 6"/>
          <p:cNvSpPr>
            <a:spLocks noChangeArrowheads="1"/>
          </p:cNvSpPr>
          <p:nvPr/>
        </p:nvSpPr>
        <p:spPr bwMode="auto">
          <a:xfrm>
            <a:off x="5334000" y="5486400"/>
            <a:ext cx="6858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2951" name="Rectangle 7"/>
          <p:cNvSpPr>
            <a:spLocks noChangeArrowheads="1"/>
          </p:cNvSpPr>
          <p:nvPr/>
        </p:nvSpPr>
        <p:spPr bwMode="auto">
          <a:xfrm>
            <a:off x="5334000" y="4343400"/>
            <a:ext cx="6858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2955" name="Line 11"/>
          <p:cNvSpPr>
            <a:spLocks noChangeShapeType="1"/>
          </p:cNvSpPr>
          <p:nvPr/>
        </p:nvSpPr>
        <p:spPr bwMode="auto">
          <a:xfrm>
            <a:off x="1828800" y="1600200"/>
            <a:ext cx="5715000" cy="0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2956" name="Line 12"/>
          <p:cNvSpPr>
            <a:spLocks noChangeShapeType="1"/>
          </p:cNvSpPr>
          <p:nvPr/>
        </p:nvSpPr>
        <p:spPr bwMode="auto">
          <a:xfrm>
            <a:off x="1905000" y="1676400"/>
            <a:ext cx="5715000" cy="0"/>
          </a:xfrm>
          <a:prstGeom prst="line">
            <a:avLst/>
          </a:prstGeom>
          <a:noFill/>
          <a:ln w="7620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2957" name="Oval 13"/>
          <p:cNvSpPr>
            <a:spLocks noChangeArrowheads="1"/>
          </p:cNvSpPr>
          <p:nvPr/>
        </p:nvSpPr>
        <p:spPr bwMode="auto">
          <a:xfrm>
            <a:off x="1447800" y="4038600"/>
            <a:ext cx="457200" cy="304800"/>
          </a:xfrm>
          <a:prstGeom prst="ellipse">
            <a:avLst/>
          </a:prstGeom>
          <a:noFill/>
          <a:ln w="12700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2958" name="Oval 14"/>
          <p:cNvSpPr>
            <a:spLocks noChangeArrowheads="1"/>
          </p:cNvSpPr>
          <p:nvPr/>
        </p:nvSpPr>
        <p:spPr bwMode="auto">
          <a:xfrm>
            <a:off x="2362200" y="5943600"/>
            <a:ext cx="381000" cy="304800"/>
          </a:xfrm>
          <a:prstGeom prst="ellipse">
            <a:avLst/>
          </a:prstGeom>
          <a:noFill/>
          <a:ln w="12700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2959" name="Oval 15"/>
          <p:cNvSpPr>
            <a:spLocks noChangeArrowheads="1"/>
          </p:cNvSpPr>
          <p:nvPr/>
        </p:nvSpPr>
        <p:spPr bwMode="auto">
          <a:xfrm>
            <a:off x="2743200" y="3733800"/>
            <a:ext cx="381000" cy="304800"/>
          </a:xfrm>
          <a:prstGeom prst="ellipse">
            <a:avLst/>
          </a:prstGeom>
          <a:noFill/>
          <a:ln w="12700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2960" name="Oval 16"/>
          <p:cNvSpPr>
            <a:spLocks noChangeArrowheads="1"/>
          </p:cNvSpPr>
          <p:nvPr/>
        </p:nvSpPr>
        <p:spPr bwMode="auto">
          <a:xfrm>
            <a:off x="1905000" y="3733800"/>
            <a:ext cx="381000" cy="304800"/>
          </a:xfrm>
          <a:prstGeom prst="ellipse">
            <a:avLst/>
          </a:prstGeom>
          <a:noFill/>
          <a:ln w="12700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2961" name="Oval 17"/>
          <p:cNvSpPr>
            <a:spLocks noChangeArrowheads="1"/>
          </p:cNvSpPr>
          <p:nvPr/>
        </p:nvSpPr>
        <p:spPr bwMode="auto">
          <a:xfrm>
            <a:off x="1447800" y="3733800"/>
            <a:ext cx="457200" cy="304800"/>
          </a:xfrm>
          <a:prstGeom prst="ellipse">
            <a:avLst/>
          </a:prstGeom>
          <a:noFill/>
          <a:ln w="12700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2962" name="Oval 18"/>
          <p:cNvSpPr>
            <a:spLocks noChangeArrowheads="1"/>
          </p:cNvSpPr>
          <p:nvPr/>
        </p:nvSpPr>
        <p:spPr bwMode="auto">
          <a:xfrm>
            <a:off x="2362200" y="3733800"/>
            <a:ext cx="304800" cy="304800"/>
          </a:xfrm>
          <a:prstGeom prst="ellipse">
            <a:avLst/>
          </a:prstGeom>
          <a:noFill/>
          <a:ln w="12700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2963" name="Rectangle 19"/>
          <p:cNvSpPr>
            <a:spLocks noChangeArrowheads="1"/>
          </p:cNvSpPr>
          <p:nvPr/>
        </p:nvSpPr>
        <p:spPr bwMode="auto">
          <a:xfrm>
            <a:off x="5334000" y="3733800"/>
            <a:ext cx="6858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2964" name="Rectangle 20"/>
          <p:cNvSpPr>
            <a:spLocks noChangeArrowheads="1"/>
          </p:cNvSpPr>
          <p:nvPr/>
        </p:nvSpPr>
        <p:spPr bwMode="auto">
          <a:xfrm>
            <a:off x="5334000" y="3124200"/>
            <a:ext cx="6858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2965" name="Rectangle 21"/>
          <p:cNvSpPr>
            <a:spLocks noChangeArrowheads="1"/>
          </p:cNvSpPr>
          <p:nvPr/>
        </p:nvSpPr>
        <p:spPr bwMode="auto">
          <a:xfrm>
            <a:off x="5334000" y="2514600"/>
            <a:ext cx="6858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2966" name="Rectangle 22"/>
          <p:cNvSpPr>
            <a:spLocks noChangeArrowheads="1"/>
          </p:cNvSpPr>
          <p:nvPr/>
        </p:nvSpPr>
        <p:spPr bwMode="auto">
          <a:xfrm>
            <a:off x="6248400" y="3733800"/>
            <a:ext cx="14478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2967" name="Rectangle 23"/>
          <p:cNvSpPr>
            <a:spLocks noChangeArrowheads="1"/>
          </p:cNvSpPr>
          <p:nvPr/>
        </p:nvSpPr>
        <p:spPr bwMode="auto">
          <a:xfrm>
            <a:off x="6248400" y="3124200"/>
            <a:ext cx="14478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2968" name="Rectangle 24"/>
          <p:cNvSpPr>
            <a:spLocks noChangeArrowheads="1"/>
          </p:cNvSpPr>
          <p:nvPr/>
        </p:nvSpPr>
        <p:spPr bwMode="auto">
          <a:xfrm>
            <a:off x="6248400" y="2514600"/>
            <a:ext cx="14478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6" name="Rectangle 4"/>
          <p:cNvSpPr>
            <a:spLocks noGrp="1" noChangeArrowheads="1"/>
          </p:cNvSpPr>
          <p:nvPr>
            <p:ph type="title"/>
          </p:nvPr>
        </p:nvSpPr>
        <p:spPr>
          <a:xfrm>
            <a:off x="1676400" y="228600"/>
            <a:ext cx="7391400" cy="1524000"/>
          </a:xfrm>
          <a:noFill/>
          <a:ln/>
          <a:effectLst>
            <a:outerShdw dist="71842" dir="2700000" algn="ctr" rotWithShape="0">
              <a:schemeClr val="bg2"/>
            </a:outerShdw>
          </a:effectLst>
        </p:spPr>
        <p:txBody>
          <a:bodyPr/>
          <a:lstStyle/>
          <a:p>
            <a:pPr>
              <a:tabLst>
                <a:tab pos="3476625" algn="l"/>
              </a:tabLst>
            </a:pPr>
            <a:r>
              <a:rPr lang="en-US" sz="4200" b="1" dirty="0" err="1" smtClean="0"/>
              <a:t>Langkah</a:t>
            </a:r>
            <a:r>
              <a:rPr lang="en-US" sz="4200" b="1" dirty="0" smtClean="0"/>
              <a:t> </a:t>
            </a:r>
            <a:r>
              <a:rPr lang="en-US" sz="4200" b="1" dirty="0" err="1" smtClean="0"/>
              <a:t>Amortisasi</a:t>
            </a:r>
            <a:r>
              <a:rPr lang="en-US" sz="4200" b="1" dirty="0" smtClean="0"/>
              <a:t> </a:t>
            </a:r>
            <a:r>
              <a:rPr lang="en-US" sz="4200" b="1" dirty="0" err="1" smtClean="0"/>
              <a:t>Pinjaman</a:t>
            </a:r>
            <a:endParaRPr lang="en-US" sz="4200" b="1" dirty="0"/>
          </a:p>
        </p:txBody>
      </p:sp>
      <p:sp>
        <p:nvSpPr>
          <p:cNvPr id="59394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152400" y="1752600"/>
            <a:ext cx="8763000" cy="4800600"/>
          </a:xfrm>
          <a:noFill/>
          <a:ln/>
        </p:spPr>
        <p:txBody>
          <a:bodyPr/>
          <a:lstStyle/>
          <a:p>
            <a:pPr>
              <a:buFont typeface="Monotype Sorts" pitchFamily="2" charset="2"/>
              <a:buNone/>
              <a:tabLst>
                <a:tab pos="976313" algn="l"/>
                <a:tab pos="1309688" algn="l"/>
                <a:tab pos="1428750" algn="l"/>
              </a:tabLst>
            </a:pPr>
            <a:r>
              <a:rPr lang="en-US" sz="3000" dirty="0"/>
              <a:t>1.		</a:t>
            </a:r>
            <a:r>
              <a:rPr lang="en-US" sz="3000" dirty="0" err="1" smtClean="0"/>
              <a:t>Hitung</a:t>
            </a:r>
            <a:r>
              <a:rPr lang="en-US" sz="3000" dirty="0" smtClean="0"/>
              <a:t> </a:t>
            </a:r>
            <a:r>
              <a:rPr lang="en-US" sz="3000" dirty="0" err="1" smtClean="0">
                <a:solidFill>
                  <a:schemeClr val="hlink"/>
                </a:solidFill>
              </a:rPr>
              <a:t>pembayaran</a:t>
            </a:r>
            <a:r>
              <a:rPr lang="en-US" sz="3000" dirty="0" smtClean="0">
                <a:solidFill>
                  <a:schemeClr val="hlink"/>
                </a:solidFill>
              </a:rPr>
              <a:t> </a:t>
            </a:r>
            <a:r>
              <a:rPr lang="en-US" sz="3000" dirty="0">
                <a:solidFill>
                  <a:schemeClr val="hlink"/>
                </a:solidFill>
              </a:rPr>
              <a:t>per </a:t>
            </a:r>
            <a:r>
              <a:rPr lang="en-US" sz="3000" dirty="0" err="1" smtClean="0">
                <a:solidFill>
                  <a:schemeClr val="hlink"/>
                </a:solidFill>
              </a:rPr>
              <a:t>periode</a:t>
            </a:r>
            <a:r>
              <a:rPr lang="en-US" sz="3000" dirty="0" smtClean="0"/>
              <a:t>.</a:t>
            </a:r>
            <a:endParaRPr lang="en-US" sz="3000" dirty="0"/>
          </a:p>
          <a:p>
            <a:pPr>
              <a:buFont typeface="Monotype Sorts" pitchFamily="2" charset="2"/>
              <a:buNone/>
              <a:tabLst>
                <a:tab pos="976313" algn="l"/>
                <a:tab pos="1309688" algn="l"/>
                <a:tab pos="1428750" algn="l"/>
              </a:tabLst>
            </a:pPr>
            <a:r>
              <a:rPr lang="en-US" sz="3000" dirty="0"/>
              <a:t>2.		</a:t>
            </a:r>
            <a:r>
              <a:rPr lang="en-US" sz="3000" dirty="0" err="1" smtClean="0"/>
              <a:t>Tetapkan</a:t>
            </a:r>
            <a:r>
              <a:rPr lang="en-US" sz="3000" dirty="0" smtClean="0"/>
              <a:t> </a:t>
            </a:r>
            <a:r>
              <a:rPr lang="en-US" sz="3000" dirty="0" err="1" smtClean="0">
                <a:solidFill>
                  <a:srgbClr val="380069"/>
                </a:solidFill>
              </a:rPr>
              <a:t>tingkat</a:t>
            </a:r>
            <a:r>
              <a:rPr lang="en-US" sz="3000" dirty="0" smtClean="0">
                <a:solidFill>
                  <a:srgbClr val="380069"/>
                </a:solidFill>
              </a:rPr>
              <a:t> </a:t>
            </a:r>
            <a:r>
              <a:rPr lang="en-US" sz="3000" dirty="0" err="1" smtClean="0">
                <a:solidFill>
                  <a:srgbClr val="380069"/>
                </a:solidFill>
              </a:rPr>
              <a:t>bunga</a:t>
            </a:r>
            <a:r>
              <a:rPr lang="en-US" sz="3000" dirty="0" smtClean="0">
                <a:solidFill>
                  <a:srgbClr val="380069"/>
                </a:solidFill>
              </a:rPr>
              <a:t> </a:t>
            </a:r>
            <a:r>
              <a:rPr lang="en-US" sz="3000" dirty="0" err="1" smtClean="0"/>
              <a:t>pada</a:t>
            </a:r>
            <a:r>
              <a:rPr lang="en-US" sz="3000" dirty="0" smtClean="0"/>
              <a:t> </a:t>
            </a:r>
            <a:r>
              <a:rPr lang="en-US" sz="3000" dirty="0" err="1" smtClean="0"/>
              <a:t>Periode</a:t>
            </a:r>
            <a:r>
              <a:rPr lang="en-US" sz="3000" dirty="0" smtClean="0"/>
              <a:t> </a:t>
            </a:r>
            <a:r>
              <a:rPr lang="en-US" sz="3000" dirty="0"/>
              <a:t>t.			   </a:t>
            </a:r>
            <a:r>
              <a:rPr lang="en-US" sz="3000" i="1" dirty="0" smtClean="0"/>
              <a:t>(</a:t>
            </a:r>
            <a:r>
              <a:rPr lang="en-US" sz="3000" i="1" dirty="0" err="1" smtClean="0">
                <a:solidFill>
                  <a:schemeClr val="tx2"/>
                </a:solidFill>
              </a:rPr>
              <a:t>Saldo</a:t>
            </a:r>
            <a:r>
              <a:rPr lang="en-US" sz="3000" i="1" dirty="0" smtClean="0">
                <a:solidFill>
                  <a:schemeClr val="tx2"/>
                </a:solidFill>
              </a:rPr>
              <a:t> </a:t>
            </a:r>
            <a:r>
              <a:rPr lang="en-US" sz="3000" i="1" dirty="0" err="1" smtClean="0">
                <a:solidFill>
                  <a:schemeClr val="tx2"/>
                </a:solidFill>
              </a:rPr>
              <a:t>Pinjaman</a:t>
            </a:r>
            <a:r>
              <a:rPr lang="en-US" sz="3000" i="1" dirty="0" smtClean="0">
                <a:solidFill>
                  <a:schemeClr val="tx2"/>
                </a:solidFill>
              </a:rPr>
              <a:t> </a:t>
            </a:r>
            <a:r>
              <a:rPr lang="en-US" sz="3000" i="1" dirty="0" err="1" smtClean="0"/>
              <a:t>pada</a:t>
            </a:r>
            <a:r>
              <a:rPr lang="en-US" sz="3000" i="1" dirty="0" smtClean="0"/>
              <a:t> </a:t>
            </a:r>
            <a:r>
              <a:rPr lang="en-US" sz="3000" i="1" dirty="0"/>
              <a:t>t-1) x (</a:t>
            </a:r>
            <a:r>
              <a:rPr lang="en-US" sz="3000" i="1" dirty="0" err="1"/>
              <a:t>i</a:t>
            </a:r>
            <a:r>
              <a:rPr lang="en-US" sz="3000" i="1" dirty="0"/>
              <a:t>% / m)</a:t>
            </a:r>
            <a:endParaRPr lang="en-US" sz="3000" dirty="0"/>
          </a:p>
          <a:p>
            <a:pPr>
              <a:buFont typeface="Monotype Sorts" pitchFamily="2" charset="2"/>
              <a:buNone/>
              <a:tabLst>
                <a:tab pos="976313" algn="l"/>
                <a:tab pos="1309688" algn="l"/>
                <a:tab pos="1428750" algn="l"/>
              </a:tabLst>
            </a:pPr>
            <a:r>
              <a:rPr lang="en-US" sz="3000" dirty="0"/>
              <a:t>3.		</a:t>
            </a:r>
            <a:r>
              <a:rPr lang="en-US" sz="3000" dirty="0" err="1" smtClean="0"/>
              <a:t>Hitung</a:t>
            </a:r>
            <a:r>
              <a:rPr lang="en-US" sz="30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000" dirty="0" err="1" smtClean="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angsuran</a:t>
            </a:r>
            <a:r>
              <a:rPr lang="en-US" sz="30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000" dirty="0" err="1" smtClean="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pokok</a:t>
            </a:r>
            <a:r>
              <a:rPr lang="en-US" sz="30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000" dirty="0" err="1" smtClean="0"/>
              <a:t>pada</a:t>
            </a:r>
            <a:r>
              <a:rPr lang="en-US" sz="3000" dirty="0" smtClean="0"/>
              <a:t> </a:t>
            </a:r>
            <a:r>
              <a:rPr lang="en-US" sz="3000" dirty="0" err="1" smtClean="0"/>
              <a:t>Periode</a:t>
            </a:r>
            <a:r>
              <a:rPr lang="en-US" sz="3000" dirty="0" smtClean="0"/>
              <a:t> </a:t>
            </a:r>
            <a:r>
              <a:rPr lang="en-US" sz="3000" dirty="0"/>
              <a:t>t.		</a:t>
            </a:r>
            <a:r>
              <a:rPr lang="en-US" sz="3000" i="1" dirty="0"/>
              <a:t>(</a:t>
            </a:r>
            <a:r>
              <a:rPr lang="en-US" sz="3000" i="1" dirty="0" err="1" smtClean="0">
                <a:solidFill>
                  <a:schemeClr val="hlink"/>
                </a:solidFill>
              </a:rPr>
              <a:t>Pembayaran</a:t>
            </a:r>
            <a:r>
              <a:rPr lang="en-US" sz="3000" i="1" dirty="0" smtClean="0"/>
              <a:t> – </a:t>
            </a:r>
            <a:r>
              <a:rPr lang="en-US" sz="3000" i="1" dirty="0" err="1" smtClean="0">
                <a:solidFill>
                  <a:srgbClr val="380069"/>
                </a:solidFill>
              </a:rPr>
              <a:t>Bunga</a:t>
            </a:r>
            <a:r>
              <a:rPr lang="en-US" sz="3000" i="1" dirty="0" smtClean="0"/>
              <a:t> </a:t>
            </a:r>
            <a:r>
              <a:rPr lang="en-US" sz="3000" i="1" dirty="0" err="1" smtClean="0"/>
              <a:t>dari</a:t>
            </a:r>
            <a:r>
              <a:rPr lang="en-US" sz="3000" i="1" dirty="0" smtClean="0"/>
              <a:t> </a:t>
            </a:r>
            <a:r>
              <a:rPr lang="en-US" sz="3000" i="1" dirty="0" err="1" smtClean="0"/>
              <a:t>Langkah</a:t>
            </a:r>
            <a:r>
              <a:rPr lang="en-US" sz="3000" i="1" dirty="0" smtClean="0"/>
              <a:t> </a:t>
            </a:r>
            <a:r>
              <a:rPr lang="en-US" sz="3000" i="1" dirty="0"/>
              <a:t>2)</a:t>
            </a:r>
            <a:endParaRPr lang="en-US" sz="3000" dirty="0"/>
          </a:p>
          <a:p>
            <a:pPr>
              <a:buFont typeface="Monotype Sorts" pitchFamily="2" charset="2"/>
              <a:buNone/>
              <a:tabLst>
                <a:tab pos="976313" algn="l"/>
                <a:tab pos="1309688" algn="l"/>
                <a:tab pos="1428750" algn="l"/>
              </a:tabLst>
            </a:pPr>
            <a:r>
              <a:rPr lang="en-US" sz="3000" dirty="0"/>
              <a:t>4.		</a:t>
            </a:r>
            <a:r>
              <a:rPr lang="en-US" sz="3000" dirty="0" err="1" smtClean="0"/>
              <a:t>Tetapkan</a:t>
            </a:r>
            <a:r>
              <a:rPr lang="en-US" sz="3000" dirty="0" smtClean="0"/>
              <a:t> </a:t>
            </a:r>
            <a:r>
              <a:rPr lang="en-US" sz="3000" dirty="0" err="1" smtClean="0"/>
              <a:t>saldo</a:t>
            </a:r>
            <a:r>
              <a:rPr lang="en-US" sz="3000" dirty="0" smtClean="0"/>
              <a:t> </a:t>
            </a:r>
            <a:r>
              <a:rPr lang="en-US" sz="3000" dirty="0" err="1" smtClean="0"/>
              <a:t>akhir</a:t>
            </a:r>
            <a:r>
              <a:rPr lang="en-US" sz="3000" dirty="0" smtClean="0"/>
              <a:t> </a:t>
            </a:r>
            <a:r>
              <a:rPr lang="en-US" sz="3000" dirty="0" err="1" smtClean="0"/>
              <a:t>Periode</a:t>
            </a:r>
            <a:r>
              <a:rPr lang="en-US" sz="3000" dirty="0" smtClean="0"/>
              <a:t> </a:t>
            </a:r>
            <a:r>
              <a:rPr lang="en-US" sz="3000" dirty="0"/>
              <a:t>t.		</a:t>
            </a:r>
            <a:r>
              <a:rPr lang="en-US" sz="3000" i="1" dirty="0" smtClean="0"/>
              <a:t>(</a:t>
            </a:r>
            <a:r>
              <a:rPr lang="en-US" sz="3000" i="1" dirty="0" err="1" smtClean="0">
                <a:solidFill>
                  <a:schemeClr val="tx2"/>
                </a:solidFill>
              </a:rPr>
              <a:t>Saldo</a:t>
            </a:r>
            <a:r>
              <a:rPr lang="en-US" sz="3000" i="1" dirty="0" smtClean="0"/>
              <a:t> – </a:t>
            </a:r>
            <a:r>
              <a:rPr lang="en-US" sz="3000" i="1" dirty="0" err="1" smtClean="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angsuran</a:t>
            </a:r>
            <a:r>
              <a:rPr lang="en-US" sz="3000" i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000" i="1" dirty="0" err="1" smtClean="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pokok</a:t>
            </a:r>
            <a:r>
              <a:rPr lang="en-US" sz="3000" i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000" i="1" dirty="0" err="1" smtClean="0"/>
              <a:t>dari</a:t>
            </a:r>
            <a:r>
              <a:rPr lang="en-US" sz="3000" i="1" dirty="0" smtClean="0"/>
              <a:t> </a:t>
            </a:r>
            <a:r>
              <a:rPr lang="en-US" sz="3000" i="1" dirty="0" err="1" smtClean="0"/>
              <a:t>Langkah</a:t>
            </a:r>
            <a:r>
              <a:rPr lang="en-US" sz="3000" i="1" dirty="0" smtClean="0"/>
              <a:t> </a:t>
            </a:r>
            <a:r>
              <a:rPr lang="en-US" sz="3000" i="1" dirty="0"/>
              <a:t>3)</a:t>
            </a:r>
            <a:endParaRPr lang="en-US" sz="3000" dirty="0"/>
          </a:p>
          <a:p>
            <a:pPr>
              <a:buFont typeface="Monotype Sorts" pitchFamily="2" charset="2"/>
              <a:buNone/>
              <a:tabLst>
                <a:tab pos="976313" algn="l"/>
                <a:tab pos="1309688" algn="l"/>
                <a:tab pos="1428750" algn="l"/>
              </a:tabLst>
            </a:pPr>
            <a:r>
              <a:rPr lang="en-US" sz="3000" dirty="0"/>
              <a:t>5.		</a:t>
            </a:r>
            <a:r>
              <a:rPr lang="en-US" sz="3000" dirty="0" err="1" smtClean="0"/>
              <a:t>Mulai</a:t>
            </a:r>
            <a:r>
              <a:rPr lang="en-US" sz="3000" dirty="0" smtClean="0"/>
              <a:t> </a:t>
            </a:r>
            <a:r>
              <a:rPr lang="en-US" sz="3000" dirty="0" err="1" smtClean="0"/>
              <a:t>lagi</a:t>
            </a:r>
            <a:r>
              <a:rPr lang="en-US" sz="3000" dirty="0" smtClean="0"/>
              <a:t> </a:t>
            </a:r>
            <a:r>
              <a:rPr lang="en-US" sz="3000" dirty="0" err="1" smtClean="0"/>
              <a:t>dari</a:t>
            </a:r>
            <a:r>
              <a:rPr lang="en-US" sz="3000" dirty="0" smtClean="0"/>
              <a:t> </a:t>
            </a:r>
            <a:r>
              <a:rPr lang="en-US" sz="3000" dirty="0" err="1" smtClean="0"/>
              <a:t>Langkah</a:t>
            </a:r>
            <a:r>
              <a:rPr lang="en-US" sz="3000" dirty="0" smtClean="0"/>
              <a:t> </a:t>
            </a:r>
            <a:r>
              <a:rPr lang="en-US" sz="3000" dirty="0"/>
              <a:t>2 </a:t>
            </a:r>
            <a:r>
              <a:rPr lang="en-US" sz="3000" dirty="0" err="1" smtClean="0"/>
              <a:t>dan</a:t>
            </a:r>
            <a:r>
              <a:rPr lang="en-US" sz="3000" dirty="0" smtClean="0"/>
              <a:t> </a:t>
            </a:r>
            <a:r>
              <a:rPr lang="en-US" sz="3000" dirty="0" err="1" smtClean="0"/>
              <a:t>ulangi</a:t>
            </a:r>
            <a:r>
              <a:rPr lang="en-US" sz="3000" dirty="0" smtClean="0"/>
              <a:t>.</a:t>
            </a:r>
            <a:endParaRPr lang="en-US" sz="3000" dirty="0"/>
          </a:p>
        </p:txBody>
      </p:sp>
      <p:sp>
        <p:nvSpPr>
          <p:cNvPr id="59395" name="Line 3"/>
          <p:cNvSpPr>
            <a:spLocks noChangeShapeType="1"/>
          </p:cNvSpPr>
          <p:nvPr/>
        </p:nvSpPr>
        <p:spPr bwMode="auto">
          <a:xfrm>
            <a:off x="1905000" y="1676400"/>
            <a:ext cx="6858000" cy="0"/>
          </a:xfrm>
          <a:prstGeom prst="line">
            <a:avLst/>
          </a:prstGeom>
          <a:noFill/>
          <a:ln w="7620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9397" name="Line 5"/>
          <p:cNvSpPr>
            <a:spLocks noChangeShapeType="1"/>
          </p:cNvSpPr>
          <p:nvPr/>
        </p:nvSpPr>
        <p:spPr bwMode="auto">
          <a:xfrm>
            <a:off x="1828800" y="1600200"/>
            <a:ext cx="6858000" cy="0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0" name="Rectangle 4"/>
          <p:cNvSpPr>
            <a:spLocks noGrp="1" noChangeArrowheads="1"/>
          </p:cNvSpPr>
          <p:nvPr>
            <p:ph type="title"/>
          </p:nvPr>
        </p:nvSpPr>
        <p:spPr>
          <a:xfrm>
            <a:off x="1676400" y="228600"/>
            <a:ext cx="7391400" cy="1524000"/>
          </a:xfrm>
          <a:noFill/>
          <a:ln/>
          <a:effectLst>
            <a:outerShdw dist="71842" dir="2700000" algn="ctr" rotWithShape="0">
              <a:schemeClr val="bg2"/>
            </a:outerShdw>
          </a:effectLst>
        </p:spPr>
        <p:txBody>
          <a:bodyPr/>
          <a:lstStyle/>
          <a:p>
            <a:pPr>
              <a:tabLst>
                <a:tab pos="3476625" algn="l"/>
              </a:tabLst>
            </a:pPr>
            <a:r>
              <a:rPr lang="en-US" sz="4200" b="1" dirty="0" err="1" smtClean="0"/>
              <a:t>Contoh</a:t>
            </a:r>
            <a:r>
              <a:rPr lang="en-US" sz="4200" b="1" dirty="0" smtClean="0"/>
              <a:t> </a:t>
            </a:r>
            <a:r>
              <a:rPr lang="en-US" sz="4200" b="1" dirty="0" err="1" smtClean="0"/>
              <a:t>Amortisasi</a:t>
            </a:r>
            <a:r>
              <a:rPr lang="en-US" sz="4200" b="1" dirty="0" smtClean="0"/>
              <a:t> </a:t>
            </a:r>
            <a:r>
              <a:rPr lang="en-US" sz="4200" b="1" dirty="0" err="1" smtClean="0"/>
              <a:t>Pinjaman</a:t>
            </a:r>
            <a:endParaRPr lang="en-US" sz="4200" b="1" dirty="0"/>
          </a:p>
        </p:txBody>
      </p:sp>
      <p:sp>
        <p:nvSpPr>
          <p:cNvPr id="60418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228600" y="1752600"/>
            <a:ext cx="8686800" cy="4800600"/>
          </a:xfrm>
          <a:noFill/>
          <a:ln/>
        </p:spPr>
        <p:txBody>
          <a:bodyPr/>
          <a:lstStyle/>
          <a:p>
            <a:pPr marL="0" indent="0">
              <a:spcAft>
                <a:spcPct val="0"/>
              </a:spcAft>
              <a:buFont typeface="Monotype Sorts" pitchFamily="2" charset="2"/>
              <a:buNone/>
              <a:tabLst>
                <a:tab pos="976313" algn="l"/>
                <a:tab pos="1309688" algn="l"/>
                <a:tab pos="1428750" algn="l"/>
              </a:tabLst>
            </a:pPr>
            <a:r>
              <a:rPr lang="en-US" sz="2800" dirty="0" err="1" smtClean="0"/>
              <a:t>Tima</a:t>
            </a:r>
            <a:r>
              <a:rPr lang="en-US" sz="2800" dirty="0" smtClean="0"/>
              <a:t> </a:t>
            </a:r>
            <a:r>
              <a:rPr lang="en-US" sz="2800" dirty="0" err="1" smtClean="0"/>
              <a:t>meminjamn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$</a:t>
            </a:r>
            <a:r>
              <a:rPr lang="en-US" sz="2800" dirty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10,000 </a:t>
            </a:r>
            <a:r>
              <a:rPr lang="en-US" sz="2800" dirty="0" smtClean="0"/>
              <a:t>yang </a:t>
            </a:r>
            <a:r>
              <a:rPr lang="en-US" sz="2800" dirty="0" err="1" smtClean="0"/>
              <a:t>dimajemukkan</a:t>
            </a:r>
            <a:r>
              <a:rPr lang="en-US" sz="2800" dirty="0" smtClean="0"/>
              <a:t>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tingkat</a:t>
            </a:r>
            <a:r>
              <a:rPr lang="en-US" sz="2800" dirty="0" smtClean="0"/>
              <a:t> </a:t>
            </a:r>
            <a:r>
              <a:rPr lang="en-US" sz="2800" dirty="0" err="1" smtClean="0"/>
              <a:t>bunga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277FF"/>
                </a:solidFill>
              </a:rPr>
              <a:t>12% </a:t>
            </a:r>
            <a:r>
              <a:rPr lang="en-US" sz="2800" dirty="0" smtClean="0"/>
              <a:t>per </a:t>
            </a:r>
            <a:r>
              <a:rPr lang="en-US" sz="2800" dirty="0" err="1" smtClean="0"/>
              <a:t>tahun</a:t>
            </a:r>
            <a:r>
              <a:rPr lang="en-US" sz="2800" dirty="0" smtClean="0"/>
              <a:t>.  </a:t>
            </a:r>
            <a:r>
              <a:rPr lang="en-US" sz="2800" dirty="0" err="1" smtClean="0"/>
              <a:t>Amortisasikan</a:t>
            </a:r>
            <a:r>
              <a:rPr lang="en-US" sz="2800" dirty="0" smtClean="0"/>
              <a:t> </a:t>
            </a:r>
            <a:r>
              <a:rPr lang="en-US" sz="2800" dirty="0" err="1" smtClean="0"/>
              <a:t>pinjaman</a:t>
            </a:r>
            <a:r>
              <a:rPr lang="en-US" sz="2800" dirty="0" smtClean="0"/>
              <a:t> </a:t>
            </a:r>
            <a:r>
              <a:rPr lang="en-US" sz="2800" dirty="0" err="1" smtClean="0"/>
              <a:t>tsb</a:t>
            </a:r>
            <a:r>
              <a:rPr lang="en-US" sz="2800" dirty="0" smtClean="0"/>
              <a:t> </a:t>
            </a:r>
            <a:r>
              <a:rPr lang="en-US" sz="2800" dirty="0" err="1" smtClean="0"/>
              <a:t>jika</a:t>
            </a:r>
            <a:r>
              <a:rPr lang="en-US" sz="2800" dirty="0" smtClean="0"/>
              <a:t> </a:t>
            </a:r>
            <a:r>
              <a:rPr lang="en-US" sz="2800" dirty="0" err="1" smtClean="0">
                <a:solidFill>
                  <a:schemeClr val="hlink"/>
                </a:solidFill>
              </a:rPr>
              <a:t>pembayaran</a:t>
            </a:r>
            <a:r>
              <a:rPr lang="en-US" sz="2800" dirty="0" smtClean="0">
                <a:solidFill>
                  <a:schemeClr val="hlink"/>
                </a:solidFill>
              </a:rPr>
              <a:t> </a:t>
            </a:r>
            <a:r>
              <a:rPr lang="en-US" sz="2800" dirty="0" err="1" smtClean="0">
                <a:solidFill>
                  <a:schemeClr val="hlink"/>
                </a:solidFill>
              </a:rPr>
              <a:t>tahunan</a:t>
            </a:r>
            <a:r>
              <a:rPr lang="en-US" sz="2800" dirty="0" smtClean="0">
                <a:solidFill>
                  <a:schemeClr val="hlink"/>
                </a:solidFill>
              </a:rPr>
              <a:t> </a:t>
            </a:r>
            <a:r>
              <a:rPr lang="en-US" sz="2800" dirty="0" err="1" smtClean="0"/>
              <a:t>dilakukan</a:t>
            </a:r>
            <a:r>
              <a:rPr lang="en-US" sz="2800" dirty="0" smtClean="0"/>
              <a:t> </a:t>
            </a:r>
            <a:r>
              <a:rPr lang="en-US" sz="2800" dirty="0" err="1" smtClean="0"/>
              <a:t>selama</a:t>
            </a:r>
            <a:r>
              <a:rPr lang="en-US" sz="2800" dirty="0" smtClean="0"/>
              <a:t> </a:t>
            </a:r>
            <a:r>
              <a:rPr lang="en-US" sz="2800" dirty="0">
                <a:solidFill>
                  <a:schemeClr val="tx2"/>
                </a:solidFill>
              </a:rPr>
              <a:t>5 </a:t>
            </a:r>
            <a:r>
              <a:rPr lang="en-US" sz="2800" dirty="0" err="1" smtClean="0">
                <a:solidFill>
                  <a:schemeClr val="tx2"/>
                </a:solidFill>
              </a:rPr>
              <a:t>tahun</a:t>
            </a:r>
            <a:r>
              <a:rPr lang="en-US" sz="2800" dirty="0" smtClean="0"/>
              <a:t>.</a:t>
            </a:r>
            <a:endParaRPr lang="en-US" sz="2800" dirty="0"/>
          </a:p>
          <a:p>
            <a:pPr marL="0" indent="0">
              <a:buFont typeface="Monotype Sorts" pitchFamily="2" charset="2"/>
              <a:buNone/>
              <a:tabLst>
                <a:tab pos="976313" algn="l"/>
                <a:tab pos="1309688" algn="l"/>
                <a:tab pos="1428750" algn="l"/>
              </a:tabLst>
            </a:pPr>
            <a:r>
              <a:rPr lang="en-US" sz="3000" u="sng" dirty="0" err="1" smtClean="0"/>
              <a:t>Langkah</a:t>
            </a:r>
            <a:r>
              <a:rPr lang="en-US" sz="3000" u="sng" dirty="0" smtClean="0"/>
              <a:t> </a:t>
            </a:r>
            <a:r>
              <a:rPr lang="en-US" sz="3000" u="sng" dirty="0"/>
              <a:t>1:		</a:t>
            </a:r>
            <a:r>
              <a:rPr lang="en-US" sz="3000" u="sng" dirty="0" err="1" smtClean="0"/>
              <a:t>Pembayaran</a:t>
            </a:r>
            <a:endParaRPr lang="en-US" sz="3000" dirty="0"/>
          </a:p>
          <a:p>
            <a:pPr marL="0" indent="0">
              <a:spcAft>
                <a:spcPct val="0"/>
              </a:spcAft>
              <a:buFont typeface="Monotype Sorts" pitchFamily="2" charset="2"/>
              <a:buNone/>
              <a:tabLst>
                <a:tab pos="976313" algn="l"/>
                <a:tab pos="1309688" algn="l"/>
                <a:tab pos="1428750" algn="l"/>
              </a:tabLst>
            </a:pPr>
            <a:r>
              <a:rPr lang="en-US" sz="3000" dirty="0">
                <a:solidFill>
                  <a:srgbClr val="014A01"/>
                </a:solidFill>
              </a:rPr>
              <a:t>		       </a:t>
            </a:r>
            <a:r>
              <a:rPr lang="en-US" sz="3000" dirty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PV</a:t>
            </a:r>
            <a:r>
              <a:rPr lang="en-US" sz="3000" baseline="-25000" dirty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0</a:t>
            </a:r>
            <a:r>
              <a:rPr lang="en-US" sz="3000" dirty="0"/>
              <a:t> 	= </a:t>
            </a:r>
            <a:r>
              <a:rPr lang="en-US" sz="3000" dirty="0">
                <a:solidFill>
                  <a:schemeClr val="hlink"/>
                </a:solidFill>
              </a:rPr>
              <a:t>R</a:t>
            </a:r>
            <a:r>
              <a:rPr lang="en-US" sz="3000" dirty="0"/>
              <a:t> (PVIFA </a:t>
            </a:r>
            <a:r>
              <a:rPr lang="en-US" sz="3000" baseline="-25000" dirty="0" err="1">
                <a:solidFill>
                  <a:srgbClr val="C277FF"/>
                </a:solidFill>
              </a:rPr>
              <a:t>i%</a:t>
            </a:r>
            <a:r>
              <a:rPr lang="en-US" sz="3000" baseline="-25000" dirty="0" err="1"/>
              <a:t>,</a:t>
            </a:r>
            <a:r>
              <a:rPr lang="en-US" sz="3000" baseline="-25000" dirty="0" err="1">
                <a:solidFill>
                  <a:schemeClr val="tx2"/>
                </a:solidFill>
              </a:rPr>
              <a:t>n</a:t>
            </a:r>
            <a:r>
              <a:rPr lang="en-US" sz="3000" dirty="0"/>
              <a:t>)</a:t>
            </a:r>
          </a:p>
          <a:p>
            <a:pPr marL="0" indent="0">
              <a:spcAft>
                <a:spcPct val="0"/>
              </a:spcAft>
              <a:buFont typeface="Monotype Sorts" pitchFamily="2" charset="2"/>
              <a:buNone/>
              <a:tabLst>
                <a:tab pos="976313" algn="l"/>
                <a:tab pos="1309688" algn="l"/>
                <a:tab pos="1428750" algn="l"/>
              </a:tabLst>
            </a:pPr>
            <a:r>
              <a:rPr lang="en-US" sz="3000" dirty="0">
                <a:solidFill>
                  <a:srgbClr val="014A01"/>
                </a:solidFill>
              </a:rPr>
              <a:t>		 </a:t>
            </a:r>
            <a:r>
              <a:rPr lang="en-US" sz="3000" dirty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$10,000 </a:t>
            </a:r>
            <a:r>
              <a:rPr lang="en-US" sz="3000" dirty="0"/>
              <a:t>	= </a:t>
            </a:r>
            <a:r>
              <a:rPr lang="en-US" sz="3000" dirty="0">
                <a:solidFill>
                  <a:schemeClr val="hlink"/>
                </a:solidFill>
              </a:rPr>
              <a:t>R</a:t>
            </a:r>
            <a:r>
              <a:rPr lang="en-US" sz="3000" dirty="0"/>
              <a:t> (PVIFA </a:t>
            </a:r>
            <a:r>
              <a:rPr lang="en-US" sz="3000" baseline="-25000" dirty="0">
                <a:solidFill>
                  <a:srgbClr val="C277FF"/>
                </a:solidFill>
              </a:rPr>
              <a:t>12%</a:t>
            </a:r>
            <a:r>
              <a:rPr lang="en-US" sz="3000" baseline="-25000" dirty="0"/>
              <a:t>,</a:t>
            </a:r>
            <a:r>
              <a:rPr lang="en-US" sz="3000" baseline="-25000" dirty="0">
                <a:solidFill>
                  <a:schemeClr val="tx2"/>
                </a:solidFill>
              </a:rPr>
              <a:t>5</a:t>
            </a:r>
            <a:r>
              <a:rPr lang="en-US" sz="3000" dirty="0"/>
              <a:t>)</a:t>
            </a:r>
          </a:p>
          <a:p>
            <a:pPr marL="0" indent="0">
              <a:spcAft>
                <a:spcPct val="0"/>
              </a:spcAft>
              <a:buFont typeface="Monotype Sorts" pitchFamily="2" charset="2"/>
              <a:buNone/>
              <a:tabLst>
                <a:tab pos="976313" algn="l"/>
                <a:tab pos="1309688" algn="l"/>
                <a:tab pos="1428750" algn="l"/>
              </a:tabLst>
            </a:pPr>
            <a:r>
              <a:rPr lang="en-US" sz="3000" dirty="0">
                <a:solidFill>
                  <a:srgbClr val="014A01"/>
                </a:solidFill>
              </a:rPr>
              <a:t>		 </a:t>
            </a:r>
            <a:r>
              <a:rPr lang="en-US" sz="3000" dirty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$10,000</a:t>
            </a:r>
            <a:r>
              <a:rPr lang="en-US" sz="3000" dirty="0"/>
              <a:t> 	= </a:t>
            </a:r>
            <a:r>
              <a:rPr lang="en-US" sz="3000" dirty="0">
                <a:solidFill>
                  <a:schemeClr val="hlink"/>
                </a:solidFill>
              </a:rPr>
              <a:t>R</a:t>
            </a:r>
            <a:r>
              <a:rPr lang="en-US" sz="3000" dirty="0"/>
              <a:t> (3.605)</a:t>
            </a:r>
          </a:p>
          <a:p>
            <a:pPr marL="0" indent="0">
              <a:spcAft>
                <a:spcPct val="0"/>
              </a:spcAft>
              <a:buFont typeface="Monotype Sorts" pitchFamily="2" charset="2"/>
              <a:buNone/>
              <a:tabLst>
                <a:tab pos="976313" algn="l"/>
                <a:tab pos="1309688" algn="l"/>
                <a:tab pos="1428750" algn="l"/>
              </a:tabLst>
            </a:pPr>
            <a:r>
              <a:rPr lang="en-US" sz="3000" dirty="0"/>
              <a:t>		</a:t>
            </a:r>
            <a:r>
              <a:rPr lang="en-US" sz="3000" dirty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</a:t>
            </a:r>
            <a:r>
              <a:rPr lang="en-US" sz="3000" dirty="0"/>
              <a:t> = </a:t>
            </a:r>
            <a:r>
              <a:rPr lang="en-US" sz="3000" dirty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$10,000</a:t>
            </a:r>
            <a:r>
              <a:rPr lang="en-US" sz="3000" dirty="0"/>
              <a:t> / 3.605 = </a:t>
            </a:r>
            <a:r>
              <a:rPr lang="en-US" sz="3000" dirty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$2,774</a:t>
            </a:r>
          </a:p>
        </p:txBody>
      </p:sp>
      <p:sp>
        <p:nvSpPr>
          <p:cNvPr id="60419" name="Line 3"/>
          <p:cNvSpPr>
            <a:spLocks noChangeShapeType="1"/>
          </p:cNvSpPr>
          <p:nvPr/>
        </p:nvSpPr>
        <p:spPr bwMode="auto">
          <a:xfrm>
            <a:off x="1905000" y="1676400"/>
            <a:ext cx="7010400" cy="0"/>
          </a:xfrm>
          <a:prstGeom prst="line">
            <a:avLst/>
          </a:prstGeom>
          <a:noFill/>
          <a:ln w="7620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0421" name="Line 5"/>
          <p:cNvSpPr>
            <a:spLocks noChangeShapeType="1"/>
          </p:cNvSpPr>
          <p:nvPr/>
        </p:nvSpPr>
        <p:spPr bwMode="auto">
          <a:xfrm>
            <a:off x="1828800" y="1600200"/>
            <a:ext cx="7010400" cy="0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Line 2"/>
          <p:cNvSpPr>
            <a:spLocks noChangeShapeType="1"/>
          </p:cNvSpPr>
          <p:nvPr/>
        </p:nvSpPr>
        <p:spPr bwMode="auto">
          <a:xfrm>
            <a:off x="1905000" y="1676400"/>
            <a:ext cx="6934200" cy="0"/>
          </a:xfrm>
          <a:prstGeom prst="line">
            <a:avLst/>
          </a:prstGeom>
          <a:noFill/>
          <a:ln w="7620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title"/>
          </p:nvPr>
        </p:nvSpPr>
        <p:spPr>
          <a:xfrm>
            <a:off x="1676400" y="304800"/>
            <a:ext cx="7391400" cy="1276350"/>
          </a:xfrm>
          <a:noFill/>
          <a:ln/>
          <a:effectLst>
            <a:outerShdw dist="71842" dir="2700000" algn="ctr" rotWithShape="0">
              <a:schemeClr val="bg2"/>
            </a:outerShdw>
          </a:effectLst>
        </p:spPr>
        <p:txBody>
          <a:bodyPr>
            <a:normAutofit fontScale="90000"/>
          </a:bodyPr>
          <a:lstStyle/>
          <a:p>
            <a:pPr>
              <a:tabLst>
                <a:tab pos="3476625" algn="l"/>
              </a:tabLst>
            </a:pPr>
            <a:r>
              <a:rPr lang="en-US" sz="4200" b="1" dirty="0" err="1" smtClean="0"/>
              <a:t>Contoh</a:t>
            </a:r>
            <a:r>
              <a:rPr lang="en-US" sz="4200" b="1" dirty="0" smtClean="0"/>
              <a:t> </a:t>
            </a:r>
            <a:r>
              <a:rPr lang="en-US" sz="4200" b="1" dirty="0" err="1" smtClean="0"/>
              <a:t>Amortisasi</a:t>
            </a:r>
            <a:r>
              <a:rPr lang="en-US" sz="4200" b="1" dirty="0" smtClean="0"/>
              <a:t> </a:t>
            </a:r>
            <a:r>
              <a:rPr lang="en-US" sz="4200" b="1" dirty="0" err="1" smtClean="0"/>
              <a:t>Pinjaman</a:t>
            </a:r>
            <a:endParaRPr lang="en-US" sz="4200" b="1" dirty="0"/>
          </a:p>
        </p:txBody>
      </p:sp>
      <p:graphicFrame>
        <p:nvGraphicFramePr>
          <p:cNvPr id="112640" name="Object 0">
            <a:hlinkClick r:id="" action="ppaction://ole?verb=0"/>
          </p:cNvPr>
          <p:cNvGraphicFramePr>
            <a:graphicFrameLocks/>
          </p:cNvGraphicFramePr>
          <p:nvPr>
            <p:ph type="tbl" idx="1"/>
          </p:nvPr>
        </p:nvGraphicFramePr>
        <p:xfrm>
          <a:off x="1120775" y="1981200"/>
          <a:ext cx="6902450" cy="4114800"/>
        </p:xfrm>
        <a:graphic>
          <a:graphicData uri="http://schemas.openxmlformats.org/presentationml/2006/ole">
            <p:oleObj spid="_x0000_s112640" name="Document" r:id="rId3" imgW="9130307" imgH="5441588" progId="Word.Document.8">
              <p:embed/>
            </p:oleObj>
          </a:graphicData>
        </a:graphic>
      </p:graphicFrame>
      <p:sp>
        <p:nvSpPr>
          <p:cNvPr id="61444" name="Line 4"/>
          <p:cNvSpPr>
            <a:spLocks noChangeShapeType="1"/>
          </p:cNvSpPr>
          <p:nvPr/>
        </p:nvSpPr>
        <p:spPr bwMode="auto">
          <a:xfrm>
            <a:off x="1828800" y="1600200"/>
            <a:ext cx="6934200" cy="0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447" name="Line 7"/>
          <p:cNvSpPr>
            <a:spLocks noChangeShapeType="1"/>
          </p:cNvSpPr>
          <p:nvPr/>
        </p:nvSpPr>
        <p:spPr bwMode="auto">
          <a:xfrm>
            <a:off x="1600200" y="2057400"/>
            <a:ext cx="0" cy="32766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448" name="Rectangle 8"/>
          <p:cNvSpPr>
            <a:spLocks noChangeArrowheads="1"/>
          </p:cNvSpPr>
          <p:nvPr/>
        </p:nvSpPr>
        <p:spPr bwMode="auto">
          <a:xfrm>
            <a:off x="2363788" y="6308055"/>
            <a:ext cx="6626225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algn="l"/>
            <a:r>
              <a:rPr lang="en-US" sz="2000" b="0" dirty="0" smtClean="0">
                <a:solidFill>
                  <a:srgbClr val="000000"/>
                </a:solidFill>
              </a:rPr>
              <a:t>[</a:t>
            </a:r>
            <a:r>
              <a:rPr lang="en-US" sz="2000" b="0" dirty="0" err="1" smtClean="0">
                <a:solidFill>
                  <a:srgbClr val="000000"/>
                </a:solidFill>
              </a:rPr>
              <a:t>Pembayaran</a:t>
            </a:r>
            <a:r>
              <a:rPr lang="en-US" sz="2000" b="0" dirty="0" smtClean="0">
                <a:solidFill>
                  <a:srgbClr val="000000"/>
                </a:solidFill>
              </a:rPr>
              <a:t> </a:t>
            </a:r>
            <a:r>
              <a:rPr lang="en-US" sz="2000" b="0" dirty="0" err="1" smtClean="0">
                <a:solidFill>
                  <a:srgbClr val="000000"/>
                </a:solidFill>
              </a:rPr>
              <a:t>agak</a:t>
            </a:r>
            <a:r>
              <a:rPr lang="en-US" sz="2000" b="0" dirty="0" smtClean="0">
                <a:solidFill>
                  <a:srgbClr val="000000"/>
                </a:solidFill>
              </a:rPr>
              <a:t> </a:t>
            </a:r>
            <a:r>
              <a:rPr lang="en-US" sz="2000" b="0" dirty="0" err="1" smtClean="0">
                <a:solidFill>
                  <a:srgbClr val="000000"/>
                </a:solidFill>
              </a:rPr>
              <a:t>lebih</a:t>
            </a:r>
            <a:r>
              <a:rPr lang="en-US" sz="2000" b="0" dirty="0" smtClean="0">
                <a:solidFill>
                  <a:srgbClr val="000000"/>
                </a:solidFill>
              </a:rPr>
              <a:t> </a:t>
            </a:r>
            <a:r>
              <a:rPr lang="en-US" sz="2000" b="0" dirty="0" err="1" smtClean="0">
                <a:solidFill>
                  <a:srgbClr val="000000"/>
                </a:solidFill>
              </a:rPr>
              <a:t>tinggi</a:t>
            </a:r>
            <a:r>
              <a:rPr lang="en-US" sz="2000" b="0" dirty="0" smtClean="0">
                <a:solidFill>
                  <a:srgbClr val="000000"/>
                </a:solidFill>
              </a:rPr>
              <a:t> </a:t>
            </a:r>
            <a:r>
              <a:rPr lang="en-US" sz="2000" b="0" dirty="0" err="1" smtClean="0">
                <a:solidFill>
                  <a:srgbClr val="000000"/>
                </a:solidFill>
              </a:rPr>
              <a:t>karena</a:t>
            </a:r>
            <a:r>
              <a:rPr lang="en-US" sz="2000" b="0" dirty="0" smtClean="0">
                <a:solidFill>
                  <a:srgbClr val="000000"/>
                </a:solidFill>
              </a:rPr>
              <a:t> </a:t>
            </a:r>
            <a:r>
              <a:rPr lang="en-US" sz="2000" b="0" dirty="0" err="1" smtClean="0">
                <a:solidFill>
                  <a:srgbClr val="000000"/>
                </a:solidFill>
              </a:rPr>
              <a:t>pembulatan</a:t>
            </a:r>
            <a:r>
              <a:rPr lang="en-US" sz="2000" b="0" dirty="0" smtClean="0">
                <a:solidFill>
                  <a:srgbClr val="000000"/>
                </a:solidFill>
              </a:rPr>
              <a:t>]</a:t>
            </a:r>
            <a:endParaRPr lang="en-US" sz="2000" b="0" dirty="0">
              <a:solidFill>
                <a:srgbClr val="000000"/>
              </a:solidFill>
            </a:endParaRPr>
          </a:p>
        </p:txBody>
      </p:sp>
      <p:sp>
        <p:nvSpPr>
          <p:cNvPr id="61449" name="Line 9"/>
          <p:cNvSpPr>
            <a:spLocks noChangeShapeType="1"/>
          </p:cNvSpPr>
          <p:nvPr/>
        </p:nvSpPr>
        <p:spPr bwMode="auto">
          <a:xfrm>
            <a:off x="2286000" y="5334000"/>
            <a:ext cx="1295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450" name="Line 10"/>
          <p:cNvSpPr>
            <a:spLocks noChangeShapeType="1"/>
          </p:cNvSpPr>
          <p:nvPr/>
        </p:nvSpPr>
        <p:spPr bwMode="auto">
          <a:xfrm>
            <a:off x="4038600" y="5334000"/>
            <a:ext cx="1295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451" name="Line 11"/>
          <p:cNvSpPr>
            <a:spLocks noChangeShapeType="1"/>
          </p:cNvSpPr>
          <p:nvPr/>
        </p:nvSpPr>
        <p:spPr bwMode="auto">
          <a:xfrm>
            <a:off x="5715000" y="5334000"/>
            <a:ext cx="1295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452" name="Line 12"/>
          <p:cNvSpPr>
            <a:spLocks noChangeShapeType="1"/>
          </p:cNvSpPr>
          <p:nvPr/>
        </p:nvSpPr>
        <p:spPr bwMode="auto">
          <a:xfrm>
            <a:off x="3962400" y="5715000"/>
            <a:ext cx="45720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cxnSp>
        <p:nvCxnSpPr>
          <p:cNvPr id="14" name="Straight Connector 13"/>
          <p:cNvCxnSpPr/>
          <p:nvPr/>
        </p:nvCxnSpPr>
        <p:spPr bwMode="auto">
          <a:xfrm>
            <a:off x="152400" y="2819400"/>
            <a:ext cx="8839200" cy="1588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ChangeArrowheads="1"/>
          </p:cNvSpPr>
          <p:nvPr/>
        </p:nvSpPr>
        <p:spPr bwMode="auto">
          <a:xfrm>
            <a:off x="228600" y="4038600"/>
            <a:ext cx="8686800" cy="2286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r>
              <a:rPr lang="en-US" sz="3200" dirty="0" err="1" smtClean="0">
                <a:solidFill>
                  <a:srgbClr val="000000"/>
                </a:solidFill>
              </a:rPr>
              <a:t>Hasil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</a:rPr>
              <a:t>perhitungan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</a:rPr>
              <a:t>menunjukkan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</a:rPr>
              <a:t>bahwa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</a:rPr>
              <a:t>pinjaman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>
                <a:solidFill>
                  <a:srgbClr val="42B200"/>
                </a:solidFill>
              </a:rPr>
              <a:t>$10,000</a:t>
            </a:r>
            <a:r>
              <a:rPr lang="en-US" sz="3200" dirty="0">
                <a:solidFill>
                  <a:srgbClr val="000000"/>
                </a:solidFill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</a:rPr>
              <a:t>dengan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</a:rPr>
              <a:t>biaya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>
                <a:solidFill>
                  <a:srgbClr val="C277FF"/>
                </a:solidFill>
              </a:rPr>
              <a:t>12%</a:t>
            </a:r>
            <a:r>
              <a:rPr lang="en-US" sz="3200" dirty="0">
                <a:solidFill>
                  <a:srgbClr val="000000"/>
                </a:solidFill>
              </a:rPr>
              <a:t> </a:t>
            </a:r>
            <a:r>
              <a:rPr lang="en-US" sz="3200" dirty="0" smtClean="0">
                <a:solidFill>
                  <a:srgbClr val="000000"/>
                </a:solidFill>
              </a:rPr>
              <a:t>per </a:t>
            </a:r>
            <a:r>
              <a:rPr lang="en-US" sz="3200" dirty="0" err="1" smtClean="0">
                <a:solidFill>
                  <a:srgbClr val="000000"/>
                </a:solidFill>
              </a:rPr>
              <a:t>tahun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</a:rPr>
              <a:t>selama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 smtClean="0">
                <a:solidFill>
                  <a:schemeClr val="tx2"/>
                </a:solidFill>
              </a:rPr>
              <a:t>5 </a:t>
            </a:r>
            <a:r>
              <a:rPr lang="en-US" sz="3200" dirty="0" err="1" smtClean="0">
                <a:solidFill>
                  <a:schemeClr val="tx2"/>
                </a:solidFill>
              </a:rPr>
              <a:t>tahun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</a:rPr>
              <a:t>dan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</a:rPr>
              <a:t>akan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 err="1" smtClean="0">
                <a:solidFill>
                  <a:schemeClr val="hlink"/>
                </a:solidFill>
              </a:rPr>
              <a:t>dilunasi</a:t>
            </a:r>
            <a:r>
              <a:rPr lang="en-US" sz="3200" dirty="0" smtClean="0">
                <a:solidFill>
                  <a:schemeClr val="hlink"/>
                </a:solidFill>
              </a:rPr>
              <a:t> </a:t>
            </a:r>
            <a:r>
              <a:rPr lang="en-US" sz="3200" dirty="0" err="1" smtClean="0">
                <a:solidFill>
                  <a:schemeClr val="hlink"/>
                </a:solidFill>
              </a:rPr>
              <a:t>seluruhnya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</a:rPr>
              <a:t>pada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</a:rPr>
              <a:t>waktunya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</a:rPr>
              <a:t>membutuhkan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</a:rPr>
              <a:t>pembayaran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u="sng" dirty="0" smtClean="0">
                <a:solidFill>
                  <a:srgbClr val="000000"/>
                </a:solidFill>
              </a:rPr>
              <a:t>$</a:t>
            </a:r>
            <a:r>
              <a:rPr lang="en-US" sz="3200" u="sng" dirty="0">
                <a:solidFill>
                  <a:srgbClr val="000000"/>
                </a:solidFill>
              </a:rPr>
              <a:t>2,774.10</a:t>
            </a:r>
            <a:r>
              <a:rPr lang="en-US" sz="3200" dirty="0">
                <a:solidFill>
                  <a:srgbClr val="000000"/>
                </a:solidFill>
              </a:rPr>
              <a:t> </a:t>
            </a:r>
            <a:r>
              <a:rPr lang="en-US" sz="3200" dirty="0" smtClean="0">
                <a:solidFill>
                  <a:srgbClr val="000000"/>
                </a:solidFill>
              </a:rPr>
              <a:t>per </a:t>
            </a:r>
            <a:r>
              <a:rPr lang="en-US" sz="3200" dirty="0" err="1" smtClean="0">
                <a:solidFill>
                  <a:srgbClr val="000000"/>
                </a:solidFill>
              </a:rPr>
              <a:t>tahun</a:t>
            </a:r>
            <a:r>
              <a:rPr lang="en-US" sz="3200" dirty="0" smtClean="0">
                <a:solidFill>
                  <a:srgbClr val="000000"/>
                </a:solidFill>
              </a:rPr>
              <a:t>.</a:t>
            </a:r>
            <a:endParaRPr lang="en-US" sz="3200" dirty="0">
              <a:solidFill>
                <a:srgbClr val="000000"/>
              </a:solidFill>
            </a:endParaRPr>
          </a:p>
        </p:txBody>
      </p:sp>
      <p:sp>
        <p:nvSpPr>
          <p:cNvPr id="83971" name="Line 3"/>
          <p:cNvSpPr>
            <a:spLocks noChangeShapeType="1"/>
          </p:cNvSpPr>
          <p:nvPr/>
        </p:nvSpPr>
        <p:spPr bwMode="auto">
          <a:xfrm>
            <a:off x="1905000" y="1676400"/>
            <a:ext cx="6477000" cy="0"/>
          </a:xfrm>
          <a:prstGeom prst="line">
            <a:avLst/>
          </a:prstGeom>
          <a:noFill/>
          <a:ln w="7620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3972" name="Rectangle 4"/>
          <p:cNvSpPr>
            <a:spLocks noGrp="1" noChangeArrowheads="1"/>
          </p:cNvSpPr>
          <p:nvPr>
            <p:ph type="title"/>
          </p:nvPr>
        </p:nvSpPr>
        <p:spPr>
          <a:xfrm>
            <a:off x="1752600" y="685800"/>
            <a:ext cx="7391400" cy="838200"/>
          </a:xfrm>
          <a:noFill/>
          <a:ln/>
          <a:effectLst>
            <a:outerShdw dist="71842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 b="1" dirty="0" err="1" smtClean="0"/>
              <a:t>Penyelesaian</a:t>
            </a:r>
            <a:r>
              <a:rPr lang="en-US" b="1" dirty="0" smtClean="0"/>
              <a:t> </a:t>
            </a:r>
            <a:r>
              <a:rPr lang="en-US" b="1" dirty="0" err="1" smtClean="0"/>
              <a:t>Pembayaran</a:t>
            </a:r>
            <a:endParaRPr lang="en-US" b="1" dirty="0"/>
          </a:p>
        </p:txBody>
      </p:sp>
      <p:sp>
        <p:nvSpPr>
          <p:cNvPr id="83973" name="Line 5"/>
          <p:cNvSpPr>
            <a:spLocks noChangeShapeType="1"/>
          </p:cNvSpPr>
          <p:nvPr/>
        </p:nvSpPr>
        <p:spPr bwMode="auto">
          <a:xfrm>
            <a:off x="1828800" y="1600200"/>
            <a:ext cx="6477000" cy="0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3974" name="Rectangle 6"/>
          <p:cNvSpPr>
            <a:spLocks noChangeArrowheads="1"/>
          </p:cNvSpPr>
          <p:nvPr/>
        </p:nvSpPr>
        <p:spPr bwMode="auto">
          <a:xfrm>
            <a:off x="304800" y="1828800"/>
            <a:ext cx="8534400" cy="19812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3975" name="Rectangle 7"/>
          <p:cNvSpPr>
            <a:spLocks noChangeArrowheads="1"/>
          </p:cNvSpPr>
          <p:nvPr/>
        </p:nvSpPr>
        <p:spPr bwMode="auto">
          <a:xfrm>
            <a:off x="2286000" y="2514600"/>
            <a:ext cx="1143000" cy="533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>
                <a:solidFill>
                  <a:srgbClr val="000000"/>
                </a:solidFill>
              </a:rPr>
              <a:t>N</a:t>
            </a:r>
          </a:p>
        </p:txBody>
      </p:sp>
      <p:sp>
        <p:nvSpPr>
          <p:cNvPr id="83976" name="Rectangle 8"/>
          <p:cNvSpPr>
            <a:spLocks noChangeArrowheads="1"/>
          </p:cNvSpPr>
          <p:nvPr/>
        </p:nvSpPr>
        <p:spPr bwMode="auto">
          <a:xfrm>
            <a:off x="3657600" y="2514600"/>
            <a:ext cx="1143000" cy="533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>
                <a:solidFill>
                  <a:srgbClr val="000000"/>
                </a:solidFill>
              </a:rPr>
              <a:t>I/Y</a:t>
            </a:r>
          </a:p>
        </p:txBody>
      </p:sp>
      <p:sp>
        <p:nvSpPr>
          <p:cNvPr id="83977" name="Rectangle 9"/>
          <p:cNvSpPr>
            <a:spLocks noChangeArrowheads="1"/>
          </p:cNvSpPr>
          <p:nvPr/>
        </p:nvSpPr>
        <p:spPr bwMode="auto">
          <a:xfrm>
            <a:off x="4953000" y="2514600"/>
            <a:ext cx="1143000" cy="533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>
                <a:solidFill>
                  <a:srgbClr val="000000"/>
                </a:solidFill>
              </a:rPr>
              <a:t>PV</a:t>
            </a:r>
          </a:p>
        </p:txBody>
      </p:sp>
      <p:sp>
        <p:nvSpPr>
          <p:cNvPr id="83978" name="Rectangle 10"/>
          <p:cNvSpPr>
            <a:spLocks noChangeArrowheads="1"/>
          </p:cNvSpPr>
          <p:nvPr/>
        </p:nvSpPr>
        <p:spPr bwMode="auto">
          <a:xfrm>
            <a:off x="6248400" y="2514600"/>
            <a:ext cx="1143000" cy="533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>
                <a:solidFill>
                  <a:srgbClr val="000000"/>
                </a:solidFill>
              </a:rPr>
              <a:t>PMT</a:t>
            </a:r>
          </a:p>
        </p:txBody>
      </p:sp>
      <p:sp>
        <p:nvSpPr>
          <p:cNvPr id="83979" name="Rectangle 11"/>
          <p:cNvSpPr>
            <a:spLocks noChangeArrowheads="1"/>
          </p:cNvSpPr>
          <p:nvPr/>
        </p:nvSpPr>
        <p:spPr bwMode="auto">
          <a:xfrm>
            <a:off x="7543800" y="2514600"/>
            <a:ext cx="1143000" cy="533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>
                <a:solidFill>
                  <a:srgbClr val="000000"/>
                </a:solidFill>
              </a:rPr>
              <a:t>FV</a:t>
            </a:r>
          </a:p>
        </p:txBody>
      </p:sp>
      <p:sp>
        <p:nvSpPr>
          <p:cNvPr id="83980" name="Rectangle 12"/>
          <p:cNvSpPr>
            <a:spLocks noChangeArrowheads="1"/>
          </p:cNvSpPr>
          <p:nvPr/>
        </p:nvSpPr>
        <p:spPr bwMode="auto">
          <a:xfrm>
            <a:off x="381000" y="1905000"/>
            <a:ext cx="1752600" cy="533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800" dirty="0" smtClean="0">
                <a:solidFill>
                  <a:srgbClr val="000000"/>
                </a:solidFill>
              </a:rPr>
              <a:t>Input</a:t>
            </a:r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83981" name="Rectangle 13"/>
          <p:cNvSpPr>
            <a:spLocks noChangeArrowheads="1"/>
          </p:cNvSpPr>
          <p:nvPr/>
        </p:nvSpPr>
        <p:spPr bwMode="auto">
          <a:xfrm>
            <a:off x="381000" y="3162300"/>
            <a:ext cx="1752600" cy="533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800" dirty="0" err="1" smtClean="0">
                <a:solidFill>
                  <a:srgbClr val="000000"/>
                </a:solidFill>
              </a:rPr>
              <a:t>Hasil</a:t>
            </a:r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83982" name="Rectangle 14"/>
          <p:cNvSpPr>
            <a:spLocks noChangeArrowheads="1"/>
          </p:cNvSpPr>
          <p:nvPr/>
        </p:nvSpPr>
        <p:spPr bwMode="auto">
          <a:xfrm>
            <a:off x="2286000" y="1905000"/>
            <a:ext cx="6400800" cy="533400"/>
          </a:xfrm>
          <a:prstGeom prst="rect">
            <a:avLst/>
          </a:prstGeom>
          <a:solidFill>
            <a:srgbClr val="FFFF99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/>
            <a:r>
              <a:rPr lang="en-US" sz="2800">
                <a:solidFill>
                  <a:schemeClr val="tx2"/>
                </a:solidFill>
              </a:rPr>
              <a:t>    5</a:t>
            </a:r>
            <a:r>
              <a:rPr lang="en-US" sz="2800">
                <a:solidFill>
                  <a:srgbClr val="000000"/>
                </a:solidFill>
              </a:rPr>
              <a:t>          </a:t>
            </a:r>
            <a:r>
              <a:rPr lang="en-US" sz="2800">
                <a:solidFill>
                  <a:srgbClr val="C277FF"/>
                </a:solidFill>
              </a:rPr>
              <a:t>12</a:t>
            </a:r>
            <a:r>
              <a:rPr lang="en-US" sz="2800">
                <a:solidFill>
                  <a:srgbClr val="000000"/>
                </a:solidFill>
              </a:rPr>
              <a:t>     </a:t>
            </a:r>
            <a:r>
              <a:rPr lang="en-US" sz="2800">
                <a:solidFill>
                  <a:srgbClr val="42B200"/>
                </a:solidFill>
              </a:rPr>
              <a:t> 10,000                   </a:t>
            </a:r>
            <a:r>
              <a:rPr lang="en-US" sz="2800">
                <a:solidFill>
                  <a:schemeClr val="hlink"/>
                </a:solidFill>
              </a:rPr>
              <a:t>0</a:t>
            </a:r>
          </a:p>
        </p:txBody>
      </p:sp>
      <p:sp>
        <p:nvSpPr>
          <p:cNvPr id="83983" name="Rectangle 15"/>
          <p:cNvSpPr>
            <a:spLocks noChangeArrowheads="1"/>
          </p:cNvSpPr>
          <p:nvPr/>
        </p:nvSpPr>
        <p:spPr bwMode="auto">
          <a:xfrm>
            <a:off x="2286000" y="3124200"/>
            <a:ext cx="6400800" cy="533400"/>
          </a:xfrm>
          <a:prstGeom prst="rect">
            <a:avLst/>
          </a:prstGeom>
          <a:solidFill>
            <a:srgbClr val="FFFF99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/>
            <a:r>
              <a:rPr lang="en-US" sz="2400" dirty="0">
                <a:solidFill>
                  <a:schemeClr val="hlink"/>
                </a:solidFill>
              </a:rPr>
              <a:t>                                              </a:t>
            </a:r>
            <a:r>
              <a:rPr lang="en-US" sz="2400" dirty="0">
                <a:solidFill>
                  <a:srgbClr val="000000"/>
                </a:solidFill>
              </a:rPr>
              <a:t>-2774.10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500"/>
                                        <p:tgtEl>
                                          <p:spTgt spid="839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70" grpId="0"/>
      <p:bldP spid="83983" grpId="0" animBg="1"/>
    </p:bld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000" name="Rectangle 8"/>
          <p:cNvSpPr>
            <a:spLocks noGrp="1" noChangeArrowheads="1"/>
          </p:cNvSpPr>
          <p:nvPr>
            <p:ph type="title"/>
          </p:nvPr>
        </p:nvSpPr>
        <p:spPr>
          <a:xfrm>
            <a:off x="1676400" y="304800"/>
            <a:ext cx="7239000" cy="1276350"/>
          </a:xfrm>
        </p:spPr>
        <p:txBody>
          <a:bodyPr/>
          <a:lstStyle/>
          <a:p>
            <a:r>
              <a:rPr lang="en-US" sz="4200" b="1" dirty="0" err="1" smtClean="0"/>
              <a:t>Menggunakan</a:t>
            </a:r>
            <a:r>
              <a:rPr lang="en-US" sz="4200" b="1" dirty="0" smtClean="0"/>
              <a:t> </a:t>
            </a:r>
            <a:r>
              <a:rPr lang="en-US" sz="4200" b="1" dirty="0" err="1" smtClean="0"/>
              <a:t>Kalkulator</a:t>
            </a:r>
            <a:endParaRPr lang="en-US" sz="4200" b="1" dirty="0"/>
          </a:p>
        </p:txBody>
      </p:sp>
      <p:pic>
        <p:nvPicPr>
          <p:cNvPr id="85026" name="Picture 34" descr="BAIId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030288" y="1905000"/>
            <a:ext cx="2741612" cy="4953000"/>
          </a:xfrm>
          <a:noFill/>
          <a:ln/>
        </p:spPr>
      </p:pic>
      <p:sp>
        <p:nvSpPr>
          <p:cNvPr id="85016" name="Rectangle 24"/>
          <p:cNvSpPr>
            <a:spLocks noGrp="1" noChangeArrowheads="1"/>
          </p:cNvSpPr>
          <p:nvPr>
            <p:ph type="body" sz="half" idx="2"/>
          </p:nvPr>
        </p:nvSpPr>
        <p:spPr>
          <a:xfrm>
            <a:off x="4419600" y="1981200"/>
            <a:ext cx="4343400" cy="2362200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sz="2800" u="sng" dirty="0" err="1" smtClean="0"/>
              <a:t>Tekan</a:t>
            </a:r>
            <a:r>
              <a:rPr lang="en-US" sz="2800" dirty="0" smtClean="0"/>
              <a:t>:</a:t>
            </a:r>
            <a:endParaRPr lang="en-US" sz="2800" dirty="0"/>
          </a:p>
          <a:p>
            <a:pPr>
              <a:spcBef>
                <a:spcPct val="0"/>
              </a:spcBef>
              <a:buFont typeface="Monotype Sorts" pitchFamily="2" charset="2"/>
              <a:buNone/>
            </a:pPr>
            <a:r>
              <a:rPr lang="en-US" sz="2800" dirty="0"/>
              <a:t>		2</a:t>
            </a:r>
            <a:r>
              <a:rPr lang="en-US" sz="2800" baseline="30000" dirty="0"/>
              <a:t>nd</a:t>
            </a:r>
            <a:r>
              <a:rPr lang="en-US" sz="2800" dirty="0"/>
              <a:t>  	 </a:t>
            </a:r>
            <a:r>
              <a:rPr lang="en-US" sz="2800" dirty="0" err="1"/>
              <a:t>Amort</a:t>
            </a:r>
            <a:endParaRPr lang="en-US" sz="2800" dirty="0"/>
          </a:p>
          <a:p>
            <a:pPr>
              <a:buFont typeface="Monotype Sorts" pitchFamily="2" charset="2"/>
              <a:buNone/>
            </a:pPr>
            <a:r>
              <a:rPr lang="en-US" sz="2800" dirty="0"/>
              <a:t>		 1	ENTER</a:t>
            </a:r>
          </a:p>
          <a:p>
            <a:pPr>
              <a:buFont typeface="Monotype Sorts" pitchFamily="2" charset="2"/>
              <a:buNone/>
            </a:pPr>
            <a:r>
              <a:rPr lang="en-US" sz="2800" dirty="0">
                <a:ea typeface="Arial Unicode MS" pitchFamily="34" charset="-128"/>
                <a:cs typeface="Arial Unicode MS" pitchFamily="34" charset="-128"/>
              </a:rPr>
              <a:t>          1       ENTER</a:t>
            </a:r>
            <a:endParaRPr lang="en-US" sz="2800" dirty="0"/>
          </a:p>
        </p:txBody>
      </p:sp>
      <p:sp>
        <p:nvSpPr>
          <p:cNvPr id="85021" name="Rectangle 29"/>
          <p:cNvSpPr>
            <a:spLocks noChangeArrowheads="1"/>
          </p:cNvSpPr>
          <p:nvPr/>
        </p:nvSpPr>
        <p:spPr bwMode="auto">
          <a:xfrm>
            <a:off x="7467600" y="5105400"/>
            <a:ext cx="304800" cy="3048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5022" name="Rectangle 30"/>
          <p:cNvSpPr>
            <a:spLocks noChangeArrowheads="1"/>
          </p:cNvSpPr>
          <p:nvPr/>
        </p:nvSpPr>
        <p:spPr bwMode="auto">
          <a:xfrm>
            <a:off x="7467600" y="5562600"/>
            <a:ext cx="304800" cy="3048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5020" name="Rectangle 28"/>
          <p:cNvSpPr>
            <a:spLocks noChangeArrowheads="1"/>
          </p:cNvSpPr>
          <p:nvPr/>
        </p:nvSpPr>
        <p:spPr bwMode="auto">
          <a:xfrm>
            <a:off x="7467600" y="4724400"/>
            <a:ext cx="304800" cy="3048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5002" name="Line 10"/>
          <p:cNvSpPr>
            <a:spLocks noChangeShapeType="1"/>
          </p:cNvSpPr>
          <p:nvPr/>
        </p:nvSpPr>
        <p:spPr bwMode="auto">
          <a:xfrm>
            <a:off x="1828800" y="1600200"/>
            <a:ext cx="6858000" cy="0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5003" name="Line 11"/>
          <p:cNvSpPr>
            <a:spLocks noChangeShapeType="1"/>
          </p:cNvSpPr>
          <p:nvPr/>
        </p:nvSpPr>
        <p:spPr bwMode="auto">
          <a:xfrm>
            <a:off x="1905000" y="1676400"/>
            <a:ext cx="6858000" cy="0"/>
          </a:xfrm>
          <a:prstGeom prst="line">
            <a:avLst/>
          </a:prstGeom>
          <a:noFill/>
          <a:ln w="7620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5004" name="Oval 12"/>
          <p:cNvSpPr>
            <a:spLocks noChangeArrowheads="1"/>
          </p:cNvSpPr>
          <p:nvPr/>
        </p:nvSpPr>
        <p:spPr bwMode="auto">
          <a:xfrm>
            <a:off x="1447800" y="4038600"/>
            <a:ext cx="457200" cy="304800"/>
          </a:xfrm>
          <a:prstGeom prst="ellipse">
            <a:avLst/>
          </a:prstGeom>
          <a:noFill/>
          <a:ln w="12700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5006" name="Oval 14"/>
          <p:cNvSpPr>
            <a:spLocks noChangeArrowheads="1"/>
          </p:cNvSpPr>
          <p:nvPr/>
        </p:nvSpPr>
        <p:spPr bwMode="auto">
          <a:xfrm>
            <a:off x="2743200" y="3733800"/>
            <a:ext cx="381000" cy="304800"/>
          </a:xfrm>
          <a:prstGeom prst="ellipse">
            <a:avLst/>
          </a:prstGeom>
          <a:noFill/>
          <a:ln w="12700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5007" name="Oval 15"/>
          <p:cNvSpPr>
            <a:spLocks noChangeArrowheads="1"/>
          </p:cNvSpPr>
          <p:nvPr/>
        </p:nvSpPr>
        <p:spPr bwMode="auto">
          <a:xfrm>
            <a:off x="1905000" y="3733800"/>
            <a:ext cx="381000" cy="304800"/>
          </a:xfrm>
          <a:prstGeom prst="ellipse">
            <a:avLst/>
          </a:prstGeom>
          <a:noFill/>
          <a:ln w="12700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5009" name="Oval 17"/>
          <p:cNvSpPr>
            <a:spLocks noChangeArrowheads="1"/>
          </p:cNvSpPr>
          <p:nvPr/>
        </p:nvSpPr>
        <p:spPr bwMode="auto">
          <a:xfrm>
            <a:off x="2286000" y="4343400"/>
            <a:ext cx="381000" cy="304800"/>
          </a:xfrm>
          <a:prstGeom prst="ellipse">
            <a:avLst/>
          </a:prstGeom>
          <a:noFill/>
          <a:ln w="12700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5010" name="Rectangle 18"/>
          <p:cNvSpPr>
            <a:spLocks noChangeArrowheads="1"/>
          </p:cNvSpPr>
          <p:nvPr/>
        </p:nvSpPr>
        <p:spPr bwMode="auto">
          <a:xfrm>
            <a:off x="5334000" y="3733800"/>
            <a:ext cx="6858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5011" name="Rectangle 19"/>
          <p:cNvSpPr>
            <a:spLocks noChangeArrowheads="1"/>
          </p:cNvSpPr>
          <p:nvPr/>
        </p:nvSpPr>
        <p:spPr bwMode="auto">
          <a:xfrm>
            <a:off x="5334000" y="3124200"/>
            <a:ext cx="6858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5012" name="Rectangle 20"/>
          <p:cNvSpPr>
            <a:spLocks noChangeArrowheads="1"/>
          </p:cNvSpPr>
          <p:nvPr/>
        </p:nvSpPr>
        <p:spPr bwMode="auto">
          <a:xfrm>
            <a:off x="5334000" y="2514600"/>
            <a:ext cx="6858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5013" name="Rectangle 21"/>
          <p:cNvSpPr>
            <a:spLocks noChangeArrowheads="1"/>
          </p:cNvSpPr>
          <p:nvPr/>
        </p:nvSpPr>
        <p:spPr bwMode="auto">
          <a:xfrm>
            <a:off x="6248400" y="3733800"/>
            <a:ext cx="14478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5014" name="Rectangle 22"/>
          <p:cNvSpPr>
            <a:spLocks noChangeArrowheads="1"/>
          </p:cNvSpPr>
          <p:nvPr/>
        </p:nvSpPr>
        <p:spPr bwMode="auto">
          <a:xfrm>
            <a:off x="6248400" y="3124200"/>
            <a:ext cx="14478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5015" name="Rectangle 23"/>
          <p:cNvSpPr>
            <a:spLocks noChangeArrowheads="1"/>
          </p:cNvSpPr>
          <p:nvPr/>
        </p:nvSpPr>
        <p:spPr bwMode="auto">
          <a:xfrm>
            <a:off x="6248400" y="2514600"/>
            <a:ext cx="14478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5019" name="Rectangle 27"/>
          <p:cNvSpPr>
            <a:spLocks noChangeArrowheads="1"/>
          </p:cNvSpPr>
          <p:nvPr/>
        </p:nvSpPr>
        <p:spPr bwMode="auto">
          <a:xfrm>
            <a:off x="4419600" y="4267200"/>
            <a:ext cx="4343400" cy="2133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spcAft>
                <a:spcPct val="20000"/>
              </a:spcAft>
              <a:buClr>
                <a:schemeClr val="tx2"/>
              </a:buClr>
              <a:buSzPct val="75000"/>
              <a:buFont typeface="Monotype Sorts" pitchFamily="2" charset="2"/>
              <a:buNone/>
            </a:pPr>
            <a:r>
              <a:rPr lang="en-US" sz="2000" u="sng" dirty="0" err="1" smtClean="0">
                <a:solidFill>
                  <a:srgbClr val="000000"/>
                </a:solidFill>
              </a:rPr>
              <a:t>Hasil</a:t>
            </a:r>
            <a:r>
              <a:rPr lang="en-US" sz="2000" dirty="0" smtClean="0">
                <a:solidFill>
                  <a:srgbClr val="000000"/>
                </a:solidFill>
              </a:rPr>
              <a:t>:</a:t>
            </a:r>
            <a:endParaRPr lang="en-US" sz="2000" dirty="0">
              <a:solidFill>
                <a:srgbClr val="000000"/>
              </a:solidFill>
            </a:endParaRPr>
          </a:p>
          <a:p>
            <a:pPr marL="342900" indent="-342900" algn="l">
              <a:spcBef>
                <a:spcPct val="20000"/>
              </a:spcBef>
              <a:spcAft>
                <a:spcPct val="20000"/>
              </a:spcAft>
              <a:buClr>
                <a:schemeClr val="tx2"/>
              </a:buClr>
              <a:buSzPct val="75000"/>
              <a:buFont typeface="Monotype Sorts" pitchFamily="2" charset="2"/>
              <a:buNone/>
            </a:pPr>
            <a:r>
              <a:rPr lang="en-US" sz="2000" dirty="0">
                <a:solidFill>
                  <a:srgbClr val="000000"/>
                </a:solidFill>
              </a:rPr>
              <a:t>BAL = 	 8,425.90*             </a:t>
            </a:r>
            <a:r>
              <a:rPr lang="en-US" sz="2000" dirty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↓</a:t>
            </a:r>
            <a:endParaRPr lang="en-US" sz="2000" dirty="0">
              <a:solidFill>
                <a:srgbClr val="000000"/>
              </a:solidFill>
            </a:endParaRPr>
          </a:p>
          <a:p>
            <a:pPr marL="342900" indent="-342900" algn="l">
              <a:spcBef>
                <a:spcPct val="20000"/>
              </a:spcBef>
              <a:spcAft>
                <a:spcPct val="20000"/>
              </a:spcAft>
              <a:buClr>
                <a:schemeClr val="tx2"/>
              </a:buClr>
              <a:buSzPct val="75000"/>
              <a:buFont typeface="Monotype Sorts" pitchFamily="2" charset="2"/>
              <a:buNone/>
            </a:pPr>
            <a:r>
              <a:rPr lang="en-US" sz="2000" dirty="0">
                <a:solidFill>
                  <a:srgbClr val="000000"/>
                </a:solidFill>
              </a:rPr>
              <a:t>PRN =	-1,574.10*             </a:t>
            </a:r>
            <a:r>
              <a:rPr lang="en-US" sz="2000" dirty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↓</a:t>
            </a:r>
            <a:endParaRPr lang="en-US" sz="2000" dirty="0">
              <a:solidFill>
                <a:srgbClr val="000000"/>
              </a:solidFill>
            </a:endParaRPr>
          </a:p>
          <a:p>
            <a:pPr marL="342900" indent="-342900" algn="l">
              <a:spcBef>
                <a:spcPct val="20000"/>
              </a:spcBef>
              <a:spcAft>
                <a:spcPct val="20000"/>
              </a:spcAft>
              <a:buClr>
                <a:schemeClr val="tx2"/>
              </a:buClr>
              <a:buSzPct val="75000"/>
              <a:buFont typeface="Monotype Sorts" pitchFamily="2" charset="2"/>
              <a:buNone/>
            </a:pPr>
            <a:r>
              <a:rPr lang="en-US" sz="2000" dirty="0">
                <a:solidFill>
                  <a:srgbClr val="000000"/>
                </a:solidFill>
              </a:rPr>
              <a:t>INT = 	-1,200.00*             </a:t>
            </a:r>
            <a:r>
              <a:rPr lang="en-US" sz="2000" dirty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↓</a:t>
            </a:r>
          </a:p>
        </p:txBody>
      </p:sp>
      <p:sp>
        <p:nvSpPr>
          <p:cNvPr id="85023" name="Oval 31"/>
          <p:cNvSpPr>
            <a:spLocks noChangeArrowheads="1"/>
          </p:cNvSpPr>
          <p:nvPr/>
        </p:nvSpPr>
        <p:spPr bwMode="auto">
          <a:xfrm>
            <a:off x="1905000" y="5867400"/>
            <a:ext cx="381000" cy="381000"/>
          </a:xfrm>
          <a:prstGeom prst="ellipse">
            <a:avLst/>
          </a:prstGeom>
          <a:noFill/>
          <a:ln w="12700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5024" name="Text Box 32"/>
          <p:cNvSpPr txBox="1">
            <a:spLocks noChangeArrowheads="1"/>
          </p:cNvSpPr>
          <p:nvPr/>
        </p:nvSpPr>
        <p:spPr bwMode="auto">
          <a:xfrm>
            <a:off x="4495800" y="5943600"/>
            <a:ext cx="3214534" cy="400110"/>
          </a:xfrm>
          <a:prstGeom prst="rect">
            <a:avLst/>
          </a:prstGeom>
          <a:solidFill>
            <a:srgbClr val="FFFF99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000" dirty="0" err="1" smtClean="0">
                <a:solidFill>
                  <a:srgbClr val="000000"/>
                </a:solidFill>
              </a:rPr>
              <a:t>Hanya</a:t>
            </a:r>
            <a:r>
              <a:rPr lang="en-US" sz="2000" dirty="0" smtClean="0">
                <a:solidFill>
                  <a:srgbClr val="000000"/>
                </a:solidFill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</a:rPr>
              <a:t>informasi</a:t>
            </a:r>
            <a:r>
              <a:rPr lang="en-US" sz="2000" dirty="0" smtClean="0">
                <a:solidFill>
                  <a:srgbClr val="000000"/>
                </a:solidFill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</a:rPr>
              <a:t>Tahun</a:t>
            </a:r>
            <a:r>
              <a:rPr lang="en-US" sz="2000" dirty="0" smtClean="0">
                <a:solidFill>
                  <a:srgbClr val="000000"/>
                </a:solidFill>
              </a:rPr>
              <a:t> 1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85027" name="Text Box 35"/>
          <p:cNvSpPr txBox="1">
            <a:spLocks noChangeArrowheads="1"/>
          </p:cNvSpPr>
          <p:nvPr/>
        </p:nvSpPr>
        <p:spPr bwMode="auto">
          <a:xfrm>
            <a:off x="6553200" y="6400800"/>
            <a:ext cx="2438400" cy="30777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400" dirty="0"/>
              <a:t>*Note: </a:t>
            </a:r>
            <a:r>
              <a:rPr lang="en-US" sz="1400" dirty="0" err="1" smtClean="0"/>
              <a:t>Bandingkan</a:t>
            </a:r>
            <a:r>
              <a:rPr lang="en-US" sz="1400" dirty="0" smtClean="0"/>
              <a:t> 3-82</a:t>
            </a:r>
            <a:endParaRPr lang="en-US" sz="1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02" name="Rectangle 6"/>
          <p:cNvSpPr>
            <a:spLocks noGrp="1" noChangeArrowheads="1"/>
          </p:cNvSpPr>
          <p:nvPr>
            <p:ph type="title"/>
          </p:nvPr>
        </p:nvSpPr>
        <p:spPr>
          <a:xfrm>
            <a:off x="1676400" y="304800"/>
            <a:ext cx="7239000" cy="1276350"/>
          </a:xfrm>
        </p:spPr>
        <p:txBody>
          <a:bodyPr/>
          <a:lstStyle/>
          <a:p>
            <a:r>
              <a:rPr lang="en-US" sz="4200" b="1" dirty="0" err="1" smtClean="0"/>
              <a:t>Menggunakan</a:t>
            </a:r>
            <a:r>
              <a:rPr lang="en-US" sz="4200" b="1" dirty="0" smtClean="0"/>
              <a:t> </a:t>
            </a:r>
            <a:r>
              <a:rPr lang="en-US" sz="4200" b="1" dirty="0" err="1" smtClean="0"/>
              <a:t>Kalkulator</a:t>
            </a:r>
            <a:endParaRPr lang="en-US" sz="4200" b="1" dirty="0"/>
          </a:p>
        </p:txBody>
      </p:sp>
      <p:pic>
        <p:nvPicPr>
          <p:cNvPr id="106498" name="Picture 2" descr="BAIId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030288" y="1905000"/>
            <a:ext cx="2741612" cy="4953000"/>
          </a:xfrm>
          <a:noFill/>
          <a:ln/>
        </p:spPr>
      </p:pic>
      <p:sp>
        <p:nvSpPr>
          <p:cNvPr id="106515" name="Rectangle 19"/>
          <p:cNvSpPr>
            <a:spLocks noGrp="1" noChangeArrowheads="1"/>
          </p:cNvSpPr>
          <p:nvPr>
            <p:ph type="body" sz="half" idx="2"/>
          </p:nvPr>
        </p:nvSpPr>
        <p:spPr>
          <a:xfrm>
            <a:off x="4419600" y="1981200"/>
            <a:ext cx="4343400" cy="2362200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sz="2800" u="sng" dirty="0" err="1" smtClean="0"/>
              <a:t>Tekan</a:t>
            </a:r>
            <a:r>
              <a:rPr lang="en-US" sz="2800" dirty="0" smtClean="0"/>
              <a:t>:</a:t>
            </a:r>
            <a:endParaRPr lang="en-US" sz="2800" dirty="0"/>
          </a:p>
          <a:p>
            <a:pPr>
              <a:spcBef>
                <a:spcPct val="0"/>
              </a:spcBef>
              <a:buFont typeface="Monotype Sorts" pitchFamily="2" charset="2"/>
              <a:buNone/>
            </a:pPr>
            <a:r>
              <a:rPr lang="en-US" sz="2800" dirty="0"/>
              <a:t>		2</a:t>
            </a:r>
            <a:r>
              <a:rPr lang="en-US" sz="2800" baseline="30000" dirty="0"/>
              <a:t>nd</a:t>
            </a:r>
            <a:r>
              <a:rPr lang="en-US" sz="2800" dirty="0"/>
              <a:t>  	 </a:t>
            </a:r>
            <a:r>
              <a:rPr lang="en-US" sz="2800" dirty="0" err="1"/>
              <a:t>Amort</a:t>
            </a:r>
            <a:endParaRPr lang="en-US" sz="2800" dirty="0"/>
          </a:p>
          <a:p>
            <a:pPr>
              <a:buFont typeface="Monotype Sorts" pitchFamily="2" charset="2"/>
              <a:buNone/>
            </a:pPr>
            <a:r>
              <a:rPr lang="en-US" sz="2800" dirty="0"/>
              <a:t>		 2	ENTER</a:t>
            </a:r>
          </a:p>
          <a:p>
            <a:pPr>
              <a:buFont typeface="Monotype Sorts" pitchFamily="2" charset="2"/>
              <a:buNone/>
            </a:pPr>
            <a:r>
              <a:rPr lang="en-US" sz="2800" dirty="0">
                <a:ea typeface="Arial Unicode MS" pitchFamily="34" charset="-128"/>
                <a:cs typeface="Arial Unicode MS" pitchFamily="34" charset="-128"/>
              </a:rPr>
              <a:t>          2       ENTER</a:t>
            </a:r>
            <a:endParaRPr lang="en-US" sz="2800" dirty="0"/>
          </a:p>
        </p:txBody>
      </p:sp>
      <p:sp>
        <p:nvSpPr>
          <p:cNvPr id="106499" name="Rectangle 3"/>
          <p:cNvSpPr>
            <a:spLocks noChangeArrowheads="1"/>
          </p:cNvSpPr>
          <p:nvPr/>
        </p:nvSpPr>
        <p:spPr bwMode="auto">
          <a:xfrm>
            <a:off x="7467600" y="5105400"/>
            <a:ext cx="304800" cy="3048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6500" name="Rectangle 4"/>
          <p:cNvSpPr>
            <a:spLocks noChangeArrowheads="1"/>
          </p:cNvSpPr>
          <p:nvPr/>
        </p:nvSpPr>
        <p:spPr bwMode="auto">
          <a:xfrm>
            <a:off x="7467600" y="5562600"/>
            <a:ext cx="304800" cy="3048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6501" name="Rectangle 5"/>
          <p:cNvSpPr>
            <a:spLocks noChangeArrowheads="1"/>
          </p:cNvSpPr>
          <p:nvPr/>
        </p:nvSpPr>
        <p:spPr bwMode="auto">
          <a:xfrm>
            <a:off x="7467600" y="4724400"/>
            <a:ext cx="304800" cy="3048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6503" name="Line 7"/>
          <p:cNvSpPr>
            <a:spLocks noChangeShapeType="1"/>
          </p:cNvSpPr>
          <p:nvPr/>
        </p:nvSpPr>
        <p:spPr bwMode="auto">
          <a:xfrm>
            <a:off x="1828800" y="1600200"/>
            <a:ext cx="6858000" cy="0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6504" name="Line 8"/>
          <p:cNvSpPr>
            <a:spLocks noChangeShapeType="1"/>
          </p:cNvSpPr>
          <p:nvPr/>
        </p:nvSpPr>
        <p:spPr bwMode="auto">
          <a:xfrm>
            <a:off x="1905000" y="1676400"/>
            <a:ext cx="6858000" cy="0"/>
          </a:xfrm>
          <a:prstGeom prst="line">
            <a:avLst/>
          </a:prstGeom>
          <a:noFill/>
          <a:ln w="7620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6505" name="Oval 9"/>
          <p:cNvSpPr>
            <a:spLocks noChangeArrowheads="1"/>
          </p:cNvSpPr>
          <p:nvPr/>
        </p:nvSpPr>
        <p:spPr bwMode="auto">
          <a:xfrm>
            <a:off x="1447800" y="4038600"/>
            <a:ext cx="457200" cy="304800"/>
          </a:xfrm>
          <a:prstGeom prst="ellipse">
            <a:avLst/>
          </a:prstGeom>
          <a:noFill/>
          <a:ln w="12700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6506" name="Oval 10"/>
          <p:cNvSpPr>
            <a:spLocks noChangeArrowheads="1"/>
          </p:cNvSpPr>
          <p:nvPr/>
        </p:nvSpPr>
        <p:spPr bwMode="auto">
          <a:xfrm>
            <a:off x="2743200" y="3733800"/>
            <a:ext cx="381000" cy="304800"/>
          </a:xfrm>
          <a:prstGeom prst="ellipse">
            <a:avLst/>
          </a:prstGeom>
          <a:noFill/>
          <a:ln w="12700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6507" name="Oval 11"/>
          <p:cNvSpPr>
            <a:spLocks noChangeArrowheads="1"/>
          </p:cNvSpPr>
          <p:nvPr/>
        </p:nvSpPr>
        <p:spPr bwMode="auto">
          <a:xfrm>
            <a:off x="1905000" y="3733800"/>
            <a:ext cx="381000" cy="304800"/>
          </a:xfrm>
          <a:prstGeom prst="ellipse">
            <a:avLst/>
          </a:prstGeom>
          <a:noFill/>
          <a:ln w="12700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6508" name="Oval 12"/>
          <p:cNvSpPr>
            <a:spLocks noChangeArrowheads="1"/>
          </p:cNvSpPr>
          <p:nvPr/>
        </p:nvSpPr>
        <p:spPr bwMode="auto">
          <a:xfrm>
            <a:off x="2286000" y="4343400"/>
            <a:ext cx="381000" cy="304800"/>
          </a:xfrm>
          <a:prstGeom prst="ellipse">
            <a:avLst/>
          </a:prstGeom>
          <a:noFill/>
          <a:ln w="12700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6509" name="Rectangle 13"/>
          <p:cNvSpPr>
            <a:spLocks noChangeArrowheads="1"/>
          </p:cNvSpPr>
          <p:nvPr/>
        </p:nvSpPr>
        <p:spPr bwMode="auto">
          <a:xfrm>
            <a:off x="5334000" y="3733800"/>
            <a:ext cx="6858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6510" name="Rectangle 14"/>
          <p:cNvSpPr>
            <a:spLocks noChangeArrowheads="1"/>
          </p:cNvSpPr>
          <p:nvPr/>
        </p:nvSpPr>
        <p:spPr bwMode="auto">
          <a:xfrm>
            <a:off x="5334000" y="3124200"/>
            <a:ext cx="6858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6511" name="Rectangle 15"/>
          <p:cNvSpPr>
            <a:spLocks noChangeArrowheads="1"/>
          </p:cNvSpPr>
          <p:nvPr/>
        </p:nvSpPr>
        <p:spPr bwMode="auto">
          <a:xfrm>
            <a:off x="5334000" y="2514600"/>
            <a:ext cx="6858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6512" name="Rectangle 16"/>
          <p:cNvSpPr>
            <a:spLocks noChangeArrowheads="1"/>
          </p:cNvSpPr>
          <p:nvPr/>
        </p:nvSpPr>
        <p:spPr bwMode="auto">
          <a:xfrm>
            <a:off x="6248400" y="3733800"/>
            <a:ext cx="14478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6513" name="Rectangle 17"/>
          <p:cNvSpPr>
            <a:spLocks noChangeArrowheads="1"/>
          </p:cNvSpPr>
          <p:nvPr/>
        </p:nvSpPr>
        <p:spPr bwMode="auto">
          <a:xfrm>
            <a:off x="6248400" y="3124200"/>
            <a:ext cx="14478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6514" name="Rectangle 18"/>
          <p:cNvSpPr>
            <a:spLocks noChangeArrowheads="1"/>
          </p:cNvSpPr>
          <p:nvPr/>
        </p:nvSpPr>
        <p:spPr bwMode="auto">
          <a:xfrm>
            <a:off x="6248400" y="2514600"/>
            <a:ext cx="14478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6516" name="Rectangle 20"/>
          <p:cNvSpPr>
            <a:spLocks noChangeArrowheads="1"/>
          </p:cNvSpPr>
          <p:nvPr/>
        </p:nvSpPr>
        <p:spPr bwMode="auto">
          <a:xfrm>
            <a:off x="4419600" y="4267200"/>
            <a:ext cx="4343400" cy="2133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spcAft>
                <a:spcPct val="20000"/>
              </a:spcAft>
              <a:buClr>
                <a:schemeClr val="tx2"/>
              </a:buClr>
              <a:buSzPct val="75000"/>
              <a:buFont typeface="Monotype Sorts" pitchFamily="2" charset="2"/>
              <a:buNone/>
            </a:pPr>
            <a:r>
              <a:rPr lang="en-US" sz="2000" u="sng" dirty="0" err="1" smtClean="0">
                <a:solidFill>
                  <a:srgbClr val="000000"/>
                </a:solidFill>
              </a:rPr>
              <a:t>Hasil</a:t>
            </a:r>
            <a:r>
              <a:rPr lang="en-US" sz="2000" dirty="0" smtClean="0">
                <a:solidFill>
                  <a:srgbClr val="000000"/>
                </a:solidFill>
              </a:rPr>
              <a:t>:</a:t>
            </a:r>
            <a:endParaRPr lang="en-US" sz="2000" dirty="0">
              <a:solidFill>
                <a:srgbClr val="000000"/>
              </a:solidFill>
            </a:endParaRPr>
          </a:p>
          <a:p>
            <a:pPr marL="342900" indent="-342900" algn="l">
              <a:spcBef>
                <a:spcPct val="20000"/>
              </a:spcBef>
              <a:spcAft>
                <a:spcPct val="20000"/>
              </a:spcAft>
              <a:buClr>
                <a:schemeClr val="tx2"/>
              </a:buClr>
              <a:buSzPct val="75000"/>
              <a:buFont typeface="Monotype Sorts" pitchFamily="2" charset="2"/>
              <a:buNone/>
            </a:pPr>
            <a:r>
              <a:rPr lang="en-US" sz="2000" dirty="0">
                <a:solidFill>
                  <a:srgbClr val="000000"/>
                </a:solidFill>
              </a:rPr>
              <a:t>BAL = 	 6,662.91*             </a:t>
            </a:r>
            <a:r>
              <a:rPr lang="en-US" sz="2000" dirty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↓</a:t>
            </a:r>
            <a:endParaRPr lang="en-US" sz="2000" dirty="0">
              <a:solidFill>
                <a:srgbClr val="000000"/>
              </a:solidFill>
            </a:endParaRPr>
          </a:p>
          <a:p>
            <a:pPr marL="342900" indent="-342900" algn="l">
              <a:spcBef>
                <a:spcPct val="20000"/>
              </a:spcBef>
              <a:spcAft>
                <a:spcPct val="20000"/>
              </a:spcAft>
              <a:buClr>
                <a:schemeClr val="tx2"/>
              </a:buClr>
              <a:buSzPct val="75000"/>
              <a:buFont typeface="Monotype Sorts" pitchFamily="2" charset="2"/>
              <a:buNone/>
            </a:pPr>
            <a:r>
              <a:rPr lang="en-US" sz="2000" dirty="0">
                <a:solidFill>
                  <a:srgbClr val="000000"/>
                </a:solidFill>
              </a:rPr>
              <a:t>PRN =	-1,763.99*             </a:t>
            </a:r>
            <a:r>
              <a:rPr lang="en-US" sz="2000" dirty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↓</a:t>
            </a:r>
            <a:endParaRPr lang="en-US" sz="2000" dirty="0">
              <a:solidFill>
                <a:srgbClr val="000000"/>
              </a:solidFill>
            </a:endParaRPr>
          </a:p>
          <a:p>
            <a:pPr marL="342900" indent="-342900" algn="l">
              <a:spcBef>
                <a:spcPct val="20000"/>
              </a:spcBef>
              <a:spcAft>
                <a:spcPct val="20000"/>
              </a:spcAft>
              <a:buClr>
                <a:schemeClr val="tx2"/>
              </a:buClr>
              <a:buSzPct val="75000"/>
              <a:buFont typeface="Monotype Sorts" pitchFamily="2" charset="2"/>
              <a:buNone/>
            </a:pPr>
            <a:r>
              <a:rPr lang="en-US" sz="2000" dirty="0">
                <a:solidFill>
                  <a:srgbClr val="000000"/>
                </a:solidFill>
              </a:rPr>
              <a:t>INT = 	-1,011.11*             </a:t>
            </a:r>
            <a:r>
              <a:rPr lang="en-US" sz="2000" dirty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↓</a:t>
            </a:r>
          </a:p>
        </p:txBody>
      </p:sp>
      <p:sp>
        <p:nvSpPr>
          <p:cNvPr id="106517" name="Oval 21"/>
          <p:cNvSpPr>
            <a:spLocks noChangeArrowheads="1"/>
          </p:cNvSpPr>
          <p:nvPr/>
        </p:nvSpPr>
        <p:spPr bwMode="auto">
          <a:xfrm>
            <a:off x="1905000" y="5867400"/>
            <a:ext cx="381000" cy="381000"/>
          </a:xfrm>
          <a:prstGeom prst="ellipse">
            <a:avLst/>
          </a:prstGeom>
          <a:noFill/>
          <a:ln w="12700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6518" name="Text Box 22"/>
          <p:cNvSpPr txBox="1">
            <a:spLocks noChangeArrowheads="1"/>
          </p:cNvSpPr>
          <p:nvPr/>
        </p:nvSpPr>
        <p:spPr bwMode="auto">
          <a:xfrm>
            <a:off x="4495800" y="5943600"/>
            <a:ext cx="3214534" cy="400110"/>
          </a:xfrm>
          <a:prstGeom prst="rect">
            <a:avLst/>
          </a:prstGeom>
          <a:solidFill>
            <a:srgbClr val="FFFF99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000" dirty="0" err="1" smtClean="0">
                <a:solidFill>
                  <a:srgbClr val="000000"/>
                </a:solidFill>
              </a:rPr>
              <a:t>Hanya</a:t>
            </a:r>
            <a:r>
              <a:rPr lang="en-US" sz="2000" dirty="0" smtClean="0">
                <a:solidFill>
                  <a:srgbClr val="000000"/>
                </a:solidFill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</a:rPr>
              <a:t>informasi</a:t>
            </a:r>
            <a:r>
              <a:rPr lang="en-US" sz="2000" dirty="0" smtClean="0">
                <a:solidFill>
                  <a:srgbClr val="000000"/>
                </a:solidFill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</a:rPr>
              <a:t>Tahun</a:t>
            </a:r>
            <a:r>
              <a:rPr lang="en-US" sz="2000" dirty="0" smtClean="0">
                <a:solidFill>
                  <a:srgbClr val="000000"/>
                </a:solidFill>
              </a:rPr>
              <a:t> 2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106519" name="Text Box 23"/>
          <p:cNvSpPr txBox="1">
            <a:spLocks noChangeArrowheads="1"/>
          </p:cNvSpPr>
          <p:nvPr/>
        </p:nvSpPr>
        <p:spPr bwMode="auto">
          <a:xfrm>
            <a:off x="6553200" y="6400800"/>
            <a:ext cx="2438400" cy="30777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400" dirty="0"/>
              <a:t>*Note: </a:t>
            </a:r>
            <a:r>
              <a:rPr lang="en-US" sz="1400" dirty="0" err="1" smtClean="0"/>
              <a:t>Bandingkan</a:t>
            </a:r>
            <a:r>
              <a:rPr lang="en-US" sz="1400" dirty="0" smtClean="0"/>
              <a:t> </a:t>
            </a:r>
            <a:r>
              <a:rPr lang="en-US" sz="1400" dirty="0"/>
              <a:t>3-82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Bunga </a:t>
            </a:r>
            <a:r>
              <a:rPr lang="id-ID" dirty="0" smtClean="0"/>
              <a:t>Majemuk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876800" cy="4937760"/>
          </a:xfrm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chemeClr val="hlink"/>
                </a:solidFill>
              </a:rPr>
              <a:t>SI 	</a:t>
            </a:r>
            <a:r>
              <a:rPr lang="en-US" sz="2800" dirty="0" smtClean="0"/>
              <a:t>= </a:t>
            </a:r>
            <a:r>
              <a:rPr lang="en-US" sz="2800" dirty="0" smtClean="0">
                <a:solidFill>
                  <a:srgbClr val="42B200"/>
                </a:solidFill>
              </a:rPr>
              <a:t>P</a:t>
            </a:r>
            <a:r>
              <a:rPr lang="en-US" sz="2800" baseline="-25000" dirty="0" smtClean="0">
                <a:solidFill>
                  <a:srgbClr val="42B200"/>
                </a:solidFill>
              </a:rPr>
              <a:t>0</a:t>
            </a:r>
            <a:r>
              <a:rPr lang="en-US" sz="2800" dirty="0" smtClean="0"/>
              <a:t>(</a:t>
            </a:r>
            <a:r>
              <a:rPr lang="en-US" sz="2800" dirty="0" err="1" smtClean="0">
                <a:solidFill>
                  <a:srgbClr val="C277FF"/>
                </a:solidFill>
              </a:rPr>
              <a:t>i</a:t>
            </a:r>
            <a:r>
              <a:rPr lang="en-US" sz="2800" dirty="0" smtClean="0"/>
              <a:t>)(</a:t>
            </a:r>
            <a:r>
              <a:rPr lang="en-US" sz="2800" dirty="0" smtClean="0">
                <a:solidFill>
                  <a:schemeClr val="tx2"/>
                </a:solidFill>
              </a:rPr>
              <a:t>n</a:t>
            </a:r>
            <a:r>
              <a:rPr lang="en-US" sz="2800" dirty="0" smtClean="0"/>
              <a:t>)</a:t>
            </a:r>
            <a:r>
              <a:rPr lang="en-US" sz="2800" dirty="0" smtClean="0">
                <a:solidFill>
                  <a:schemeClr val="hlink"/>
                </a:solidFill>
              </a:rPr>
              <a:t>			</a:t>
            </a:r>
            <a:r>
              <a:rPr lang="id-ID" sz="2800" dirty="0" smtClean="0">
                <a:solidFill>
                  <a:schemeClr val="hlink"/>
                </a:solidFill>
              </a:rPr>
              <a:t>	</a:t>
            </a:r>
            <a:r>
              <a:rPr lang="en-US" sz="2800" dirty="0" smtClean="0"/>
              <a:t>= </a:t>
            </a:r>
            <a:r>
              <a:rPr lang="id-ID" sz="2800" dirty="0" smtClean="0">
                <a:solidFill>
                  <a:srgbClr val="42B200"/>
                </a:solidFill>
              </a:rPr>
              <a:t>Rp</a:t>
            </a:r>
            <a:r>
              <a:rPr lang="en-US" sz="2800" dirty="0" smtClean="0">
                <a:solidFill>
                  <a:srgbClr val="42B200"/>
                </a:solidFill>
              </a:rPr>
              <a:t>1</a:t>
            </a:r>
            <a:r>
              <a:rPr lang="id-ID" sz="2800" dirty="0" smtClean="0">
                <a:solidFill>
                  <a:srgbClr val="42B200"/>
                </a:solidFill>
              </a:rPr>
              <a:t>.</a:t>
            </a:r>
            <a:r>
              <a:rPr lang="en-US" sz="2800" dirty="0" smtClean="0">
                <a:solidFill>
                  <a:srgbClr val="42B200"/>
                </a:solidFill>
              </a:rPr>
              <a:t>000</a:t>
            </a:r>
            <a:r>
              <a:rPr lang="id-ID" sz="2800" dirty="0" smtClean="0">
                <a:solidFill>
                  <a:srgbClr val="42B200"/>
                </a:solidFill>
              </a:rPr>
              <a:t> </a:t>
            </a:r>
            <a:r>
              <a:rPr lang="en-US" sz="2800" dirty="0" smtClean="0"/>
              <a:t>(</a:t>
            </a:r>
            <a:r>
              <a:rPr lang="en-US" sz="2800" dirty="0" smtClean="0">
                <a:solidFill>
                  <a:srgbClr val="C277FF"/>
                </a:solidFill>
              </a:rPr>
              <a:t>0</a:t>
            </a:r>
            <a:r>
              <a:rPr lang="id-ID" sz="2800" dirty="0" smtClean="0">
                <a:solidFill>
                  <a:srgbClr val="C277FF"/>
                </a:solidFill>
              </a:rPr>
              <a:t>,0</a:t>
            </a:r>
            <a:r>
              <a:rPr lang="en-US" sz="2800" dirty="0" smtClean="0">
                <a:solidFill>
                  <a:srgbClr val="C277FF"/>
                </a:solidFill>
              </a:rPr>
              <a:t>7</a:t>
            </a:r>
            <a:r>
              <a:rPr lang="en-US" sz="2800" dirty="0" smtClean="0"/>
              <a:t>) </a:t>
            </a:r>
            <a:r>
              <a:rPr lang="en-US" sz="2800" dirty="0" smtClean="0"/>
              <a:t>			</a:t>
            </a:r>
            <a:r>
              <a:rPr lang="en-US" sz="2800" dirty="0" smtClean="0"/>
              <a:t>=</a:t>
            </a:r>
            <a:r>
              <a:rPr lang="id-ID" sz="2800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Rp 7</a:t>
            </a:r>
            <a:r>
              <a:rPr lang="en-US" sz="2800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0</a:t>
            </a:r>
            <a:endParaRPr lang="en-US" sz="2800" dirty="0" smtClean="0">
              <a:solidFill>
                <a:schemeClr val="hlink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id-ID" sz="2800" dirty="0" smtClean="0"/>
              <a:t> </a:t>
            </a:r>
          </a:p>
          <a:p>
            <a:r>
              <a:rPr lang="en-US" sz="2400" dirty="0" smtClean="0">
                <a:solidFill>
                  <a:srgbClr val="42B200"/>
                </a:solidFill>
              </a:rPr>
              <a:t>P</a:t>
            </a:r>
            <a:r>
              <a:rPr lang="id-ID" sz="2400" baseline="-25000" dirty="0" smtClean="0">
                <a:solidFill>
                  <a:srgbClr val="42B200"/>
                </a:solidFill>
              </a:rPr>
              <a:t>1</a:t>
            </a:r>
            <a:r>
              <a:rPr lang="en-US" sz="2400" dirty="0" smtClean="0">
                <a:solidFill>
                  <a:schemeClr val="hlink"/>
                </a:solidFill>
              </a:rPr>
              <a:t>	</a:t>
            </a:r>
            <a:r>
              <a:rPr lang="en-US" sz="2400" dirty="0" smtClean="0"/>
              <a:t>= </a:t>
            </a:r>
            <a:r>
              <a:rPr lang="id-ID" sz="2400" dirty="0" smtClean="0">
                <a:solidFill>
                  <a:srgbClr val="42B200"/>
                </a:solidFill>
              </a:rPr>
              <a:t>Rp</a:t>
            </a:r>
            <a:r>
              <a:rPr lang="en-US" sz="2400" dirty="0" smtClean="0">
                <a:solidFill>
                  <a:srgbClr val="42B200"/>
                </a:solidFill>
              </a:rPr>
              <a:t>1</a:t>
            </a:r>
            <a:r>
              <a:rPr lang="id-ID" sz="2400" dirty="0" smtClean="0">
                <a:solidFill>
                  <a:srgbClr val="42B200"/>
                </a:solidFill>
              </a:rPr>
              <a:t>.</a:t>
            </a:r>
            <a:r>
              <a:rPr lang="en-US" sz="2400" dirty="0" smtClean="0">
                <a:solidFill>
                  <a:srgbClr val="42B200"/>
                </a:solidFill>
              </a:rPr>
              <a:t>000</a:t>
            </a:r>
            <a:r>
              <a:rPr lang="id-ID" sz="2400" dirty="0" smtClean="0">
                <a:solidFill>
                  <a:srgbClr val="42B200"/>
                </a:solidFill>
              </a:rPr>
              <a:t> + </a:t>
            </a:r>
            <a:r>
              <a:rPr lang="id-ID" sz="2400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Rp 7</a:t>
            </a:r>
            <a:r>
              <a:rPr lang="en-US" sz="2400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0</a:t>
            </a:r>
            <a:r>
              <a:rPr lang="en-US" sz="2400" dirty="0" smtClean="0"/>
              <a:t>			</a:t>
            </a:r>
            <a:r>
              <a:rPr lang="en-US" sz="2400" dirty="0" smtClean="0"/>
              <a:t>= </a:t>
            </a:r>
            <a:r>
              <a:rPr lang="id-ID" sz="2400" dirty="0" smtClean="0">
                <a:solidFill>
                  <a:srgbClr val="42B200"/>
                </a:solidFill>
              </a:rPr>
              <a:t>Rp</a:t>
            </a:r>
            <a:r>
              <a:rPr lang="en-US" sz="2400" dirty="0" smtClean="0">
                <a:solidFill>
                  <a:srgbClr val="42B200"/>
                </a:solidFill>
              </a:rPr>
              <a:t>1</a:t>
            </a:r>
            <a:r>
              <a:rPr lang="id-ID" sz="2400" dirty="0" smtClean="0">
                <a:solidFill>
                  <a:srgbClr val="42B200"/>
                </a:solidFill>
              </a:rPr>
              <a:t>.</a:t>
            </a:r>
            <a:r>
              <a:rPr lang="en-US" sz="2400" dirty="0" smtClean="0">
                <a:solidFill>
                  <a:srgbClr val="42B200"/>
                </a:solidFill>
              </a:rPr>
              <a:t>0</a:t>
            </a:r>
            <a:r>
              <a:rPr lang="id-ID" sz="2400" dirty="0" smtClean="0">
                <a:solidFill>
                  <a:srgbClr val="42B200"/>
                </a:solidFill>
              </a:rPr>
              <a:t>7</a:t>
            </a:r>
            <a:r>
              <a:rPr lang="en-US" sz="2400" dirty="0" smtClean="0">
                <a:solidFill>
                  <a:srgbClr val="42B200"/>
                </a:solidFill>
              </a:rPr>
              <a:t>0</a:t>
            </a:r>
            <a:endParaRPr lang="en-US" sz="2400" dirty="0" smtClean="0">
              <a:solidFill>
                <a:schemeClr val="hlink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id-ID" sz="2800" dirty="0" smtClean="0"/>
          </a:p>
          <a:p>
            <a:r>
              <a:rPr lang="en-US" sz="2400" dirty="0" smtClean="0">
                <a:solidFill>
                  <a:schemeClr val="hlink"/>
                </a:solidFill>
              </a:rPr>
              <a:t>SI 	</a:t>
            </a:r>
            <a:r>
              <a:rPr lang="en-US" sz="2400" dirty="0" smtClean="0"/>
              <a:t>= </a:t>
            </a:r>
            <a:r>
              <a:rPr lang="en-US" sz="2400" dirty="0" smtClean="0">
                <a:solidFill>
                  <a:srgbClr val="42B200"/>
                </a:solidFill>
              </a:rPr>
              <a:t>P</a:t>
            </a:r>
            <a:r>
              <a:rPr lang="id-ID" sz="2400" baseline="-25000" dirty="0" smtClean="0">
                <a:solidFill>
                  <a:srgbClr val="42B200"/>
                </a:solidFill>
              </a:rPr>
              <a:t>1</a:t>
            </a:r>
            <a:r>
              <a:rPr lang="en-US" sz="2400" dirty="0" smtClean="0"/>
              <a:t>(</a:t>
            </a:r>
            <a:r>
              <a:rPr lang="en-US" sz="2400" dirty="0" err="1" smtClean="0">
                <a:solidFill>
                  <a:srgbClr val="C277FF"/>
                </a:solidFill>
              </a:rPr>
              <a:t>i</a:t>
            </a:r>
            <a:r>
              <a:rPr lang="en-US" sz="2400" dirty="0" smtClean="0"/>
              <a:t>)(</a:t>
            </a:r>
            <a:r>
              <a:rPr lang="en-US" sz="2400" dirty="0" smtClean="0">
                <a:solidFill>
                  <a:schemeClr val="tx2"/>
                </a:solidFill>
              </a:rPr>
              <a:t>n</a:t>
            </a:r>
            <a:r>
              <a:rPr lang="en-US" sz="2400" dirty="0" smtClean="0"/>
              <a:t>)</a:t>
            </a:r>
            <a:r>
              <a:rPr lang="en-US" sz="2400" dirty="0" smtClean="0">
                <a:solidFill>
                  <a:schemeClr val="hlink"/>
                </a:solidFill>
              </a:rPr>
              <a:t>			</a:t>
            </a:r>
            <a:r>
              <a:rPr lang="id-ID" sz="2400" dirty="0" smtClean="0">
                <a:solidFill>
                  <a:schemeClr val="hlink"/>
                </a:solidFill>
              </a:rPr>
              <a:t>	</a:t>
            </a:r>
            <a:r>
              <a:rPr lang="en-US" sz="2400" dirty="0" smtClean="0"/>
              <a:t>= </a:t>
            </a:r>
            <a:r>
              <a:rPr lang="id-ID" sz="2400" dirty="0" smtClean="0">
                <a:solidFill>
                  <a:srgbClr val="42B200"/>
                </a:solidFill>
              </a:rPr>
              <a:t>Rp</a:t>
            </a:r>
            <a:r>
              <a:rPr lang="en-US" sz="2400" dirty="0" smtClean="0">
                <a:solidFill>
                  <a:srgbClr val="42B200"/>
                </a:solidFill>
              </a:rPr>
              <a:t>1</a:t>
            </a:r>
            <a:r>
              <a:rPr lang="id-ID" sz="2400" dirty="0" smtClean="0">
                <a:solidFill>
                  <a:srgbClr val="42B200"/>
                </a:solidFill>
              </a:rPr>
              <a:t>.</a:t>
            </a:r>
            <a:r>
              <a:rPr lang="en-US" sz="2400" dirty="0" smtClean="0">
                <a:solidFill>
                  <a:srgbClr val="42B200"/>
                </a:solidFill>
              </a:rPr>
              <a:t>0</a:t>
            </a:r>
            <a:r>
              <a:rPr lang="id-ID" sz="2400" dirty="0" smtClean="0">
                <a:solidFill>
                  <a:srgbClr val="42B200"/>
                </a:solidFill>
              </a:rPr>
              <a:t>7</a:t>
            </a:r>
            <a:r>
              <a:rPr lang="en-US" sz="2400" dirty="0" smtClean="0">
                <a:solidFill>
                  <a:srgbClr val="42B200"/>
                </a:solidFill>
              </a:rPr>
              <a:t>0</a:t>
            </a:r>
            <a:r>
              <a:rPr lang="id-ID" sz="2400" dirty="0" smtClean="0">
                <a:solidFill>
                  <a:srgbClr val="42B200"/>
                </a:solidFill>
              </a:rPr>
              <a:t> </a:t>
            </a:r>
            <a:r>
              <a:rPr lang="en-US" sz="2400" dirty="0" smtClean="0"/>
              <a:t>(</a:t>
            </a:r>
            <a:r>
              <a:rPr lang="en-US" sz="2400" dirty="0" smtClean="0">
                <a:solidFill>
                  <a:srgbClr val="C277FF"/>
                </a:solidFill>
              </a:rPr>
              <a:t>0</a:t>
            </a:r>
            <a:r>
              <a:rPr lang="id-ID" sz="2400" dirty="0" smtClean="0">
                <a:solidFill>
                  <a:srgbClr val="C277FF"/>
                </a:solidFill>
              </a:rPr>
              <a:t>,0</a:t>
            </a:r>
            <a:r>
              <a:rPr lang="en-US" sz="2400" dirty="0" smtClean="0">
                <a:solidFill>
                  <a:srgbClr val="C277FF"/>
                </a:solidFill>
              </a:rPr>
              <a:t>7</a:t>
            </a:r>
            <a:r>
              <a:rPr lang="en-US" sz="2400" dirty="0" smtClean="0"/>
              <a:t>) 			</a:t>
            </a:r>
            <a:r>
              <a:rPr lang="en-US" sz="2400" dirty="0" smtClean="0"/>
              <a:t>= </a:t>
            </a:r>
            <a:r>
              <a:rPr lang="id-ID" sz="2400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Rp </a:t>
            </a:r>
            <a:r>
              <a:rPr lang="id-ID" sz="2400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74,9</a:t>
            </a:r>
            <a:endParaRPr lang="en-US" sz="2400" dirty="0" smtClean="0">
              <a:solidFill>
                <a:schemeClr val="hlink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id-ID" sz="2800" dirty="0"/>
          </a:p>
        </p:txBody>
      </p:sp>
      <p:sp>
        <p:nvSpPr>
          <p:cNvPr id="4" name="Rectangle 3"/>
          <p:cNvSpPr/>
          <p:nvPr/>
        </p:nvSpPr>
        <p:spPr>
          <a:xfrm>
            <a:off x="6089017" y="2590800"/>
            <a:ext cx="166263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sz="3200" b="0" dirty="0" smtClean="0">
                <a:solidFill>
                  <a:srgbClr val="B292C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</a:rPr>
              <a:t>Rp </a:t>
            </a:r>
            <a:r>
              <a:rPr lang="id-ID" sz="3200" b="0" dirty="0" smtClean="0">
                <a:solidFill>
                  <a:srgbClr val="B292C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</a:rPr>
              <a:t>144,9</a:t>
            </a:r>
            <a:endParaRPr lang="id-ID" sz="4000" dirty="0"/>
          </a:p>
        </p:txBody>
      </p:sp>
      <p:sp>
        <p:nvSpPr>
          <p:cNvPr id="5" name="Rectangle 4"/>
          <p:cNvSpPr/>
          <p:nvPr/>
        </p:nvSpPr>
        <p:spPr>
          <a:xfrm>
            <a:off x="6109765" y="3200400"/>
            <a:ext cx="166263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sz="3200" b="0" dirty="0" smtClean="0">
                <a:solidFill>
                  <a:srgbClr val="B292C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</a:rPr>
              <a:t>Rp </a:t>
            </a:r>
            <a:r>
              <a:rPr lang="id-ID" sz="3200" b="0" dirty="0" smtClean="0">
                <a:solidFill>
                  <a:srgbClr val="B292C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</a:rPr>
              <a:t>140,0</a:t>
            </a:r>
            <a:endParaRPr lang="id-ID" sz="3200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6096000" y="3962400"/>
            <a:ext cx="1905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6178694" y="3987225"/>
            <a:ext cx="159370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sz="3200" b="0" dirty="0" smtClean="0">
                <a:solidFill>
                  <a:srgbClr val="B292C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</a:rPr>
              <a:t>Rp </a:t>
            </a:r>
            <a:r>
              <a:rPr lang="id-ID" sz="3200" b="0" dirty="0" smtClean="0">
                <a:solidFill>
                  <a:srgbClr val="B292C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/>
              </a:rPr>
              <a:t>   4,9</a:t>
            </a:r>
            <a:endParaRPr lang="id-ID" sz="3200" dirty="0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2971800" y="2438400"/>
            <a:ext cx="297180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V="1">
            <a:off x="2895600" y="3200400"/>
            <a:ext cx="3124200" cy="2133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  <p:bldP spid="4" grpId="0"/>
      <p:bldP spid="5" grpId="0"/>
      <p:bldP spid="8" grpId="0"/>
    </p:bld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9" name="Rectangle 5"/>
          <p:cNvSpPr>
            <a:spLocks noGrp="1" noChangeArrowheads="1"/>
          </p:cNvSpPr>
          <p:nvPr>
            <p:ph type="title"/>
          </p:nvPr>
        </p:nvSpPr>
        <p:spPr>
          <a:xfrm>
            <a:off x="1676400" y="304800"/>
            <a:ext cx="7239000" cy="1276350"/>
          </a:xfrm>
        </p:spPr>
        <p:txBody>
          <a:bodyPr/>
          <a:lstStyle/>
          <a:p>
            <a:r>
              <a:rPr lang="en-US" sz="4200" b="1" dirty="0" err="1" smtClean="0"/>
              <a:t>Menggunakan</a:t>
            </a:r>
            <a:r>
              <a:rPr lang="en-US" sz="4200" b="1" dirty="0" smtClean="0"/>
              <a:t> </a:t>
            </a:r>
            <a:r>
              <a:rPr lang="en-US" sz="4200" b="1" dirty="0" err="1" smtClean="0"/>
              <a:t>Kalkulator</a:t>
            </a:r>
            <a:endParaRPr lang="en-US" sz="4200" b="1" dirty="0"/>
          </a:p>
        </p:txBody>
      </p:sp>
      <p:pic>
        <p:nvPicPr>
          <p:cNvPr id="88088" name="Picture 24" descr="BAIId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030288" y="1905000"/>
            <a:ext cx="2741612" cy="4953000"/>
          </a:xfrm>
          <a:noFill/>
          <a:ln/>
        </p:spPr>
      </p:pic>
      <p:sp>
        <p:nvSpPr>
          <p:cNvPr id="88083" name="Rectangle 19"/>
          <p:cNvSpPr>
            <a:spLocks noGrp="1" noChangeArrowheads="1"/>
          </p:cNvSpPr>
          <p:nvPr>
            <p:ph type="body" sz="half" idx="2"/>
          </p:nvPr>
        </p:nvSpPr>
        <p:spPr>
          <a:xfrm>
            <a:off x="4419600" y="1981200"/>
            <a:ext cx="4343400" cy="2362200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sz="2800" u="sng" dirty="0" err="1" smtClean="0"/>
              <a:t>Tekan</a:t>
            </a:r>
            <a:r>
              <a:rPr lang="en-US" sz="2800" dirty="0" smtClean="0"/>
              <a:t>:</a:t>
            </a:r>
            <a:endParaRPr lang="en-US" sz="2800" dirty="0"/>
          </a:p>
          <a:p>
            <a:pPr>
              <a:spcBef>
                <a:spcPct val="0"/>
              </a:spcBef>
              <a:buFont typeface="Monotype Sorts" pitchFamily="2" charset="2"/>
              <a:buNone/>
            </a:pPr>
            <a:r>
              <a:rPr lang="en-US" sz="2800" dirty="0"/>
              <a:t>		2</a:t>
            </a:r>
            <a:r>
              <a:rPr lang="en-US" sz="2800" baseline="30000" dirty="0"/>
              <a:t>nd</a:t>
            </a:r>
            <a:r>
              <a:rPr lang="en-US" sz="2800" dirty="0"/>
              <a:t>  	 </a:t>
            </a:r>
            <a:r>
              <a:rPr lang="en-US" sz="2800" dirty="0" err="1"/>
              <a:t>Amort</a:t>
            </a:r>
            <a:endParaRPr lang="en-US" sz="2800" dirty="0"/>
          </a:p>
          <a:p>
            <a:pPr>
              <a:buFont typeface="Monotype Sorts" pitchFamily="2" charset="2"/>
              <a:buNone/>
            </a:pPr>
            <a:r>
              <a:rPr lang="en-US" sz="2800" dirty="0"/>
              <a:t>		 1	ENTER</a:t>
            </a:r>
          </a:p>
          <a:p>
            <a:pPr>
              <a:buFont typeface="Monotype Sorts" pitchFamily="2" charset="2"/>
              <a:buNone/>
            </a:pPr>
            <a:r>
              <a:rPr lang="en-US" sz="2800" dirty="0">
                <a:ea typeface="Arial Unicode MS" pitchFamily="34" charset="-128"/>
                <a:cs typeface="Arial Unicode MS" pitchFamily="34" charset="-128"/>
              </a:rPr>
              <a:t>          5       ENTER</a:t>
            </a:r>
            <a:endParaRPr lang="en-US" sz="2800" dirty="0"/>
          </a:p>
        </p:txBody>
      </p:sp>
      <p:sp>
        <p:nvSpPr>
          <p:cNvPr id="88066" name="Rectangle 2"/>
          <p:cNvSpPr>
            <a:spLocks noChangeArrowheads="1"/>
          </p:cNvSpPr>
          <p:nvPr/>
        </p:nvSpPr>
        <p:spPr bwMode="auto">
          <a:xfrm>
            <a:off x="7467600" y="5105400"/>
            <a:ext cx="304800" cy="3048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067" name="Rectangle 3"/>
          <p:cNvSpPr>
            <a:spLocks noChangeArrowheads="1"/>
          </p:cNvSpPr>
          <p:nvPr/>
        </p:nvSpPr>
        <p:spPr bwMode="auto">
          <a:xfrm>
            <a:off x="7467600" y="5562600"/>
            <a:ext cx="304800" cy="3048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068" name="Rectangle 4"/>
          <p:cNvSpPr>
            <a:spLocks noChangeArrowheads="1"/>
          </p:cNvSpPr>
          <p:nvPr/>
        </p:nvSpPr>
        <p:spPr bwMode="auto">
          <a:xfrm>
            <a:off x="7467600" y="4724400"/>
            <a:ext cx="304800" cy="3048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071" name="Line 7"/>
          <p:cNvSpPr>
            <a:spLocks noChangeShapeType="1"/>
          </p:cNvSpPr>
          <p:nvPr/>
        </p:nvSpPr>
        <p:spPr bwMode="auto">
          <a:xfrm>
            <a:off x="1828800" y="1600200"/>
            <a:ext cx="6858000" cy="0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8072" name="Line 8"/>
          <p:cNvSpPr>
            <a:spLocks noChangeShapeType="1"/>
          </p:cNvSpPr>
          <p:nvPr/>
        </p:nvSpPr>
        <p:spPr bwMode="auto">
          <a:xfrm>
            <a:off x="1905000" y="1676400"/>
            <a:ext cx="6858000" cy="0"/>
          </a:xfrm>
          <a:prstGeom prst="line">
            <a:avLst/>
          </a:prstGeom>
          <a:noFill/>
          <a:ln w="7620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8073" name="Oval 9"/>
          <p:cNvSpPr>
            <a:spLocks noChangeArrowheads="1"/>
          </p:cNvSpPr>
          <p:nvPr/>
        </p:nvSpPr>
        <p:spPr bwMode="auto">
          <a:xfrm>
            <a:off x="1447800" y="4038600"/>
            <a:ext cx="457200" cy="304800"/>
          </a:xfrm>
          <a:prstGeom prst="ellipse">
            <a:avLst/>
          </a:prstGeom>
          <a:noFill/>
          <a:ln w="12700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074" name="Oval 10"/>
          <p:cNvSpPr>
            <a:spLocks noChangeArrowheads="1"/>
          </p:cNvSpPr>
          <p:nvPr/>
        </p:nvSpPr>
        <p:spPr bwMode="auto">
          <a:xfrm>
            <a:off x="2743200" y="3733800"/>
            <a:ext cx="381000" cy="304800"/>
          </a:xfrm>
          <a:prstGeom prst="ellipse">
            <a:avLst/>
          </a:prstGeom>
          <a:noFill/>
          <a:ln w="12700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075" name="Oval 11"/>
          <p:cNvSpPr>
            <a:spLocks noChangeArrowheads="1"/>
          </p:cNvSpPr>
          <p:nvPr/>
        </p:nvSpPr>
        <p:spPr bwMode="auto">
          <a:xfrm>
            <a:off x="1905000" y="3733800"/>
            <a:ext cx="381000" cy="304800"/>
          </a:xfrm>
          <a:prstGeom prst="ellipse">
            <a:avLst/>
          </a:prstGeom>
          <a:noFill/>
          <a:ln w="12700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076" name="Oval 12"/>
          <p:cNvSpPr>
            <a:spLocks noChangeArrowheads="1"/>
          </p:cNvSpPr>
          <p:nvPr/>
        </p:nvSpPr>
        <p:spPr bwMode="auto">
          <a:xfrm>
            <a:off x="2286000" y="4343400"/>
            <a:ext cx="457200" cy="304800"/>
          </a:xfrm>
          <a:prstGeom prst="ellipse">
            <a:avLst/>
          </a:prstGeom>
          <a:noFill/>
          <a:ln w="12700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077" name="Rectangle 13"/>
          <p:cNvSpPr>
            <a:spLocks noChangeArrowheads="1"/>
          </p:cNvSpPr>
          <p:nvPr/>
        </p:nvSpPr>
        <p:spPr bwMode="auto">
          <a:xfrm>
            <a:off x="5334000" y="3733800"/>
            <a:ext cx="6858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078" name="Rectangle 14"/>
          <p:cNvSpPr>
            <a:spLocks noChangeArrowheads="1"/>
          </p:cNvSpPr>
          <p:nvPr/>
        </p:nvSpPr>
        <p:spPr bwMode="auto">
          <a:xfrm>
            <a:off x="5334000" y="3124200"/>
            <a:ext cx="6858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079" name="Rectangle 15"/>
          <p:cNvSpPr>
            <a:spLocks noChangeArrowheads="1"/>
          </p:cNvSpPr>
          <p:nvPr/>
        </p:nvSpPr>
        <p:spPr bwMode="auto">
          <a:xfrm>
            <a:off x="5334000" y="2514600"/>
            <a:ext cx="6858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080" name="Rectangle 16"/>
          <p:cNvSpPr>
            <a:spLocks noChangeArrowheads="1"/>
          </p:cNvSpPr>
          <p:nvPr/>
        </p:nvSpPr>
        <p:spPr bwMode="auto">
          <a:xfrm>
            <a:off x="6248400" y="3733800"/>
            <a:ext cx="14478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081" name="Rectangle 17"/>
          <p:cNvSpPr>
            <a:spLocks noChangeArrowheads="1"/>
          </p:cNvSpPr>
          <p:nvPr/>
        </p:nvSpPr>
        <p:spPr bwMode="auto">
          <a:xfrm>
            <a:off x="6248400" y="3124200"/>
            <a:ext cx="14478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082" name="Rectangle 18"/>
          <p:cNvSpPr>
            <a:spLocks noChangeArrowheads="1"/>
          </p:cNvSpPr>
          <p:nvPr/>
        </p:nvSpPr>
        <p:spPr bwMode="auto">
          <a:xfrm>
            <a:off x="6248400" y="2514600"/>
            <a:ext cx="14478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084" name="Rectangle 20"/>
          <p:cNvSpPr>
            <a:spLocks noChangeArrowheads="1"/>
          </p:cNvSpPr>
          <p:nvPr/>
        </p:nvSpPr>
        <p:spPr bwMode="auto">
          <a:xfrm>
            <a:off x="4419600" y="4267200"/>
            <a:ext cx="4343400" cy="2133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spcAft>
                <a:spcPct val="20000"/>
              </a:spcAft>
              <a:buClr>
                <a:schemeClr val="tx2"/>
              </a:buClr>
              <a:buSzPct val="75000"/>
              <a:buFont typeface="Monotype Sorts" pitchFamily="2" charset="2"/>
              <a:buNone/>
            </a:pPr>
            <a:r>
              <a:rPr lang="en-US" sz="2000" u="sng" dirty="0" err="1" smtClean="0">
                <a:solidFill>
                  <a:srgbClr val="000000"/>
                </a:solidFill>
              </a:rPr>
              <a:t>Hasil</a:t>
            </a:r>
            <a:r>
              <a:rPr lang="en-US" sz="2000" dirty="0" smtClean="0">
                <a:solidFill>
                  <a:srgbClr val="000000"/>
                </a:solidFill>
              </a:rPr>
              <a:t>:</a:t>
            </a:r>
            <a:endParaRPr lang="en-US" sz="2000" dirty="0">
              <a:solidFill>
                <a:srgbClr val="000000"/>
              </a:solidFill>
            </a:endParaRPr>
          </a:p>
          <a:p>
            <a:pPr marL="342900" indent="-342900" algn="l">
              <a:spcBef>
                <a:spcPct val="20000"/>
              </a:spcBef>
              <a:spcAft>
                <a:spcPct val="20000"/>
              </a:spcAft>
              <a:buClr>
                <a:schemeClr val="tx2"/>
              </a:buClr>
              <a:buSzPct val="75000"/>
              <a:buFont typeface="Monotype Sorts" pitchFamily="2" charset="2"/>
              <a:buNone/>
            </a:pPr>
            <a:r>
              <a:rPr lang="en-US" sz="2000" dirty="0">
                <a:solidFill>
                  <a:srgbClr val="000000"/>
                </a:solidFill>
              </a:rPr>
              <a:t>BAL = 	        0.00               </a:t>
            </a:r>
            <a:r>
              <a:rPr lang="en-US" sz="2000" dirty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↓</a:t>
            </a:r>
            <a:endParaRPr lang="en-US" sz="2000" dirty="0">
              <a:solidFill>
                <a:srgbClr val="000000"/>
              </a:solidFill>
            </a:endParaRPr>
          </a:p>
          <a:p>
            <a:pPr marL="342900" indent="-342900" algn="l">
              <a:spcBef>
                <a:spcPct val="20000"/>
              </a:spcBef>
              <a:spcAft>
                <a:spcPct val="20000"/>
              </a:spcAft>
              <a:buClr>
                <a:schemeClr val="tx2"/>
              </a:buClr>
              <a:buSzPct val="75000"/>
              <a:buFont typeface="Monotype Sorts" pitchFamily="2" charset="2"/>
              <a:buNone/>
            </a:pPr>
            <a:r>
              <a:rPr lang="en-US" sz="2000" dirty="0">
                <a:solidFill>
                  <a:srgbClr val="000000"/>
                </a:solidFill>
              </a:rPr>
              <a:t>PRN =-10,000.00               </a:t>
            </a:r>
            <a:r>
              <a:rPr lang="en-US" sz="2000" dirty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↓</a:t>
            </a:r>
            <a:endParaRPr lang="en-US" sz="2000" dirty="0">
              <a:solidFill>
                <a:srgbClr val="000000"/>
              </a:solidFill>
            </a:endParaRPr>
          </a:p>
          <a:p>
            <a:pPr marL="342900" indent="-342900" algn="l">
              <a:spcBef>
                <a:spcPct val="20000"/>
              </a:spcBef>
              <a:spcAft>
                <a:spcPct val="20000"/>
              </a:spcAft>
              <a:buClr>
                <a:schemeClr val="tx2"/>
              </a:buClr>
              <a:buSzPct val="75000"/>
              <a:buFont typeface="Monotype Sorts" pitchFamily="2" charset="2"/>
              <a:buNone/>
            </a:pPr>
            <a:r>
              <a:rPr lang="en-US" sz="2000" dirty="0">
                <a:solidFill>
                  <a:srgbClr val="000000"/>
                </a:solidFill>
              </a:rPr>
              <a:t>INT = 	-3,870.49               </a:t>
            </a:r>
            <a:r>
              <a:rPr lang="en-US" sz="2000" dirty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↓</a:t>
            </a:r>
          </a:p>
        </p:txBody>
      </p:sp>
      <p:sp>
        <p:nvSpPr>
          <p:cNvPr id="88085" name="Oval 21"/>
          <p:cNvSpPr>
            <a:spLocks noChangeArrowheads="1"/>
          </p:cNvSpPr>
          <p:nvPr/>
        </p:nvSpPr>
        <p:spPr bwMode="auto">
          <a:xfrm>
            <a:off x="2286000" y="5867400"/>
            <a:ext cx="457200" cy="381000"/>
          </a:xfrm>
          <a:prstGeom prst="ellipse">
            <a:avLst/>
          </a:prstGeom>
          <a:noFill/>
          <a:ln w="12700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086" name="Text Box 22"/>
          <p:cNvSpPr txBox="1">
            <a:spLocks noChangeArrowheads="1"/>
          </p:cNvSpPr>
          <p:nvPr/>
        </p:nvSpPr>
        <p:spPr bwMode="auto">
          <a:xfrm>
            <a:off x="3810000" y="5943600"/>
            <a:ext cx="5280805" cy="707886"/>
          </a:xfrm>
          <a:prstGeom prst="rect">
            <a:avLst/>
          </a:prstGeom>
          <a:solidFill>
            <a:srgbClr val="FFFF99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Informasi</a:t>
            </a:r>
            <a:r>
              <a:rPr lang="en-US" sz="2000" dirty="0" smtClean="0">
                <a:solidFill>
                  <a:srgbClr val="000000"/>
                </a:solidFill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</a:rPr>
              <a:t>Keseluruhan</a:t>
            </a:r>
            <a:r>
              <a:rPr lang="en-US" sz="2000" dirty="0" smtClean="0">
                <a:solidFill>
                  <a:srgbClr val="000000"/>
                </a:solidFill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</a:rPr>
              <a:t>Pinjaman</a:t>
            </a:r>
            <a:r>
              <a:rPr lang="en-US" sz="2000" dirty="0" smtClean="0">
                <a:solidFill>
                  <a:srgbClr val="000000"/>
                </a:solidFill>
              </a:rPr>
              <a:t> 5Tahun</a:t>
            </a:r>
            <a:endParaRPr lang="en-US" sz="2000" dirty="0">
              <a:solidFill>
                <a:srgbClr val="000000"/>
              </a:solidFill>
            </a:endParaRPr>
          </a:p>
          <a:p>
            <a:r>
              <a:rPr lang="en-US" sz="2000" dirty="0" smtClean="0">
                <a:solidFill>
                  <a:srgbClr val="000000"/>
                </a:solidFill>
              </a:rPr>
              <a:t>(</a:t>
            </a:r>
            <a:r>
              <a:rPr lang="en-US" sz="2000" dirty="0" err="1" smtClean="0">
                <a:solidFill>
                  <a:srgbClr val="000000"/>
                </a:solidFill>
              </a:rPr>
              <a:t>lihat</a:t>
            </a:r>
            <a:r>
              <a:rPr lang="en-US" sz="2000" dirty="0" smtClean="0">
                <a:solidFill>
                  <a:srgbClr val="000000"/>
                </a:solidFill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</a:rPr>
              <a:t>baris</a:t>
            </a:r>
            <a:r>
              <a:rPr lang="en-US" sz="2000" dirty="0" smtClean="0">
                <a:solidFill>
                  <a:srgbClr val="000000"/>
                </a:solidFill>
              </a:rPr>
              <a:t> total </a:t>
            </a:r>
            <a:r>
              <a:rPr lang="en-US" sz="2000" dirty="0">
                <a:solidFill>
                  <a:srgbClr val="000000"/>
                </a:solidFill>
              </a:rPr>
              <a:t>of 3-82)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Line 2"/>
          <p:cNvSpPr>
            <a:spLocks noChangeShapeType="1"/>
          </p:cNvSpPr>
          <p:nvPr/>
        </p:nvSpPr>
        <p:spPr bwMode="auto">
          <a:xfrm>
            <a:off x="1905000" y="1652588"/>
            <a:ext cx="6858000" cy="23812"/>
          </a:xfrm>
          <a:prstGeom prst="line">
            <a:avLst/>
          </a:prstGeom>
          <a:noFill/>
          <a:ln w="7620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title"/>
          </p:nvPr>
        </p:nvSpPr>
        <p:spPr>
          <a:xfrm>
            <a:off x="1676400" y="476250"/>
            <a:ext cx="7453313" cy="1276350"/>
          </a:xfrm>
          <a:noFill/>
          <a:ln/>
        </p:spPr>
        <p:txBody>
          <a:bodyPr/>
          <a:lstStyle/>
          <a:p>
            <a:r>
              <a:rPr lang="en-US" sz="4200" b="1" dirty="0" err="1" smtClean="0"/>
              <a:t>Manfaat</a:t>
            </a:r>
            <a:r>
              <a:rPr lang="en-US" sz="4200" b="1" dirty="0" smtClean="0"/>
              <a:t> </a:t>
            </a:r>
            <a:r>
              <a:rPr lang="en-US" sz="4200" b="1" dirty="0" err="1" smtClean="0"/>
              <a:t>Amortisasi</a:t>
            </a:r>
            <a:endParaRPr lang="en-US" sz="4200" b="1" dirty="0"/>
          </a:p>
        </p:txBody>
      </p:sp>
      <p:sp>
        <p:nvSpPr>
          <p:cNvPr id="62468" name="Rectangle 4"/>
          <p:cNvSpPr>
            <a:spLocks noGrp="1" noChangeArrowheads="1"/>
          </p:cNvSpPr>
          <p:nvPr>
            <p:ph sz="quarter" idx="1"/>
          </p:nvPr>
        </p:nvSpPr>
        <p:spPr>
          <a:xfrm>
            <a:off x="0" y="4114800"/>
            <a:ext cx="9144000" cy="2743200"/>
          </a:xfrm>
          <a:noFill/>
          <a:ln/>
        </p:spPr>
        <p:txBody>
          <a:bodyPr/>
          <a:lstStyle/>
          <a:p>
            <a:pPr marL="914400" indent="-914400">
              <a:buFont typeface="Monotype Sorts" pitchFamily="2" charset="2"/>
              <a:buNone/>
            </a:pPr>
            <a:r>
              <a:rPr lang="en-US" dirty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2.	</a:t>
            </a:r>
            <a:r>
              <a:rPr lang="en-US" dirty="0" err="1" smtClean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Menghitung</a:t>
            </a:r>
            <a:r>
              <a:rPr lang="en-US" dirty="0" smtClean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Sisa</a:t>
            </a:r>
            <a:r>
              <a:rPr lang="en-US" dirty="0" smtClean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Pinjaman</a:t>
            </a:r>
            <a:r>
              <a:rPr lang="en-US" dirty="0" smtClean="0">
                <a:solidFill>
                  <a:srgbClr val="42B2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smtClean="0"/>
              <a:t>– 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sisa</a:t>
            </a:r>
            <a:r>
              <a:rPr lang="en-US" dirty="0" smtClean="0"/>
              <a:t> </a:t>
            </a:r>
            <a:r>
              <a:rPr lang="en-US" dirty="0" err="1" smtClean="0"/>
              <a:t>pinjaman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membiayai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sehari-hari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62469" name="Line 5"/>
          <p:cNvSpPr>
            <a:spLocks noChangeShapeType="1"/>
          </p:cNvSpPr>
          <p:nvPr/>
        </p:nvSpPr>
        <p:spPr bwMode="auto">
          <a:xfrm>
            <a:off x="1828800" y="1600200"/>
            <a:ext cx="6858000" cy="0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2470" name="Rectangle 6"/>
          <p:cNvSpPr>
            <a:spLocks noChangeArrowheads="1"/>
          </p:cNvSpPr>
          <p:nvPr/>
        </p:nvSpPr>
        <p:spPr bwMode="auto">
          <a:xfrm>
            <a:off x="0" y="1981200"/>
            <a:ext cx="9144000" cy="1676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742950" indent="-742950" algn="l">
              <a:spcBef>
                <a:spcPct val="20000"/>
              </a:spcBef>
              <a:spcAft>
                <a:spcPct val="20000"/>
              </a:spcAft>
              <a:buAutoNum type="arabicPeriod"/>
            </a:pPr>
            <a:r>
              <a:rPr lang="en-US" dirty="0" err="1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Menentukan</a:t>
            </a:r>
            <a:r>
              <a:rPr lang="en-US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Biaya</a:t>
            </a:r>
            <a:r>
              <a:rPr lang="en-US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Bunga</a:t>
            </a:r>
            <a:r>
              <a:rPr lang="en-US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-- 	</a:t>
            </a:r>
            <a:r>
              <a:rPr lang="en-US" dirty="0" smtClean="0">
                <a:solidFill>
                  <a:srgbClr val="000000"/>
                </a:solidFill>
              </a:rPr>
              <a:t>    </a:t>
            </a:r>
            <a:r>
              <a:rPr lang="en-US" dirty="0" err="1" smtClean="0">
                <a:solidFill>
                  <a:srgbClr val="000000"/>
                </a:solidFill>
              </a:rPr>
              <a:t>Biaya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bunga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akan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mengurangi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pendapatan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kena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pajak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perusahaan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24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8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1536</TotalTime>
  <Pages>57</Pages>
  <Words>2193</Words>
  <Application>Microsoft Office PowerPoint</Application>
  <PresentationFormat>On-screen Show (4:3)</PresentationFormat>
  <Paragraphs>654</Paragraphs>
  <Slides>91</Slides>
  <Notes>4</Notes>
  <HiddenSlides>11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91</vt:i4>
      </vt:variant>
    </vt:vector>
  </HeadingPairs>
  <TitlesOfParts>
    <vt:vector size="94" baseType="lpstr">
      <vt:lpstr>Origin</vt:lpstr>
      <vt:lpstr>Microsoft Office Word 97 - 2003 Document</vt:lpstr>
      <vt:lpstr>Document</vt:lpstr>
      <vt:lpstr>Nilai Waktu dari Uang</vt:lpstr>
      <vt:lpstr>Nilai Waktu dari Uang</vt:lpstr>
      <vt:lpstr>Bunga</vt:lpstr>
      <vt:lpstr>Tingkat Bunga</vt:lpstr>
      <vt:lpstr>Mengapa WAKTU?</vt:lpstr>
      <vt:lpstr>Tipe Bunga</vt:lpstr>
      <vt:lpstr>Rumus Bunga Sederhana</vt:lpstr>
      <vt:lpstr>Contoh Bunga Sederhana</vt:lpstr>
      <vt:lpstr>Bunga Majemuk</vt:lpstr>
      <vt:lpstr>Mengapa Bunga Majemuk?</vt:lpstr>
      <vt:lpstr>Konsep Dasar...</vt:lpstr>
      <vt:lpstr>Bunga Sederhana (FV)</vt:lpstr>
      <vt:lpstr>Bunga Sederhana (PV)</vt:lpstr>
      <vt:lpstr>Garis waktu</vt:lpstr>
      <vt:lpstr>Nilai kemudian ‘future value’</vt:lpstr>
      <vt:lpstr>Nilai Kemudian Simpanan Tunggal (Grafik)</vt:lpstr>
      <vt:lpstr>Nilai Kemudian Simpanan Tunggal (Persamaan)</vt:lpstr>
      <vt:lpstr>Nilai Kemudian Simpanan Tunggal (Persamaan</vt:lpstr>
      <vt:lpstr>Persamaan Umum Nilai Kemudian</vt:lpstr>
      <vt:lpstr>Perhitungan Menggunakan Tabel I</vt:lpstr>
      <vt:lpstr>Menggunakan Tabel Nilai Kemudian</vt:lpstr>
      <vt:lpstr>Calculator</vt:lpstr>
      <vt:lpstr>Calculator</vt:lpstr>
      <vt:lpstr>Memasukkan Soal FV</vt:lpstr>
      <vt:lpstr>Memecahkan Soal FV</vt:lpstr>
      <vt:lpstr>Contoh Kasus</vt:lpstr>
      <vt:lpstr>Penyelesaian Kasus</vt:lpstr>
      <vt:lpstr>Dengan Kalkulator</vt:lpstr>
      <vt:lpstr>Hasil perhitungan</vt:lpstr>
      <vt:lpstr>Gandakan Uang Anda!!!</vt:lpstr>
      <vt:lpstr>Aturan-72</vt:lpstr>
      <vt:lpstr>Dengan Kalkulator</vt:lpstr>
      <vt:lpstr>Nilai sekarang ‘present value’</vt:lpstr>
      <vt:lpstr>Nilai Sekarang Simpanan Tunggal (Grafik)</vt:lpstr>
      <vt:lpstr>Nilai Sekarang Simpanan Tunggal (Persamaan)</vt:lpstr>
      <vt:lpstr>Persamaan Umum Nilai Sekarang</vt:lpstr>
      <vt:lpstr>Perhitungan menggunakan Tabel II</vt:lpstr>
      <vt:lpstr>Menggunakan Tabel Nilai Kemudian</vt:lpstr>
      <vt:lpstr>Penyelesaian Masalah</vt:lpstr>
      <vt:lpstr>Contoh Kasus</vt:lpstr>
      <vt:lpstr>Penyelesaian Kasus</vt:lpstr>
      <vt:lpstr>Dengan Kalkulator</vt:lpstr>
      <vt:lpstr>Anuitas ‘annuity’</vt:lpstr>
      <vt:lpstr>Jenis Anuitas</vt:lpstr>
      <vt:lpstr>Contoh Anuitas</vt:lpstr>
      <vt:lpstr>Bagian Anuitas</vt:lpstr>
      <vt:lpstr>Bagian Anuitas</vt:lpstr>
      <vt:lpstr>Gambaran Anuitas Biasa -- FVA</vt:lpstr>
      <vt:lpstr>Contoh Anuitas Biasa -- FVA</vt:lpstr>
      <vt:lpstr>Slide 50</vt:lpstr>
      <vt:lpstr>Perhitungan Menggunakan Tabel III</vt:lpstr>
      <vt:lpstr>Penyelesaian Masalah FVA</vt:lpstr>
      <vt:lpstr>Gambaran Anuitas Jatuh Tempo -- FVAD</vt:lpstr>
      <vt:lpstr>Contoh Anuitas Jatuh Tempo -- FVAD</vt:lpstr>
      <vt:lpstr>Slide 55</vt:lpstr>
      <vt:lpstr>Perhitungan Menggunakan Table III</vt:lpstr>
      <vt:lpstr>Penyelesaian Masalah FVAD</vt:lpstr>
      <vt:lpstr>Gambaran Anuitas Biasa -- PVA</vt:lpstr>
      <vt:lpstr>Contoh Anuitas Biasa -- PVA</vt:lpstr>
      <vt:lpstr>Slide 60</vt:lpstr>
      <vt:lpstr>Perhitungan Menggunakan Tabel IV</vt:lpstr>
      <vt:lpstr>Penyelesaian Masalah PVA</vt:lpstr>
      <vt:lpstr>Overview of an Annuity Due -- PVAD</vt:lpstr>
      <vt:lpstr>Example of an Annuity Due -- PVAD</vt:lpstr>
      <vt:lpstr>Slide 65</vt:lpstr>
      <vt:lpstr>Perhitungan Menggunakan Tabel IV</vt:lpstr>
      <vt:lpstr>Penyelesaian Masalah PVAD</vt:lpstr>
      <vt:lpstr>Langkah Penyelesaian Masalah Nilai Waktu dari Uang</vt:lpstr>
      <vt:lpstr>Contoh Arus Campuran</vt:lpstr>
      <vt:lpstr>Bagaimana Menyelesaikannya?</vt:lpstr>
      <vt:lpstr>“Bagian per Waktu”</vt:lpstr>
      <vt:lpstr>“Kelompok per Waktu” (#1)</vt:lpstr>
      <vt:lpstr>“Kelompok per Waktu”  (#2)</vt:lpstr>
      <vt:lpstr>Frequensi Pemajemukan</vt:lpstr>
      <vt:lpstr>Impak Frequensi</vt:lpstr>
      <vt:lpstr>Impak Frequensi</vt:lpstr>
      <vt:lpstr>Pemecahan Masalah Frequensi (Triwulan)</vt:lpstr>
      <vt:lpstr>Slide 78</vt:lpstr>
      <vt:lpstr>Pemecahan Masalah Frequensi (Harian)</vt:lpstr>
      <vt:lpstr>Slide 80</vt:lpstr>
      <vt:lpstr>Tingkat Bunga Tahunan Efektif</vt:lpstr>
      <vt:lpstr>Contoh</vt:lpstr>
      <vt:lpstr>Merubah ke EAR</vt:lpstr>
      <vt:lpstr>Langkah Amortisasi Pinjaman</vt:lpstr>
      <vt:lpstr>Contoh Amortisasi Pinjaman</vt:lpstr>
      <vt:lpstr>Contoh Amortisasi Pinjaman</vt:lpstr>
      <vt:lpstr>Penyelesaian Pembayaran</vt:lpstr>
      <vt:lpstr>Menggunakan Kalkulator</vt:lpstr>
      <vt:lpstr>Menggunakan Kalkulator</vt:lpstr>
      <vt:lpstr>Menggunakan Kalkulator</vt:lpstr>
      <vt:lpstr>Manfaat Amortisasi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3 -- Time Value of Money</dc:title>
  <dc:subject>Van Horne / Wachowicz Tenth Edition</dc:subject>
  <dc:creator>Gregory A. Kuhlemeyer</dc:creator>
  <cp:keywords/>
  <dc:description/>
  <cp:lastModifiedBy>HAMKA HALKAM</cp:lastModifiedBy>
  <cp:revision>153</cp:revision>
  <cp:lastPrinted>1996-09-19T14:46:14Z</cp:lastPrinted>
  <dcterms:created xsi:type="dcterms:W3CDTF">1996-09-19T14:44:16Z</dcterms:created>
  <dcterms:modified xsi:type="dcterms:W3CDTF">2011-04-02T05:10:44Z</dcterms:modified>
</cp:coreProperties>
</file>